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6" r:id="rId1"/>
  </p:sldMasterIdLst>
  <p:sldIdLst>
    <p:sldId id="256" r:id="rId2"/>
    <p:sldId id="257" r:id="rId3"/>
    <p:sldId id="258" r:id="rId4"/>
    <p:sldId id="260" r:id="rId5"/>
    <p:sldId id="273" r:id="rId6"/>
    <p:sldId id="261" r:id="rId7"/>
    <p:sldId id="262" r:id="rId8"/>
    <p:sldId id="263" r:id="rId9"/>
    <p:sldId id="264" r:id="rId10"/>
    <p:sldId id="265" r:id="rId11"/>
    <p:sldId id="267" r:id="rId12"/>
    <p:sldId id="268" r:id="rId13"/>
    <p:sldId id="269" r:id="rId14"/>
    <p:sldId id="272"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7" d="100"/>
          <a:sy n="107" d="100"/>
        </p:scale>
        <p:origin x="138"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3264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6/21/2016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8717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6/21/2016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86179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6/21/2016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1627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6/21/2016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9145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6/21/2016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7454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11728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199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0446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6/21/2016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1075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5189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261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455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6/21/2016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41308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6/21/2016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989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6/21/2016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6994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6/21/2016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5623629"/>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 id="2147483790" r:id="rId14"/>
    <p:sldLayoutId id="2147483791" r:id="rId15"/>
    <p:sldLayoutId id="2147483792"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youga-law.jp/" TargetMode="External"/><Relationship Id="rId2" Type="http://schemas.openxmlformats.org/officeDocument/2006/relationships/hyperlink" Target="mailto:t-murase@youga-law.jp"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著作権入門セミナー</a:t>
            </a:r>
            <a:br>
              <a:rPr lang="en-US" altLang="ja-JP" dirty="0"/>
            </a:br>
            <a:r>
              <a:rPr lang="ja-JP" altLang="en-US" sz="2800" dirty="0"/>
              <a:t>第２回　</a:t>
            </a:r>
            <a:r>
              <a:rPr lang="ja-JP" altLang="en-US" sz="3200" dirty="0"/>
              <a:t>著作権を利用する契約と著作権制度</a:t>
            </a:r>
            <a:endParaRPr kumimoji="1" lang="ja-JP" altLang="en-US" sz="3200" dirty="0"/>
          </a:p>
        </p:txBody>
      </p:sp>
      <p:sp>
        <p:nvSpPr>
          <p:cNvPr id="3" name="サブタイトル 2"/>
          <p:cNvSpPr>
            <a:spLocks noGrp="1"/>
          </p:cNvSpPr>
          <p:nvPr>
            <p:ph type="subTitle" idx="1"/>
          </p:nvPr>
        </p:nvSpPr>
        <p:spPr>
          <a:xfrm>
            <a:off x="5621482" y="4902070"/>
            <a:ext cx="5883130" cy="1529903"/>
          </a:xfrm>
        </p:spPr>
        <p:txBody>
          <a:bodyPr>
            <a:normAutofit lnSpcReduction="10000"/>
          </a:bodyPr>
          <a:lstStyle/>
          <a:p>
            <a:endParaRPr kumimoji="1" lang="en-US" altLang="ja-JP" dirty="0"/>
          </a:p>
          <a:p>
            <a:r>
              <a:rPr kumimoji="1" lang="ja-JP" altLang="en-US" sz="3200" dirty="0"/>
              <a:t>用賀法律事務所　弁護士</a:t>
            </a:r>
            <a:endParaRPr kumimoji="1" lang="en-US" altLang="ja-JP" sz="3200" dirty="0"/>
          </a:p>
          <a:p>
            <a:r>
              <a:rPr lang="ja-JP" altLang="en-US" sz="3200" dirty="0"/>
              <a:t>　村瀬　拓男</a:t>
            </a:r>
            <a:endParaRPr kumimoji="1" lang="ja-JP" altLang="en-US" sz="3200" dirty="0"/>
          </a:p>
        </p:txBody>
      </p:sp>
    </p:spTree>
    <p:extLst>
      <p:ext uri="{BB962C8B-B14F-4D97-AF65-F5344CB8AC3E}">
        <p14:creationId xmlns:p14="http://schemas.microsoft.com/office/powerpoint/2010/main" val="2966420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58749" y="404665"/>
            <a:ext cx="8640960" cy="6186309"/>
          </a:xfrm>
          <a:prstGeom prst="rect">
            <a:avLst/>
          </a:prstGeom>
          <a:noFill/>
        </p:spPr>
        <p:txBody>
          <a:bodyPr wrap="square" rtlCol="0">
            <a:spAutoFit/>
          </a:bodyPr>
          <a:lstStyle/>
          <a:p>
            <a:r>
              <a:rPr lang="ja-JP" altLang="en-US" dirty="0"/>
              <a:t>８３条（出版権の存続期間）</a:t>
            </a:r>
            <a:endParaRPr lang="en-US" altLang="ja-JP" dirty="0"/>
          </a:p>
          <a:p>
            <a:r>
              <a:rPr kumimoji="1" lang="ja-JP" altLang="en-US" dirty="0"/>
              <a:t>　任意規定であることを明示→現行法と同じ</a:t>
            </a:r>
            <a:endParaRPr kumimoji="1" lang="en-US" altLang="ja-JP" dirty="0"/>
          </a:p>
          <a:p>
            <a:r>
              <a:rPr lang="ja-JP" altLang="en-US" dirty="0"/>
              <a:t>　最初の出版行為又は公衆送信行為から３年</a:t>
            </a:r>
            <a:endParaRPr lang="en-US" altLang="ja-JP" dirty="0"/>
          </a:p>
          <a:p>
            <a:endParaRPr kumimoji="1" lang="en-US" altLang="ja-JP" dirty="0"/>
          </a:p>
          <a:p>
            <a:r>
              <a:rPr lang="ja-JP" altLang="en-US" dirty="0"/>
              <a:t>８４条（出版権の消滅請求）</a:t>
            </a:r>
            <a:endParaRPr lang="en-US" altLang="ja-JP" dirty="0"/>
          </a:p>
          <a:p>
            <a:r>
              <a:rPr kumimoji="1" lang="ja-JP" altLang="en-US" dirty="0"/>
              <a:t>　基本的に現行法と同じ</a:t>
            </a:r>
            <a:endParaRPr kumimoji="1" lang="en-US" altLang="ja-JP" dirty="0"/>
          </a:p>
          <a:p>
            <a:r>
              <a:rPr lang="ja-JP" altLang="en-US" dirty="0"/>
              <a:t>　</a:t>
            </a:r>
            <a:r>
              <a:rPr lang="ja-JP" altLang="en-US" dirty="0">
                <a:solidFill>
                  <a:srgbClr val="FF0000"/>
                </a:solidFill>
              </a:rPr>
              <a:t>１号出版権と２号出版権は可分</a:t>
            </a:r>
            <a:endParaRPr kumimoji="1" lang="en-US" altLang="ja-JP" dirty="0">
              <a:solidFill>
                <a:srgbClr val="FF0000"/>
              </a:solidFill>
            </a:endParaRPr>
          </a:p>
          <a:p>
            <a:r>
              <a:rPr lang="ja-JP" altLang="en-US" dirty="0"/>
              <a:t>　１項　出版義務違反</a:t>
            </a:r>
            <a:endParaRPr lang="en-US" altLang="ja-JP" dirty="0"/>
          </a:p>
          <a:p>
            <a:r>
              <a:rPr kumimoji="1" lang="ja-JP" altLang="en-US" dirty="0"/>
              <a:t>　２項　継続出版義務違反（３ヵ月以上の催告期間）</a:t>
            </a:r>
            <a:endParaRPr kumimoji="1" lang="en-US" altLang="ja-JP" dirty="0"/>
          </a:p>
          <a:p>
            <a:r>
              <a:rPr lang="ja-JP" altLang="en-US" dirty="0"/>
              <a:t>　３項　廃絶請求→これは理屈上両方か？</a:t>
            </a:r>
            <a:endParaRPr lang="en-US" altLang="ja-JP" dirty="0"/>
          </a:p>
          <a:p>
            <a:endParaRPr kumimoji="1" lang="en-US" altLang="ja-JP" dirty="0"/>
          </a:p>
          <a:p>
            <a:r>
              <a:rPr lang="ja-JP" altLang="en-US" dirty="0"/>
              <a:t>８６条以下、制限規定、譲渡、登録について、２号出版権が入ったことによる形式的な改訂で、実質的な変更はない。</a:t>
            </a:r>
            <a:endParaRPr lang="en-US" altLang="ja-JP" dirty="0"/>
          </a:p>
          <a:p>
            <a:endParaRPr kumimoji="1" lang="en-US" altLang="ja-JP" dirty="0"/>
          </a:p>
          <a:p>
            <a:r>
              <a:rPr lang="ja-JP" altLang="en-US" dirty="0"/>
              <a:t>１１４条（損害の額の推定規定）</a:t>
            </a:r>
            <a:endParaRPr lang="en-US" altLang="ja-JP" dirty="0"/>
          </a:p>
          <a:p>
            <a:r>
              <a:rPr lang="ja-JP" altLang="en-US" dirty="0"/>
              <a:t>　３項、４項への「出版権者」の追加</a:t>
            </a:r>
            <a:endParaRPr lang="en-US" altLang="ja-JP" dirty="0"/>
          </a:p>
          <a:p>
            <a:r>
              <a:rPr kumimoji="1" lang="ja-JP" altLang="en-US" dirty="0"/>
              <a:t>　再許諾が条件付きでできることになったことに関連して、通常の再許諾料を損害とみなすことができることになった。</a:t>
            </a:r>
            <a:endParaRPr kumimoji="1" lang="en-US" altLang="ja-JP" dirty="0"/>
          </a:p>
          <a:p>
            <a:endParaRPr lang="en-US" altLang="ja-JP" dirty="0"/>
          </a:p>
          <a:p>
            <a:r>
              <a:rPr kumimoji="1" lang="ja-JP" altLang="en-US" dirty="0"/>
              <a:t>１１９条以下</a:t>
            </a:r>
            <a:r>
              <a:rPr lang="ja-JP" altLang="en-US" dirty="0"/>
              <a:t>（刑事罰規定）</a:t>
            </a:r>
            <a:endParaRPr lang="en-US" altLang="ja-JP" dirty="0"/>
          </a:p>
          <a:p>
            <a:r>
              <a:rPr kumimoji="1" lang="ja-JP" altLang="en-US" dirty="0"/>
              <a:t>　改正なし。</a:t>
            </a:r>
            <a:endParaRPr kumimoji="1" lang="en-US" altLang="ja-JP" dirty="0"/>
          </a:p>
          <a:p>
            <a:r>
              <a:rPr lang="ja-JP" altLang="en-US" dirty="0"/>
              <a:t>　</a:t>
            </a:r>
            <a:r>
              <a:rPr lang="ja-JP" altLang="en-US" dirty="0">
                <a:solidFill>
                  <a:srgbClr val="FF0000"/>
                </a:solidFill>
              </a:rPr>
              <a:t>１号２号ともに出版権侵害は刑事罰の対象となる。</a:t>
            </a:r>
            <a:endParaRPr kumimoji="1" lang="en-US" altLang="ja-JP" dirty="0">
              <a:solidFill>
                <a:srgbClr val="FF0000"/>
              </a:solidFill>
            </a:endParaRPr>
          </a:p>
        </p:txBody>
      </p:sp>
    </p:spTree>
    <p:extLst>
      <p:ext uri="{BB962C8B-B14F-4D97-AF65-F5344CB8AC3E}">
        <p14:creationId xmlns:p14="http://schemas.microsoft.com/office/powerpoint/2010/main" val="2272087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ローチャート : 複数書類 1"/>
          <p:cNvSpPr/>
          <p:nvPr/>
        </p:nvSpPr>
        <p:spPr>
          <a:xfrm>
            <a:off x="5363151" y="404664"/>
            <a:ext cx="864096" cy="504056"/>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原稿</a:t>
            </a:r>
            <a:endParaRPr kumimoji="1" lang="ja-JP" altLang="en-US" dirty="0"/>
          </a:p>
        </p:txBody>
      </p:sp>
      <p:sp>
        <p:nvSpPr>
          <p:cNvPr id="3" name="フローチャート: 処理 2"/>
          <p:cNvSpPr/>
          <p:nvPr/>
        </p:nvSpPr>
        <p:spPr>
          <a:xfrm>
            <a:off x="5291143" y="1556792"/>
            <a:ext cx="864096" cy="576064"/>
          </a:xfrm>
          <a:prstGeom prst="flowChartProcess">
            <a:avLst/>
          </a:prstGeom>
          <a:solidFill>
            <a:schemeClr val="accent1"/>
          </a:solidFill>
          <a:ln>
            <a:solidFill>
              <a:schemeClr val="accent1">
                <a:shade val="50000"/>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複製行為</a:t>
            </a:r>
          </a:p>
        </p:txBody>
      </p:sp>
      <p:sp>
        <p:nvSpPr>
          <p:cNvPr id="4" name="フローチャート : 磁気ディスク 3"/>
          <p:cNvSpPr/>
          <p:nvPr/>
        </p:nvSpPr>
        <p:spPr>
          <a:xfrm>
            <a:off x="5291143" y="2852936"/>
            <a:ext cx="864096" cy="936104"/>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記録媒体</a:t>
            </a:r>
          </a:p>
        </p:txBody>
      </p:sp>
      <p:sp>
        <p:nvSpPr>
          <p:cNvPr id="9" name="フローチャート: 処理 8"/>
          <p:cNvSpPr/>
          <p:nvPr/>
        </p:nvSpPr>
        <p:spPr>
          <a:xfrm>
            <a:off x="5291143" y="4509120"/>
            <a:ext cx="936104" cy="5760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公衆送信</a:t>
            </a:r>
          </a:p>
        </p:txBody>
      </p:sp>
      <p:sp>
        <p:nvSpPr>
          <p:cNvPr id="10" name="円/楕円 9"/>
          <p:cNvSpPr/>
          <p:nvPr/>
        </p:nvSpPr>
        <p:spPr>
          <a:xfrm>
            <a:off x="5363151" y="5733256"/>
            <a:ext cx="3672408" cy="7647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読者</a:t>
            </a:r>
          </a:p>
        </p:txBody>
      </p:sp>
      <p:cxnSp>
        <p:nvCxnSpPr>
          <p:cNvPr id="14" name="直線矢印コネクタ 13"/>
          <p:cNvCxnSpPr>
            <a:stCxn id="2" idx="2"/>
            <a:endCxn id="3" idx="0"/>
          </p:cNvCxnSpPr>
          <p:nvPr/>
        </p:nvCxnSpPr>
        <p:spPr>
          <a:xfrm flipH="1">
            <a:off x="5723192" y="889632"/>
            <a:ext cx="11921" cy="6671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3" idx="2"/>
            <a:endCxn id="4" idx="1"/>
          </p:cNvCxnSpPr>
          <p:nvPr/>
        </p:nvCxnSpPr>
        <p:spPr>
          <a:xfrm>
            <a:off x="5723191" y="2132856"/>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4" idx="3"/>
            <a:endCxn id="9" idx="0"/>
          </p:cNvCxnSpPr>
          <p:nvPr/>
        </p:nvCxnSpPr>
        <p:spPr>
          <a:xfrm>
            <a:off x="5723191" y="3789040"/>
            <a:ext cx="36004"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a:stCxn id="48" idx="2"/>
            <a:endCxn id="10" idx="7"/>
          </p:cNvCxnSpPr>
          <p:nvPr/>
        </p:nvCxnSpPr>
        <p:spPr>
          <a:xfrm flipH="1">
            <a:off x="8497747" y="5085184"/>
            <a:ext cx="141768" cy="7600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a:stCxn id="9" idx="2"/>
            <a:endCxn id="10" idx="1"/>
          </p:cNvCxnSpPr>
          <p:nvPr/>
        </p:nvCxnSpPr>
        <p:spPr>
          <a:xfrm>
            <a:off x="5759195" y="5085184"/>
            <a:ext cx="141768" cy="7600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角丸四角形 42"/>
          <p:cNvSpPr/>
          <p:nvPr/>
        </p:nvSpPr>
        <p:spPr>
          <a:xfrm>
            <a:off x="4931103" y="3861048"/>
            <a:ext cx="1656184" cy="1584176"/>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テキスト ボックス 43"/>
          <p:cNvSpPr txBox="1"/>
          <p:nvPr/>
        </p:nvSpPr>
        <p:spPr>
          <a:xfrm>
            <a:off x="5003111" y="4005064"/>
            <a:ext cx="1440160" cy="369332"/>
          </a:xfrm>
          <a:prstGeom prst="rect">
            <a:avLst/>
          </a:prstGeom>
          <a:noFill/>
        </p:spPr>
        <p:txBody>
          <a:bodyPr wrap="square" rtlCol="0">
            <a:spAutoFit/>
          </a:bodyPr>
          <a:lstStyle/>
          <a:p>
            <a:r>
              <a:rPr kumimoji="1" lang="ja-JP" altLang="en-US" dirty="0"/>
              <a:t>送信可能化</a:t>
            </a:r>
          </a:p>
        </p:txBody>
      </p:sp>
      <p:sp>
        <p:nvSpPr>
          <p:cNvPr id="46" name="フローチャート: 処理 45"/>
          <p:cNvSpPr/>
          <p:nvPr/>
        </p:nvSpPr>
        <p:spPr>
          <a:xfrm>
            <a:off x="8171463" y="1556792"/>
            <a:ext cx="864096" cy="576064"/>
          </a:xfrm>
          <a:prstGeom prst="flowChartProcess">
            <a:avLst/>
          </a:prstGeom>
          <a:solidFill>
            <a:schemeClr val="accent1"/>
          </a:solidFill>
          <a:ln>
            <a:solidFill>
              <a:schemeClr val="accent1">
                <a:shade val="50000"/>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複製行為</a:t>
            </a:r>
          </a:p>
        </p:txBody>
      </p:sp>
      <p:sp>
        <p:nvSpPr>
          <p:cNvPr id="47" name="フローチャート : 磁気ディスク 46"/>
          <p:cNvSpPr/>
          <p:nvPr/>
        </p:nvSpPr>
        <p:spPr>
          <a:xfrm>
            <a:off x="8171463" y="2852936"/>
            <a:ext cx="864096" cy="936104"/>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記録媒体</a:t>
            </a:r>
          </a:p>
        </p:txBody>
      </p:sp>
      <p:sp>
        <p:nvSpPr>
          <p:cNvPr id="48" name="フローチャート: 処理 47"/>
          <p:cNvSpPr/>
          <p:nvPr/>
        </p:nvSpPr>
        <p:spPr>
          <a:xfrm>
            <a:off x="8171463" y="4509120"/>
            <a:ext cx="936104" cy="5760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公衆送信</a:t>
            </a:r>
          </a:p>
        </p:txBody>
      </p:sp>
      <p:cxnSp>
        <p:nvCxnSpPr>
          <p:cNvPr id="49" name="直線矢印コネクタ 48"/>
          <p:cNvCxnSpPr>
            <a:stCxn id="55" idx="2"/>
            <a:endCxn id="46" idx="0"/>
          </p:cNvCxnSpPr>
          <p:nvPr/>
        </p:nvCxnSpPr>
        <p:spPr>
          <a:xfrm>
            <a:off x="8603511" y="908720"/>
            <a:ext cx="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stCxn id="46" idx="2"/>
            <a:endCxn id="47" idx="1"/>
          </p:cNvCxnSpPr>
          <p:nvPr/>
        </p:nvCxnSpPr>
        <p:spPr>
          <a:xfrm>
            <a:off x="8603511" y="2132856"/>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a:stCxn id="47" idx="3"/>
            <a:endCxn id="48" idx="0"/>
          </p:cNvCxnSpPr>
          <p:nvPr/>
        </p:nvCxnSpPr>
        <p:spPr>
          <a:xfrm>
            <a:off x="8603511" y="3789040"/>
            <a:ext cx="36004"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7739415" y="404664"/>
            <a:ext cx="1728192"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紙の出版物</a:t>
            </a:r>
          </a:p>
        </p:txBody>
      </p:sp>
      <p:sp>
        <p:nvSpPr>
          <p:cNvPr id="57" name="テキスト ボックス 56"/>
          <p:cNvSpPr txBox="1"/>
          <p:nvPr/>
        </p:nvSpPr>
        <p:spPr>
          <a:xfrm>
            <a:off x="7955439" y="4005064"/>
            <a:ext cx="1512168" cy="369332"/>
          </a:xfrm>
          <a:prstGeom prst="rect">
            <a:avLst/>
          </a:prstGeom>
          <a:noFill/>
        </p:spPr>
        <p:txBody>
          <a:bodyPr wrap="square" rtlCol="0">
            <a:spAutoFit/>
          </a:bodyPr>
          <a:lstStyle/>
          <a:p>
            <a:r>
              <a:rPr kumimoji="1" lang="ja-JP" altLang="en-US" dirty="0"/>
              <a:t>送信可能化</a:t>
            </a:r>
          </a:p>
        </p:txBody>
      </p:sp>
      <p:sp>
        <p:nvSpPr>
          <p:cNvPr id="58" name="右矢印 57"/>
          <p:cNvSpPr/>
          <p:nvPr/>
        </p:nvSpPr>
        <p:spPr>
          <a:xfrm>
            <a:off x="6731303" y="4005064"/>
            <a:ext cx="1224136" cy="1008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差止可能</a:t>
            </a:r>
          </a:p>
        </p:txBody>
      </p:sp>
      <p:sp>
        <p:nvSpPr>
          <p:cNvPr id="59" name="右矢印 58"/>
          <p:cNvSpPr/>
          <p:nvPr/>
        </p:nvSpPr>
        <p:spPr>
          <a:xfrm>
            <a:off x="6659295" y="2996952"/>
            <a:ext cx="129614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破棄請求</a:t>
            </a:r>
          </a:p>
        </p:txBody>
      </p:sp>
      <p:sp>
        <p:nvSpPr>
          <p:cNvPr id="62" name="テキスト ボックス 61"/>
          <p:cNvSpPr txBox="1"/>
          <p:nvPr/>
        </p:nvSpPr>
        <p:spPr>
          <a:xfrm>
            <a:off x="9323591" y="4221089"/>
            <a:ext cx="1800200" cy="1200329"/>
          </a:xfrm>
          <a:prstGeom prst="rect">
            <a:avLst/>
          </a:prstGeom>
          <a:noFill/>
        </p:spPr>
        <p:txBody>
          <a:bodyPr wrap="square" rtlCol="0">
            <a:spAutoFit/>
          </a:bodyPr>
          <a:lstStyle/>
          <a:p>
            <a:r>
              <a:rPr kumimoji="1" lang="ja-JP" altLang="en-US" dirty="0"/>
              <a:t>出版権者として損害賠償請求も可能</a:t>
            </a:r>
            <a:endParaRPr kumimoji="1" lang="en-US" altLang="ja-JP" dirty="0"/>
          </a:p>
          <a:p>
            <a:endParaRPr kumimoji="1" lang="ja-JP" altLang="en-US" dirty="0"/>
          </a:p>
        </p:txBody>
      </p:sp>
      <p:sp>
        <p:nvSpPr>
          <p:cNvPr id="63" name="テキスト ボックス 62"/>
          <p:cNvSpPr txBox="1"/>
          <p:nvPr/>
        </p:nvSpPr>
        <p:spPr>
          <a:xfrm>
            <a:off x="2842871" y="4149081"/>
            <a:ext cx="1944216" cy="1200329"/>
          </a:xfrm>
          <a:prstGeom prst="rect">
            <a:avLst/>
          </a:prstGeom>
          <a:noFill/>
        </p:spPr>
        <p:txBody>
          <a:bodyPr wrap="square" rtlCol="0">
            <a:spAutoFit/>
          </a:bodyPr>
          <a:lstStyle/>
          <a:p>
            <a:r>
              <a:rPr kumimoji="1" lang="ja-JP" altLang="en-US" dirty="0"/>
              <a:t>２号出版権</a:t>
            </a:r>
            <a:endParaRPr kumimoji="1" lang="en-US" altLang="ja-JP" dirty="0"/>
          </a:p>
          <a:p>
            <a:r>
              <a:rPr lang="ja-JP" altLang="en-US" dirty="0"/>
              <a:t>（侵害に対しては刑事告訴可能）</a:t>
            </a:r>
            <a:endParaRPr kumimoji="1" lang="ja-JP" altLang="en-US" dirty="0"/>
          </a:p>
        </p:txBody>
      </p:sp>
      <p:sp>
        <p:nvSpPr>
          <p:cNvPr id="64" name="テキスト ボックス 63"/>
          <p:cNvSpPr txBox="1"/>
          <p:nvPr/>
        </p:nvSpPr>
        <p:spPr>
          <a:xfrm>
            <a:off x="2554839" y="332657"/>
            <a:ext cx="2088232" cy="646331"/>
          </a:xfrm>
          <a:prstGeom prst="rect">
            <a:avLst/>
          </a:prstGeom>
          <a:noFill/>
        </p:spPr>
        <p:txBody>
          <a:bodyPr wrap="square" rtlCol="0">
            <a:spAutoFit/>
          </a:bodyPr>
          <a:lstStyle/>
          <a:p>
            <a:r>
              <a:rPr kumimoji="1" lang="ja-JP" altLang="en-US" dirty="0">
                <a:solidFill>
                  <a:srgbClr val="0070C0"/>
                </a:solidFill>
              </a:rPr>
              <a:t>出版権制度でのデジタル海賊版対策</a:t>
            </a:r>
          </a:p>
        </p:txBody>
      </p:sp>
      <p:sp>
        <p:nvSpPr>
          <p:cNvPr id="29" name="テキスト ボックス 28"/>
          <p:cNvSpPr txBox="1"/>
          <p:nvPr/>
        </p:nvSpPr>
        <p:spPr>
          <a:xfrm>
            <a:off x="5147127" y="0"/>
            <a:ext cx="1944216" cy="369332"/>
          </a:xfrm>
          <a:prstGeom prst="rect">
            <a:avLst/>
          </a:prstGeom>
          <a:noFill/>
        </p:spPr>
        <p:txBody>
          <a:bodyPr wrap="square" rtlCol="0">
            <a:spAutoFit/>
          </a:bodyPr>
          <a:lstStyle/>
          <a:p>
            <a:r>
              <a:rPr kumimoji="1" lang="ja-JP" altLang="en-US" dirty="0">
                <a:solidFill>
                  <a:srgbClr val="FF0000"/>
                </a:solidFill>
              </a:rPr>
              <a:t>２号出版権者</a:t>
            </a:r>
          </a:p>
        </p:txBody>
      </p:sp>
      <p:sp>
        <p:nvSpPr>
          <p:cNvPr id="30" name="テキスト ボックス 29"/>
          <p:cNvSpPr txBox="1"/>
          <p:nvPr/>
        </p:nvSpPr>
        <p:spPr>
          <a:xfrm>
            <a:off x="7955439" y="0"/>
            <a:ext cx="1656184" cy="369332"/>
          </a:xfrm>
          <a:prstGeom prst="rect">
            <a:avLst/>
          </a:prstGeom>
          <a:noFill/>
        </p:spPr>
        <p:txBody>
          <a:bodyPr wrap="square" rtlCol="0">
            <a:spAutoFit/>
          </a:bodyPr>
          <a:lstStyle/>
          <a:p>
            <a:r>
              <a:rPr kumimoji="1" lang="ja-JP" altLang="en-US" dirty="0"/>
              <a:t>海賊行為者</a:t>
            </a:r>
          </a:p>
        </p:txBody>
      </p:sp>
      <p:sp>
        <p:nvSpPr>
          <p:cNvPr id="31" name="テキスト ボックス 30"/>
          <p:cNvSpPr txBox="1"/>
          <p:nvPr/>
        </p:nvSpPr>
        <p:spPr>
          <a:xfrm>
            <a:off x="9035559" y="1268760"/>
            <a:ext cx="2160240" cy="1477328"/>
          </a:xfrm>
          <a:prstGeom prst="rect">
            <a:avLst/>
          </a:prstGeom>
          <a:noFill/>
        </p:spPr>
        <p:txBody>
          <a:bodyPr wrap="square" rtlCol="0">
            <a:spAutoFit/>
          </a:bodyPr>
          <a:lstStyle/>
          <a:p>
            <a:r>
              <a:rPr kumimoji="1" lang="ja-JP" altLang="en-US" dirty="0"/>
              <a:t>著作権侵害だが、</a:t>
            </a:r>
            <a:endParaRPr kumimoji="1" lang="en-US" altLang="ja-JP" dirty="0"/>
          </a:p>
          <a:p>
            <a:r>
              <a:rPr lang="ja-JP" altLang="en-US" dirty="0"/>
              <a:t>２号出版権侵害にはならない。</a:t>
            </a:r>
            <a:endParaRPr lang="en-US" altLang="ja-JP" dirty="0"/>
          </a:p>
          <a:p>
            <a:r>
              <a:rPr kumimoji="1" lang="ja-JP" altLang="en-US" dirty="0"/>
              <a:t>１号出版権侵害にもならない。</a:t>
            </a:r>
          </a:p>
        </p:txBody>
      </p:sp>
      <p:sp>
        <p:nvSpPr>
          <p:cNvPr id="32" name="右矢印 31"/>
          <p:cNvSpPr/>
          <p:nvPr/>
        </p:nvSpPr>
        <p:spPr>
          <a:xfrm>
            <a:off x="6815234" y="1556792"/>
            <a:ext cx="1224136" cy="1008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差止可能</a:t>
            </a:r>
          </a:p>
        </p:txBody>
      </p:sp>
    </p:spTree>
    <p:extLst>
      <p:ext uri="{BB962C8B-B14F-4D97-AF65-F5344CB8AC3E}">
        <p14:creationId xmlns:p14="http://schemas.microsoft.com/office/powerpoint/2010/main" val="670172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66555" y="332509"/>
            <a:ext cx="8603672" cy="5078313"/>
          </a:xfrm>
          <a:prstGeom prst="rect">
            <a:avLst/>
          </a:prstGeom>
          <a:noFill/>
        </p:spPr>
        <p:txBody>
          <a:bodyPr wrap="square" rtlCol="0">
            <a:spAutoFit/>
          </a:bodyPr>
          <a:lstStyle/>
          <a:p>
            <a:r>
              <a:rPr kumimoji="1" lang="ja-JP" altLang="en-US" dirty="0"/>
              <a:t>電子出版の契約</a:t>
            </a:r>
            <a:endParaRPr kumimoji="1" lang="en-US" altLang="ja-JP" dirty="0"/>
          </a:p>
          <a:p>
            <a:endParaRPr kumimoji="1" lang="en-US" altLang="ja-JP" dirty="0"/>
          </a:p>
          <a:p>
            <a:r>
              <a:rPr kumimoji="1" lang="ja-JP" altLang="en-US" dirty="0"/>
              <a:t>契約の種類</a:t>
            </a:r>
            <a:endParaRPr kumimoji="1" lang="en-US" altLang="ja-JP" dirty="0"/>
          </a:p>
          <a:p>
            <a:r>
              <a:rPr kumimoji="1" lang="ja-JP" altLang="en-US" dirty="0"/>
              <a:t>①出版権（２号）設定契約</a:t>
            </a:r>
            <a:endParaRPr kumimoji="1" lang="en-US" altLang="ja-JP" dirty="0"/>
          </a:p>
          <a:p>
            <a:r>
              <a:rPr kumimoji="1" lang="ja-JP" altLang="en-US" dirty="0"/>
              <a:t>②独占的利用許諾契約</a:t>
            </a:r>
            <a:endParaRPr kumimoji="1" lang="en-US" altLang="ja-JP" dirty="0"/>
          </a:p>
          <a:p>
            <a:r>
              <a:rPr kumimoji="1" lang="ja-JP" altLang="en-US" dirty="0"/>
              <a:t>③著作権譲渡契約</a:t>
            </a:r>
            <a:endParaRPr kumimoji="1" lang="en-US" altLang="ja-JP" dirty="0"/>
          </a:p>
          <a:p>
            <a:r>
              <a:rPr kumimoji="1" lang="ja-JP" altLang="en-US" dirty="0"/>
              <a:t>④非独占的利用許諾契約</a:t>
            </a:r>
            <a:endParaRPr kumimoji="1" lang="en-US" altLang="ja-JP" dirty="0"/>
          </a:p>
          <a:p>
            <a:endParaRPr kumimoji="1" lang="en-US" altLang="ja-JP" dirty="0"/>
          </a:p>
          <a:p>
            <a:r>
              <a:rPr kumimoji="1" lang="ja-JP" altLang="en-US" dirty="0"/>
              <a:t>出版権設定契約を選択すべきかどうか？</a:t>
            </a:r>
            <a:endParaRPr kumimoji="1" lang="en-US" altLang="ja-JP" dirty="0"/>
          </a:p>
          <a:p>
            <a:endParaRPr kumimoji="1" lang="en-US" altLang="ja-JP" dirty="0"/>
          </a:p>
          <a:p>
            <a:endParaRPr kumimoji="1" lang="en-US" altLang="ja-JP" dirty="0"/>
          </a:p>
          <a:p>
            <a:r>
              <a:rPr kumimoji="1" lang="ja-JP" altLang="en-US" dirty="0"/>
              <a:t>他の類型との違い</a:t>
            </a:r>
            <a:endParaRPr kumimoji="1" lang="en-US" altLang="ja-JP" dirty="0"/>
          </a:p>
          <a:p>
            <a:endParaRPr kumimoji="1" lang="en-US" altLang="ja-JP" dirty="0"/>
          </a:p>
          <a:p>
            <a:endParaRPr kumimoji="1" lang="en-US" altLang="ja-JP" dirty="0"/>
          </a:p>
          <a:p>
            <a:endParaRPr kumimoji="1" lang="en-US" altLang="ja-JP" dirty="0"/>
          </a:p>
          <a:p>
            <a:r>
              <a:rPr kumimoji="1" lang="ja-JP" altLang="en-US" dirty="0"/>
              <a:t>登録は？</a:t>
            </a:r>
            <a:endParaRPr kumimoji="1" lang="en-US" altLang="ja-JP" dirty="0"/>
          </a:p>
          <a:p>
            <a:endParaRPr kumimoji="1" lang="en-US" altLang="ja-JP" dirty="0"/>
          </a:p>
          <a:p>
            <a:r>
              <a:rPr kumimoji="1" lang="ja-JP" altLang="en-US" dirty="0"/>
              <a:t>　文化庁の登録制度と、出版情報登録センターとの関係</a:t>
            </a:r>
          </a:p>
        </p:txBody>
      </p:sp>
    </p:spTree>
    <p:extLst>
      <p:ext uri="{BB962C8B-B14F-4D97-AF65-F5344CB8AC3E}">
        <p14:creationId xmlns:p14="http://schemas.microsoft.com/office/powerpoint/2010/main" val="1097703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086100" y="342900"/>
            <a:ext cx="8634845" cy="5355312"/>
          </a:xfrm>
          <a:prstGeom prst="rect">
            <a:avLst/>
          </a:prstGeom>
          <a:noFill/>
        </p:spPr>
        <p:txBody>
          <a:bodyPr wrap="square" rtlCol="0">
            <a:spAutoFit/>
          </a:bodyPr>
          <a:lstStyle/>
          <a:p>
            <a:r>
              <a:rPr kumimoji="1" lang="ja-JP" altLang="en-US" dirty="0"/>
              <a:t>第三者への再許諾（法８０条３項）</a:t>
            </a:r>
            <a:endParaRPr kumimoji="1" lang="en-US" altLang="ja-JP" dirty="0"/>
          </a:p>
          <a:p>
            <a:endParaRPr kumimoji="1" lang="en-US" altLang="ja-JP" dirty="0"/>
          </a:p>
          <a:p>
            <a:endParaRPr kumimoji="1" lang="en-US" altLang="ja-JP" dirty="0"/>
          </a:p>
          <a:p>
            <a:r>
              <a:rPr kumimoji="1" lang="ja-JP" altLang="en-US" dirty="0"/>
              <a:t>著者自らが行う、電子的利用との調整</a:t>
            </a:r>
            <a:endParaRPr kumimoji="1" lang="en-US" altLang="ja-JP" dirty="0"/>
          </a:p>
          <a:p>
            <a:endParaRPr kumimoji="1" lang="en-US" altLang="ja-JP" dirty="0"/>
          </a:p>
          <a:p>
            <a:r>
              <a:rPr kumimoji="1" lang="ja-JP" altLang="en-US" dirty="0"/>
              <a:t>　機関リポジトリ等への対応</a:t>
            </a:r>
            <a:endParaRPr kumimoji="1" lang="en-US" altLang="ja-JP" dirty="0"/>
          </a:p>
          <a:p>
            <a:endParaRPr kumimoji="1" lang="en-US" altLang="ja-JP" dirty="0"/>
          </a:p>
          <a:p>
            <a:endParaRPr kumimoji="1" lang="en-US" altLang="ja-JP" dirty="0"/>
          </a:p>
          <a:p>
            <a:r>
              <a:rPr kumimoji="1" lang="ja-JP" altLang="en-US" dirty="0"/>
              <a:t>印税について</a:t>
            </a:r>
            <a:endParaRPr kumimoji="1" lang="en-US" altLang="ja-JP" dirty="0"/>
          </a:p>
          <a:p>
            <a:endParaRPr kumimoji="1" lang="en-US" altLang="ja-JP" dirty="0"/>
          </a:p>
          <a:p>
            <a:r>
              <a:rPr kumimoji="1" lang="ja-JP" altLang="en-US" dirty="0"/>
              <a:t>　算定方法をどうするのか</a:t>
            </a:r>
            <a:endParaRPr kumimoji="1" lang="en-US" altLang="ja-JP" dirty="0"/>
          </a:p>
          <a:p>
            <a:r>
              <a:rPr kumimoji="1" lang="ja-JP" altLang="en-US" dirty="0"/>
              <a:t>　みなし定価に対する印税率の設定か</a:t>
            </a:r>
            <a:endParaRPr kumimoji="1" lang="en-US" altLang="ja-JP" dirty="0"/>
          </a:p>
          <a:p>
            <a:r>
              <a:rPr kumimoji="1" lang="ja-JP" altLang="en-US" dirty="0"/>
              <a:t>　収入案分方式か</a:t>
            </a:r>
            <a:endParaRPr kumimoji="1" lang="en-US" altLang="ja-JP" dirty="0"/>
          </a:p>
          <a:p>
            <a:endParaRPr kumimoji="1" lang="en-US" altLang="ja-JP" dirty="0"/>
          </a:p>
          <a:p>
            <a:endParaRPr kumimoji="1" lang="en-US" altLang="ja-JP" dirty="0"/>
          </a:p>
          <a:p>
            <a:r>
              <a:rPr kumimoji="1" lang="ja-JP" altLang="en-US" dirty="0"/>
              <a:t>価格コントロール</a:t>
            </a:r>
            <a:endParaRPr kumimoji="1" lang="en-US" altLang="ja-JP" dirty="0"/>
          </a:p>
          <a:p>
            <a:endParaRPr kumimoji="1" lang="en-US" altLang="ja-JP" dirty="0"/>
          </a:p>
          <a:p>
            <a:r>
              <a:rPr kumimoji="1" lang="ja-JP" altLang="en-US" dirty="0"/>
              <a:t>　エージェント契約とホールセール契約</a:t>
            </a:r>
            <a:endParaRPr kumimoji="1" lang="en-US" altLang="ja-JP" dirty="0"/>
          </a:p>
          <a:p>
            <a:endParaRPr kumimoji="1" lang="ja-JP" altLang="en-US" dirty="0"/>
          </a:p>
        </p:txBody>
      </p:sp>
    </p:spTree>
    <p:extLst>
      <p:ext uri="{BB962C8B-B14F-4D97-AF65-F5344CB8AC3E}">
        <p14:creationId xmlns:p14="http://schemas.microsoft.com/office/powerpoint/2010/main" val="2656052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47109" y="488373"/>
            <a:ext cx="8894618" cy="4247317"/>
          </a:xfrm>
          <a:prstGeom prst="rect">
            <a:avLst/>
          </a:prstGeom>
          <a:noFill/>
        </p:spPr>
        <p:txBody>
          <a:bodyPr wrap="square" rtlCol="0">
            <a:spAutoFit/>
          </a:bodyPr>
          <a:lstStyle/>
          <a:p>
            <a:r>
              <a:rPr kumimoji="1" lang="ja-JP" altLang="en-US" dirty="0"/>
              <a:t>新しいビジネスモデル</a:t>
            </a:r>
            <a:endParaRPr kumimoji="1" lang="en-US" altLang="ja-JP" dirty="0"/>
          </a:p>
          <a:p>
            <a:endParaRPr kumimoji="1" lang="en-US" altLang="ja-JP" dirty="0"/>
          </a:p>
          <a:p>
            <a:r>
              <a:rPr kumimoji="1" lang="ja-JP" altLang="en-US" dirty="0"/>
              <a:t>　読み放題モデル</a:t>
            </a:r>
            <a:endParaRPr kumimoji="1" lang="en-US" altLang="ja-JP" dirty="0"/>
          </a:p>
          <a:p>
            <a:endParaRPr kumimoji="1" lang="en-US" altLang="ja-JP" dirty="0"/>
          </a:p>
          <a:p>
            <a:endParaRPr kumimoji="1" lang="en-US" altLang="ja-JP" dirty="0"/>
          </a:p>
          <a:p>
            <a:r>
              <a:rPr kumimoji="1" lang="ja-JP" altLang="en-US" dirty="0"/>
              <a:t>　電子図書課モデル</a:t>
            </a:r>
            <a:endParaRPr kumimoji="1" lang="en-US" altLang="ja-JP" dirty="0"/>
          </a:p>
          <a:p>
            <a:endParaRPr kumimoji="1" lang="en-US" altLang="ja-JP" dirty="0"/>
          </a:p>
          <a:p>
            <a:r>
              <a:rPr kumimoji="1" lang="ja-JP" altLang="en-US" dirty="0"/>
              <a:t>　　期間や回数の制限</a:t>
            </a:r>
            <a:endParaRPr kumimoji="1" lang="en-US" altLang="ja-JP" dirty="0"/>
          </a:p>
          <a:p>
            <a:endParaRPr kumimoji="1" lang="en-US" altLang="ja-JP" dirty="0"/>
          </a:p>
          <a:p>
            <a:endParaRPr kumimoji="1" lang="en-US" altLang="ja-JP" dirty="0"/>
          </a:p>
          <a:p>
            <a:r>
              <a:rPr kumimoji="1" lang="ja-JP" altLang="en-US" dirty="0"/>
              <a:t>モデルをどのように法律構成するのか</a:t>
            </a:r>
            <a:endParaRPr kumimoji="1" lang="en-US" altLang="ja-JP" dirty="0"/>
          </a:p>
          <a:p>
            <a:endParaRPr kumimoji="1" lang="en-US" altLang="ja-JP" dirty="0"/>
          </a:p>
          <a:p>
            <a:endParaRPr kumimoji="1" lang="en-US" altLang="ja-JP" dirty="0"/>
          </a:p>
          <a:p>
            <a:r>
              <a:rPr kumimoji="1" lang="ja-JP" altLang="en-US" dirty="0"/>
              <a:t>　アクセス権とは</a:t>
            </a:r>
            <a:endParaRPr kumimoji="1" lang="en-US" altLang="ja-JP" dirty="0"/>
          </a:p>
          <a:p>
            <a:endParaRPr kumimoji="1" lang="ja-JP" altLang="en-US" dirty="0"/>
          </a:p>
        </p:txBody>
      </p:sp>
    </p:spTree>
    <p:extLst>
      <p:ext uri="{BB962C8B-B14F-4D97-AF65-F5344CB8AC3E}">
        <p14:creationId xmlns:p14="http://schemas.microsoft.com/office/powerpoint/2010/main" val="1449479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909455" y="394855"/>
            <a:ext cx="8717972" cy="4524315"/>
          </a:xfrm>
          <a:prstGeom prst="rect">
            <a:avLst/>
          </a:prstGeom>
          <a:noFill/>
        </p:spPr>
        <p:txBody>
          <a:bodyPr wrap="square" rtlCol="0">
            <a:spAutoFit/>
          </a:bodyPr>
          <a:lstStyle/>
          <a:p>
            <a:r>
              <a:rPr kumimoji="1" lang="ja-JP" altLang="en-US" dirty="0"/>
              <a:t>出版権規定と実務とのかい離</a:t>
            </a:r>
            <a:endParaRPr kumimoji="1" lang="en-US" altLang="ja-JP" dirty="0"/>
          </a:p>
          <a:p>
            <a:endParaRPr kumimoji="1" lang="en-US" altLang="ja-JP" dirty="0"/>
          </a:p>
          <a:p>
            <a:r>
              <a:rPr kumimoji="1" lang="ja-JP" altLang="en-US" dirty="0"/>
              <a:t>　修正増減への対応</a:t>
            </a:r>
            <a:endParaRPr kumimoji="1" lang="en-US" altLang="ja-JP" dirty="0"/>
          </a:p>
          <a:p>
            <a:endParaRPr kumimoji="1" lang="en-US" altLang="ja-JP" dirty="0"/>
          </a:p>
          <a:p>
            <a:endParaRPr kumimoji="1" lang="en-US" altLang="ja-JP" dirty="0"/>
          </a:p>
          <a:p>
            <a:r>
              <a:rPr kumimoji="1" lang="ja-JP" altLang="en-US" dirty="0"/>
              <a:t>契約終了時の対応</a:t>
            </a:r>
            <a:endParaRPr kumimoji="1" lang="en-US" altLang="ja-JP" dirty="0"/>
          </a:p>
          <a:p>
            <a:endParaRPr kumimoji="1" lang="en-US" altLang="ja-JP" dirty="0"/>
          </a:p>
          <a:p>
            <a:r>
              <a:rPr kumimoji="1" lang="ja-JP" altLang="en-US" dirty="0"/>
              <a:t>　電子書店との契約</a:t>
            </a:r>
            <a:endParaRPr kumimoji="1" lang="en-US" altLang="ja-JP" dirty="0"/>
          </a:p>
          <a:p>
            <a:endParaRPr kumimoji="1" lang="en-US" altLang="ja-JP" dirty="0"/>
          </a:p>
          <a:p>
            <a:r>
              <a:rPr kumimoji="1" lang="ja-JP" altLang="en-US" dirty="0"/>
              <a:t>　</a:t>
            </a:r>
            <a:endParaRPr kumimoji="1" lang="en-US" altLang="ja-JP" dirty="0"/>
          </a:p>
          <a:p>
            <a:r>
              <a:rPr kumimoji="1" lang="ja-JP" altLang="en-US" dirty="0"/>
              <a:t>　電子図書館との契約</a:t>
            </a:r>
            <a:endParaRPr kumimoji="1" lang="en-US" altLang="ja-JP" dirty="0"/>
          </a:p>
          <a:p>
            <a:endParaRPr kumimoji="1" lang="en-US" altLang="ja-JP" dirty="0"/>
          </a:p>
          <a:p>
            <a:endParaRPr kumimoji="1" lang="en-US" altLang="ja-JP" dirty="0"/>
          </a:p>
          <a:p>
            <a:r>
              <a:rPr kumimoji="1" lang="ja-JP" altLang="en-US" dirty="0"/>
              <a:t>　出版契約終了事由によって違いがあるか？</a:t>
            </a:r>
            <a:endParaRPr kumimoji="1" lang="en-US" altLang="ja-JP" dirty="0"/>
          </a:p>
          <a:p>
            <a:r>
              <a:rPr kumimoji="1" lang="ja-JP" altLang="en-US" dirty="0"/>
              <a:t>　</a:t>
            </a:r>
            <a:endParaRPr kumimoji="1" lang="en-US" altLang="ja-JP" dirty="0"/>
          </a:p>
          <a:p>
            <a:endParaRPr kumimoji="1" lang="ja-JP" altLang="en-US" dirty="0"/>
          </a:p>
        </p:txBody>
      </p:sp>
    </p:spTree>
    <p:extLst>
      <p:ext uri="{BB962C8B-B14F-4D97-AF65-F5344CB8AC3E}">
        <p14:creationId xmlns:p14="http://schemas.microsoft.com/office/powerpoint/2010/main" val="3406533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158836" y="519545"/>
            <a:ext cx="8437419" cy="5632311"/>
          </a:xfrm>
          <a:prstGeom prst="rect">
            <a:avLst/>
          </a:prstGeom>
          <a:noFill/>
        </p:spPr>
        <p:txBody>
          <a:bodyPr wrap="square" rtlCol="0">
            <a:spAutoFit/>
          </a:bodyPr>
          <a:lstStyle/>
          <a:p>
            <a:r>
              <a:rPr lang="ja-JP" altLang="en-US" sz="3200" dirty="0"/>
              <a:t>ご清聴ありがとうございました</a:t>
            </a:r>
            <a:endParaRPr lang="en-US" altLang="ja-JP" sz="3200" dirty="0"/>
          </a:p>
          <a:p>
            <a:r>
              <a:rPr lang="ja-JP" altLang="en-US" dirty="0"/>
              <a:t>直近の著作</a:t>
            </a:r>
            <a:br>
              <a:rPr lang="en-US" altLang="ja-JP" dirty="0"/>
            </a:br>
            <a:r>
              <a:rPr lang="en-US" altLang="ja-JP" dirty="0"/>
              <a:t>『</a:t>
            </a:r>
            <a:r>
              <a:rPr lang="ja-JP" altLang="en-US" dirty="0"/>
              <a:t>電子書籍・出版の契約実務</a:t>
            </a:r>
            <a:r>
              <a:rPr lang="ja-JP" altLang="en-US"/>
              <a:t>と著作権（第２版）</a:t>
            </a:r>
            <a:r>
              <a:rPr lang="en-US" altLang="ja-JP"/>
              <a:t>』</a:t>
            </a:r>
            <a:r>
              <a:rPr lang="ja-JP" altLang="en-US" dirty="0"/>
              <a:t>（民事法研究会）</a:t>
            </a:r>
            <a:br>
              <a:rPr lang="en-US" altLang="ja-JP" dirty="0"/>
            </a:br>
            <a:br>
              <a:rPr lang="en-US" altLang="ja-JP" dirty="0"/>
            </a:br>
            <a:br>
              <a:rPr lang="en-US" altLang="ja-JP" dirty="0"/>
            </a:br>
            <a:r>
              <a:rPr lang="ja-JP" altLang="en-US" sz="3200" dirty="0"/>
              <a:t>弁護士　　村瀬　拓男</a:t>
            </a:r>
            <a:br>
              <a:rPr lang="en-US" altLang="ja-JP" sz="3200" dirty="0"/>
            </a:br>
            <a:r>
              <a:rPr lang="ja-JP" altLang="en-US" sz="3200" dirty="0"/>
              <a:t>用賀法律事務所</a:t>
            </a:r>
            <a:br>
              <a:rPr lang="en-US" altLang="ja-JP" sz="3200" dirty="0"/>
            </a:br>
            <a:r>
              <a:rPr lang="ja-JP" altLang="en-US" sz="3200" dirty="0"/>
              <a:t>〒</a:t>
            </a:r>
            <a:r>
              <a:rPr lang="en-US" altLang="ja-JP" sz="3200" dirty="0"/>
              <a:t>158-0096</a:t>
            </a:r>
            <a:r>
              <a:rPr lang="ja-JP" altLang="en-US" sz="3200" dirty="0"/>
              <a:t>　</a:t>
            </a:r>
            <a:br>
              <a:rPr lang="en-US" altLang="ja-JP" sz="3200" dirty="0"/>
            </a:br>
            <a:r>
              <a:rPr lang="ja-JP" altLang="en-US" sz="3200" dirty="0"/>
              <a:t>　東京都世田谷区玉川台</a:t>
            </a:r>
            <a:r>
              <a:rPr lang="en-US" altLang="ja-JP" sz="3200" dirty="0"/>
              <a:t>2-22-20-408</a:t>
            </a:r>
            <a:br>
              <a:rPr lang="en-US" altLang="ja-JP" sz="3200" dirty="0"/>
            </a:br>
            <a:r>
              <a:rPr lang="en-US" altLang="ja-JP" sz="3200" dirty="0"/>
              <a:t>TEL 03-5534-6116  </a:t>
            </a:r>
            <a:br>
              <a:rPr lang="en-US" altLang="ja-JP" sz="3200" dirty="0"/>
            </a:br>
            <a:r>
              <a:rPr lang="en-US" altLang="ja-JP" sz="3200" dirty="0"/>
              <a:t>FAX 03-5534-6685</a:t>
            </a:r>
            <a:br>
              <a:rPr lang="en-US" altLang="ja-JP" sz="3200" dirty="0"/>
            </a:br>
            <a:r>
              <a:rPr lang="en-US" altLang="ja-JP" sz="3200" dirty="0"/>
              <a:t>e-mail: </a:t>
            </a:r>
            <a:r>
              <a:rPr lang="en-US" altLang="ja-JP" sz="3200" dirty="0">
                <a:hlinkClick r:id="rId2"/>
              </a:rPr>
              <a:t>t-murase@youga-law.jp</a:t>
            </a:r>
            <a:br>
              <a:rPr lang="en-US" altLang="ja-JP" sz="3200" dirty="0"/>
            </a:br>
            <a:r>
              <a:rPr lang="ja-JP" altLang="en-US" sz="3200" dirty="0"/>
              <a:t>ＨＰ：</a:t>
            </a:r>
            <a:r>
              <a:rPr lang="en-US" altLang="ja-JP" sz="3200" dirty="0">
                <a:hlinkClick r:id="rId3"/>
              </a:rPr>
              <a:t>http://youga-law.jp/</a:t>
            </a:r>
            <a:endParaRPr lang="en-US" altLang="ja-JP" sz="3200" dirty="0"/>
          </a:p>
        </p:txBody>
      </p:sp>
    </p:spTree>
    <p:extLst>
      <p:ext uri="{BB962C8B-B14F-4D97-AF65-F5344CB8AC3E}">
        <p14:creationId xmlns:p14="http://schemas.microsoft.com/office/powerpoint/2010/main" val="262498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3360052" y="1988840"/>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著作物</a:t>
            </a:r>
          </a:p>
        </p:txBody>
      </p:sp>
      <p:sp>
        <p:nvSpPr>
          <p:cNvPr id="5" name="円/楕円 4"/>
          <p:cNvSpPr/>
          <p:nvPr/>
        </p:nvSpPr>
        <p:spPr>
          <a:xfrm>
            <a:off x="3360052" y="3284984"/>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著作物</a:t>
            </a:r>
          </a:p>
        </p:txBody>
      </p:sp>
      <p:sp>
        <p:nvSpPr>
          <p:cNvPr id="6" name="円/楕円 5"/>
          <p:cNvSpPr/>
          <p:nvPr/>
        </p:nvSpPr>
        <p:spPr>
          <a:xfrm>
            <a:off x="3360052" y="4581128"/>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著作物</a:t>
            </a:r>
          </a:p>
        </p:txBody>
      </p:sp>
      <p:sp>
        <p:nvSpPr>
          <p:cNvPr id="7" name="角丸四角形 6"/>
          <p:cNvSpPr/>
          <p:nvPr/>
        </p:nvSpPr>
        <p:spPr>
          <a:xfrm>
            <a:off x="5664308" y="3284984"/>
            <a:ext cx="1296144"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出版物</a:t>
            </a:r>
          </a:p>
        </p:txBody>
      </p:sp>
      <p:sp>
        <p:nvSpPr>
          <p:cNvPr id="8" name="テキスト ボックス 7"/>
          <p:cNvSpPr txBox="1"/>
          <p:nvPr/>
        </p:nvSpPr>
        <p:spPr>
          <a:xfrm>
            <a:off x="7824548" y="3429000"/>
            <a:ext cx="1152128" cy="646331"/>
          </a:xfrm>
          <a:prstGeom prst="rect">
            <a:avLst/>
          </a:prstGeom>
          <a:noFill/>
          <a:ln>
            <a:solidFill>
              <a:schemeClr val="tx1"/>
            </a:solidFill>
          </a:ln>
        </p:spPr>
        <p:txBody>
          <a:bodyPr wrap="square" rtlCol="0">
            <a:spAutoFit/>
          </a:bodyPr>
          <a:lstStyle/>
          <a:p>
            <a:r>
              <a:rPr kumimoji="1" lang="ja-JP" altLang="en-US" dirty="0"/>
              <a:t>取次・書店</a:t>
            </a:r>
          </a:p>
        </p:txBody>
      </p:sp>
      <p:sp>
        <p:nvSpPr>
          <p:cNvPr id="9" name="テキスト ボックス 8"/>
          <p:cNvSpPr txBox="1"/>
          <p:nvPr/>
        </p:nvSpPr>
        <p:spPr>
          <a:xfrm>
            <a:off x="9624748" y="3573016"/>
            <a:ext cx="1080120" cy="369332"/>
          </a:xfrm>
          <a:prstGeom prst="rect">
            <a:avLst/>
          </a:prstGeom>
          <a:noFill/>
          <a:ln>
            <a:solidFill>
              <a:schemeClr val="tx1"/>
            </a:solidFill>
          </a:ln>
        </p:spPr>
        <p:txBody>
          <a:bodyPr wrap="square" rtlCol="0">
            <a:spAutoFit/>
          </a:bodyPr>
          <a:lstStyle/>
          <a:p>
            <a:r>
              <a:rPr kumimoji="1" lang="ja-JP" altLang="en-US" dirty="0"/>
              <a:t>読者</a:t>
            </a:r>
          </a:p>
        </p:txBody>
      </p:sp>
      <p:sp>
        <p:nvSpPr>
          <p:cNvPr id="10" name="テキスト ボックス 9"/>
          <p:cNvSpPr txBox="1"/>
          <p:nvPr/>
        </p:nvSpPr>
        <p:spPr>
          <a:xfrm>
            <a:off x="9624748" y="2060848"/>
            <a:ext cx="1008112" cy="923330"/>
          </a:xfrm>
          <a:prstGeom prst="rect">
            <a:avLst/>
          </a:prstGeom>
          <a:noFill/>
          <a:ln>
            <a:solidFill>
              <a:schemeClr val="tx1"/>
            </a:solidFill>
          </a:ln>
        </p:spPr>
        <p:txBody>
          <a:bodyPr wrap="square" rtlCol="0">
            <a:spAutoFit/>
          </a:bodyPr>
          <a:lstStyle/>
          <a:p>
            <a:r>
              <a:rPr kumimoji="1" lang="ja-JP" altLang="en-US" dirty="0"/>
              <a:t>古書店・新古書店</a:t>
            </a:r>
            <a:endParaRPr kumimoji="1" lang="en-US" altLang="ja-JP" dirty="0"/>
          </a:p>
        </p:txBody>
      </p:sp>
      <p:sp>
        <p:nvSpPr>
          <p:cNvPr id="11" name="角丸四角形 10"/>
          <p:cNvSpPr/>
          <p:nvPr/>
        </p:nvSpPr>
        <p:spPr>
          <a:xfrm>
            <a:off x="7680532" y="2060848"/>
            <a:ext cx="136815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出版物の複写</a:t>
            </a:r>
          </a:p>
        </p:txBody>
      </p:sp>
      <p:sp>
        <p:nvSpPr>
          <p:cNvPr id="12" name="テキスト ボックス 11"/>
          <p:cNvSpPr txBox="1"/>
          <p:nvPr/>
        </p:nvSpPr>
        <p:spPr>
          <a:xfrm>
            <a:off x="7824548" y="4725144"/>
            <a:ext cx="1152128" cy="646331"/>
          </a:xfrm>
          <a:prstGeom prst="rect">
            <a:avLst/>
          </a:prstGeom>
          <a:noFill/>
          <a:ln>
            <a:solidFill>
              <a:schemeClr val="tx1"/>
            </a:solidFill>
          </a:ln>
        </p:spPr>
        <p:txBody>
          <a:bodyPr wrap="square" rtlCol="0">
            <a:spAutoFit/>
          </a:bodyPr>
          <a:lstStyle/>
          <a:p>
            <a:r>
              <a:rPr kumimoji="1" lang="ja-JP" altLang="en-US" dirty="0"/>
              <a:t>レンタル店</a:t>
            </a:r>
          </a:p>
        </p:txBody>
      </p:sp>
      <p:cxnSp>
        <p:nvCxnSpPr>
          <p:cNvPr id="13" name="直線矢印コネクタ 12"/>
          <p:cNvCxnSpPr>
            <a:stCxn id="4" idx="6"/>
            <a:endCxn id="7" idx="1"/>
          </p:cNvCxnSpPr>
          <p:nvPr/>
        </p:nvCxnSpPr>
        <p:spPr>
          <a:xfrm>
            <a:off x="4584188" y="2384884"/>
            <a:ext cx="1080120" cy="136815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5" idx="6"/>
          </p:cNvCxnSpPr>
          <p:nvPr/>
        </p:nvCxnSpPr>
        <p:spPr>
          <a:xfrm>
            <a:off x="4584188" y="3681028"/>
            <a:ext cx="1008112" cy="3600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6" idx="6"/>
            <a:endCxn id="7" idx="1"/>
          </p:cNvCxnSpPr>
          <p:nvPr/>
        </p:nvCxnSpPr>
        <p:spPr>
          <a:xfrm flipV="1">
            <a:off x="4584188" y="3753036"/>
            <a:ext cx="1080120" cy="122413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4368164" y="2924944"/>
            <a:ext cx="1656184" cy="369332"/>
          </a:xfrm>
          <a:prstGeom prst="rect">
            <a:avLst/>
          </a:prstGeom>
          <a:noFill/>
        </p:spPr>
        <p:txBody>
          <a:bodyPr wrap="square" rtlCol="0">
            <a:spAutoFit/>
          </a:bodyPr>
          <a:lstStyle/>
          <a:p>
            <a:r>
              <a:rPr kumimoji="1" lang="ja-JP" altLang="en-US" dirty="0"/>
              <a:t>編集（複製）</a:t>
            </a:r>
          </a:p>
        </p:txBody>
      </p:sp>
      <p:cxnSp>
        <p:nvCxnSpPr>
          <p:cNvPr id="17" name="直線矢印コネクタ 16"/>
          <p:cNvCxnSpPr>
            <a:stCxn id="7" idx="3"/>
            <a:endCxn id="8" idx="1"/>
          </p:cNvCxnSpPr>
          <p:nvPr/>
        </p:nvCxnSpPr>
        <p:spPr>
          <a:xfrm flipV="1">
            <a:off x="6960452" y="3752166"/>
            <a:ext cx="864096" cy="87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7032460" y="3356992"/>
            <a:ext cx="792088" cy="369332"/>
          </a:xfrm>
          <a:prstGeom prst="rect">
            <a:avLst/>
          </a:prstGeom>
          <a:noFill/>
        </p:spPr>
        <p:txBody>
          <a:bodyPr wrap="square" rtlCol="0">
            <a:spAutoFit/>
          </a:bodyPr>
          <a:lstStyle/>
          <a:p>
            <a:r>
              <a:rPr kumimoji="1" lang="ja-JP" altLang="en-US" dirty="0"/>
              <a:t>譲渡</a:t>
            </a:r>
          </a:p>
        </p:txBody>
      </p:sp>
      <p:cxnSp>
        <p:nvCxnSpPr>
          <p:cNvPr id="19" name="直線矢印コネクタ 18"/>
          <p:cNvCxnSpPr>
            <a:stCxn id="7" idx="3"/>
            <a:endCxn id="12" idx="1"/>
          </p:cNvCxnSpPr>
          <p:nvPr/>
        </p:nvCxnSpPr>
        <p:spPr>
          <a:xfrm>
            <a:off x="6960452" y="3753036"/>
            <a:ext cx="864096" cy="129527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8" idx="3"/>
            <a:endCxn id="9" idx="1"/>
          </p:cNvCxnSpPr>
          <p:nvPr/>
        </p:nvCxnSpPr>
        <p:spPr>
          <a:xfrm>
            <a:off x="8976676" y="3752166"/>
            <a:ext cx="648072" cy="5516"/>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12" idx="3"/>
            <a:endCxn id="9" idx="2"/>
          </p:cNvCxnSpPr>
          <p:nvPr/>
        </p:nvCxnSpPr>
        <p:spPr>
          <a:xfrm flipV="1">
            <a:off x="8976676" y="3942348"/>
            <a:ext cx="1188132" cy="110596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9120692" y="4509120"/>
            <a:ext cx="1152128" cy="369332"/>
          </a:xfrm>
          <a:prstGeom prst="rect">
            <a:avLst/>
          </a:prstGeom>
          <a:noFill/>
        </p:spPr>
        <p:txBody>
          <a:bodyPr wrap="square" rtlCol="0">
            <a:spAutoFit/>
          </a:bodyPr>
          <a:lstStyle/>
          <a:p>
            <a:r>
              <a:rPr kumimoji="1" lang="ja-JP" altLang="en-US" dirty="0"/>
              <a:t>貸出</a:t>
            </a:r>
          </a:p>
        </p:txBody>
      </p:sp>
      <p:cxnSp>
        <p:nvCxnSpPr>
          <p:cNvPr id="23" name="直線矢印コネクタ 22"/>
          <p:cNvCxnSpPr>
            <a:stCxn id="9" idx="0"/>
            <a:endCxn id="10" idx="2"/>
          </p:cNvCxnSpPr>
          <p:nvPr/>
        </p:nvCxnSpPr>
        <p:spPr>
          <a:xfrm flipH="1" flipV="1">
            <a:off x="10128804" y="2984178"/>
            <a:ext cx="36004" cy="588838"/>
          </a:xfrm>
          <a:prstGeom prst="straightConnector1">
            <a:avLst/>
          </a:prstGeom>
          <a:ln>
            <a:prstDash val="sysDash"/>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a:stCxn id="9" idx="0"/>
            <a:endCxn id="11" idx="2"/>
          </p:cNvCxnSpPr>
          <p:nvPr/>
        </p:nvCxnSpPr>
        <p:spPr>
          <a:xfrm flipH="1" flipV="1">
            <a:off x="8364608" y="2780928"/>
            <a:ext cx="1800200" cy="7920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5" name="上矢印 24"/>
          <p:cNvSpPr/>
          <p:nvPr/>
        </p:nvSpPr>
        <p:spPr>
          <a:xfrm>
            <a:off x="5088244" y="5013176"/>
            <a:ext cx="288032"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4656196" y="5733256"/>
            <a:ext cx="1512168" cy="369332"/>
          </a:xfrm>
          <a:prstGeom prst="rect">
            <a:avLst/>
          </a:prstGeom>
          <a:noFill/>
        </p:spPr>
        <p:txBody>
          <a:bodyPr wrap="square" rtlCol="0">
            <a:spAutoFit/>
          </a:bodyPr>
          <a:lstStyle/>
          <a:p>
            <a:r>
              <a:rPr kumimoji="1" lang="ja-JP" altLang="en-US" dirty="0"/>
              <a:t>出版契約</a:t>
            </a:r>
          </a:p>
        </p:txBody>
      </p:sp>
      <p:sp>
        <p:nvSpPr>
          <p:cNvPr id="27" name="正方形/長方形 26"/>
          <p:cNvSpPr/>
          <p:nvPr/>
        </p:nvSpPr>
        <p:spPr>
          <a:xfrm>
            <a:off x="5088244" y="2636912"/>
            <a:ext cx="2304256" cy="2304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5088244" y="2204864"/>
            <a:ext cx="1440160" cy="369332"/>
          </a:xfrm>
          <a:prstGeom prst="rect">
            <a:avLst/>
          </a:prstGeom>
          <a:noFill/>
        </p:spPr>
        <p:txBody>
          <a:bodyPr wrap="square" rtlCol="0">
            <a:spAutoFit/>
          </a:bodyPr>
          <a:lstStyle/>
          <a:p>
            <a:r>
              <a:rPr kumimoji="1" lang="ja-JP" altLang="en-US" dirty="0"/>
              <a:t>出版社</a:t>
            </a:r>
          </a:p>
        </p:txBody>
      </p:sp>
      <p:sp>
        <p:nvSpPr>
          <p:cNvPr id="29" name="テキスト ボックス 28"/>
          <p:cNvSpPr txBox="1"/>
          <p:nvPr/>
        </p:nvSpPr>
        <p:spPr>
          <a:xfrm>
            <a:off x="3288044" y="764704"/>
            <a:ext cx="4896544" cy="369332"/>
          </a:xfrm>
          <a:prstGeom prst="rect">
            <a:avLst/>
          </a:prstGeom>
          <a:noFill/>
        </p:spPr>
        <p:txBody>
          <a:bodyPr wrap="square" rtlCol="0">
            <a:spAutoFit/>
          </a:bodyPr>
          <a:lstStyle/>
          <a:p>
            <a:r>
              <a:rPr kumimoji="1" lang="ja-JP" altLang="en-US" dirty="0">
                <a:solidFill>
                  <a:srgbClr val="0070C0"/>
                </a:solidFill>
              </a:rPr>
              <a:t>出版物（紙媒体）の流通と出版契約</a:t>
            </a:r>
          </a:p>
        </p:txBody>
      </p:sp>
    </p:spTree>
    <p:extLst>
      <p:ext uri="{BB962C8B-B14F-4D97-AF65-F5344CB8AC3E}">
        <p14:creationId xmlns:p14="http://schemas.microsoft.com/office/powerpoint/2010/main" val="1363503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円/楕円 1"/>
          <p:cNvSpPr/>
          <p:nvPr/>
        </p:nvSpPr>
        <p:spPr>
          <a:xfrm>
            <a:off x="3611621" y="1772816"/>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著作物</a:t>
            </a:r>
          </a:p>
        </p:txBody>
      </p:sp>
      <p:sp>
        <p:nvSpPr>
          <p:cNvPr id="3" name="円/楕円 2"/>
          <p:cNvSpPr/>
          <p:nvPr/>
        </p:nvSpPr>
        <p:spPr>
          <a:xfrm>
            <a:off x="3611621" y="3068960"/>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著作物</a:t>
            </a:r>
          </a:p>
        </p:txBody>
      </p:sp>
      <p:sp>
        <p:nvSpPr>
          <p:cNvPr id="4" name="円/楕円 3"/>
          <p:cNvSpPr/>
          <p:nvPr/>
        </p:nvSpPr>
        <p:spPr>
          <a:xfrm>
            <a:off x="3611621" y="4365104"/>
            <a:ext cx="1224136"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著作物</a:t>
            </a:r>
          </a:p>
        </p:txBody>
      </p:sp>
      <p:sp>
        <p:nvSpPr>
          <p:cNvPr id="5" name="角丸四角形 4"/>
          <p:cNvSpPr/>
          <p:nvPr/>
        </p:nvSpPr>
        <p:spPr>
          <a:xfrm>
            <a:off x="5915877" y="3068960"/>
            <a:ext cx="1296144"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電子出版物</a:t>
            </a:r>
          </a:p>
        </p:txBody>
      </p:sp>
      <p:sp>
        <p:nvSpPr>
          <p:cNvPr id="6" name="テキスト ボックス 5"/>
          <p:cNvSpPr txBox="1"/>
          <p:nvPr/>
        </p:nvSpPr>
        <p:spPr>
          <a:xfrm>
            <a:off x="8076117" y="3212976"/>
            <a:ext cx="1152128" cy="646331"/>
          </a:xfrm>
          <a:prstGeom prst="rect">
            <a:avLst/>
          </a:prstGeom>
          <a:noFill/>
          <a:ln>
            <a:solidFill>
              <a:schemeClr val="tx1"/>
            </a:solidFill>
          </a:ln>
        </p:spPr>
        <p:txBody>
          <a:bodyPr wrap="square" rtlCol="0">
            <a:spAutoFit/>
          </a:bodyPr>
          <a:lstStyle/>
          <a:p>
            <a:r>
              <a:rPr kumimoji="1" lang="ja-JP" altLang="en-US" dirty="0"/>
              <a:t>配信事業者</a:t>
            </a:r>
          </a:p>
        </p:txBody>
      </p:sp>
      <p:sp>
        <p:nvSpPr>
          <p:cNvPr id="7" name="テキスト ボックス 6"/>
          <p:cNvSpPr txBox="1"/>
          <p:nvPr/>
        </p:nvSpPr>
        <p:spPr>
          <a:xfrm>
            <a:off x="9876317" y="3356992"/>
            <a:ext cx="1080120" cy="369332"/>
          </a:xfrm>
          <a:prstGeom prst="rect">
            <a:avLst/>
          </a:prstGeom>
          <a:noFill/>
          <a:ln>
            <a:solidFill>
              <a:schemeClr val="tx1"/>
            </a:solidFill>
          </a:ln>
        </p:spPr>
        <p:txBody>
          <a:bodyPr wrap="square" rtlCol="0">
            <a:spAutoFit/>
          </a:bodyPr>
          <a:lstStyle/>
          <a:p>
            <a:r>
              <a:rPr kumimoji="1" lang="ja-JP" altLang="en-US" dirty="0"/>
              <a:t>読者</a:t>
            </a:r>
          </a:p>
        </p:txBody>
      </p:sp>
      <p:sp>
        <p:nvSpPr>
          <p:cNvPr id="8" name="角丸四角形 7"/>
          <p:cNvSpPr/>
          <p:nvPr/>
        </p:nvSpPr>
        <p:spPr>
          <a:xfrm>
            <a:off x="9660293" y="1772816"/>
            <a:ext cx="1368152"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電子出版物の複製</a:t>
            </a:r>
          </a:p>
        </p:txBody>
      </p:sp>
      <p:sp>
        <p:nvSpPr>
          <p:cNvPr id="9" name="角丸四角形 8"/>
          <p:cNvSpPr/>
          <p:nvPr/>
        </p:nvSpPr>
        <p:spPr>
          <a:xfrm>
            <a:off x="9660293" y="4509120"/>
            <a:ext cx="1368152"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電子出版物の送信</a:t>
            </a:r>
          </a:p>
        </p:txBody>
      </p:sp>
      <p:cxnSp>
        <p:nvCxnSpPr>
          <p:cNvPr id="10" name="直線矢印コネクタ 9"/>
          <p:cNvCxnSpPr>
            <a:endCxn id="5" idx="1"/>
          </p:cNvCxnSpPr>
          <p:nvPr/>
        </p:nvCxnSpPr>
        <p:spPr>
          <a:xfrm>
            <a:off x="4907765" y="2276872"/>
            <a:ext cx="1008112" cy="126014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3" idx="6"/>
            <a:endCxn id="5" idx="1"/>
          </p:cNvCxnSpPr>
          <p:nvPr/>
        </p:nvCxnSpPr>
        <p:spPr>
          <a:xfrm>
            <a:off x="4835757" y="3465004"/>
            <a:ext cx="1080120" cy="7200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4" idx="6"/>
            <a:endCxn id="5" idx="1"/>
          </p:cNvCxnSpPr>
          <p:nvPr/>
        </p:nvCxnSpPr>
        <p:spPr>
          <a:xfrm flipV="1">
            <a:off x="4835757" y="3537012"/>
            <a:ext cx="1080120" cy="122413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5" idx="3"/>
            <a:endCxn id="6" idx="1"/>
          </p:cNvCxnSpPr>
          <p:nvPr/>
        </p:nvCxnSpPr>
        <p:spPr>
          <a:xfrm flipV="1">
            <a:off x="7212021" y="3536142"/>
            <a:ext cx="864096" cy="87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6" idx="3"/>
            <a:endCxn id="7" idx="1"/>
          </p:cNvCxnSpPr>
          <p:nvPr/>
        </p:nvCxnSpPr>
        <p:spPr>
          <a:xfrm>
            <a:off x="9228245" y="3536142"/>
            <a:ext cx="648072" cy="551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7" idx="0"/>
            <a:endCxn id="8" idx="2"/>
          </p:cNvCxnSpPr>
          <p:nvPr/>
        </p:nvCxnSpPr>
        <p:spPr>
          <a:xfrm flipH="1" flipV="1">
            <a:off x="10344369" y="2492896"/>
            <a:ext cx="72008" cy="86409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7" idx="2"/>
            <a:endCxn id="9" idx="0"/>
          </p:cNvCxnSpPr>
          <p:nvPr/>
        </p:nvCxnSpPr>
        <p:spPr>
          <a:xfrm flipH="1">
            <a:off x="10344369" y="3726324"/>
            <a:ext cx="72008" cy="78279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7" name="上矢印 16"/>
          <p:cNvSpPr/>
          <p:nvPr/>
        </p:nvSpPr>
        <p:spPr>
          <a:xfrm>
            <a:off x="5195797" y="4941168"/>
            <a:ext cx="216024"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上矢印 17"/>
          <p:cNvSpPr/>
          <p:nvPr/>
        </p:nvSpPr>
        <p:spPr>
          <a:xfrm>
            <a:off x="7500053" y="4941168"/>
            <a:ext cx="216024"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上矢印 18"/>
          <p:cNvSpPr/>
          <p:nvPr/>
        </p:nvSpPr>
        <p:spPr>
          <a:xfrm>
            <a:off x="9444269" y="4941168"/>
            <a:ext cx="144016" cy="64807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619733" y="5733256"/>
            <a:ext cx="1584176" cy="369332"/>
          </a:xfrm>
          <a:prstGeom prst="rect">
            <a:avLst/>
          </a:prstGeom>
          <a:noFill/>
        </p:spPr>
        <p:txBody>
          <a:bodyPr wrap="square" rtlCol="0">
            <a:spAutoFit/>
          </a:bodyPr>
          <a:lstStyle/>
          <a:p>
            <a:r>
              <a:rPr kumimoji="1" lang="ja-JP" altLang="en-US" dirty="0"/>
              <a:t>出版契約</a:t>
            </a:r>
          </a:p>
        </p:txBody>
      </p:sp>
      <p:sp>
        <p:nvSpPr>
          <p:cNvPr id="21" name="テキスト ボックス 20"/>
          <p:cNvSpPr txBox="1"/>
          <p:nvPr/>
        </p:nvSpPr>
        <p:spPr>
          <a:xfrm>
            <a:off x="6995997" y="5661248"/>
            <a:ext cx="1440160" cy="369332"/>
          </a:xfrm>
          <a:prstGeom prst="rect">
            <a:avLst/>
          </a:prstGeom>
          <a:noFill/>
        </p:spPr>
        <p:txBody>
          <a:bodyPr wrap="square" rtlCol="0">
            <a:spAutoFit/>
          </a:bodyPr>
          <a:lstStyle/>
          <a:p>
            <a:r>
              <a:rPr kumimoji="1" lang="ja-JP" altLang="en-US" dirty="0"/>
              <a:t>配信契約</a:t>
            </a:r>
          </a:p>
        </p:txBody>
      </p:sp>
      <p:sp>
        <p:nvSpPr>
          <p:cNvPr id="22" name="テキスト ボックス 21"/>
          <p:cNvSpPr txBox="1"/>
          <p:nvPr/>
        </p:nvSpPr>
        <p:spPr>
          <a:xfrm>
            <a:off x="8940213" y="5661248"/>
            <a:ext cx="1368152" cy="369332"/>
          </a:xfrm>
          <a:prstGeom prst="rect">
            <a:avLst/>
          </a:prstGeom>
          <a:noFill/>
        </p:spPr>
        <p:txBody>
          <a:bodyPr wrap="square" rtlCol="0">
            <a:spAutoFit/>
          </a:bodyPr>
          <a:lstStyle/>
          <a:p>
            <a:r>
              <a:rPr kumimoji="1" lang="ja-JP" altLang="en-US" dirty="0"/>
              <a:t>利用規約</a:t>
            </a:r>
          </a:p>
        </p:txBody>
      </p:sp>
      <p:sp>
        <p:nvSpPr>
          <p:cNvPr id="23" name="乗算記号 22"/>
          <p:cNvSpPr/>
          <p:nvPr/>
        </p:nvSpPr>
        <p:spPr>
          <a:xfrm>
            <a:off x="10092341" y="2780928"/>
            <a:ext cx="648072" cy="43204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乗算記号 23"/>
          <p:cNvSpPr/>
          <p:nvPr/>
        </p:nvSpPr>
        <p:spPr>
          <a:xfrm>
            <a:off x="10092341" y="3861048"/>
            <a:ext cx="648072" cy="432048"/>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4547725" y="2636912"/>
            <a:ext cx="1872208" cy="369332"/>
          </a:xfrm>
          <a:prstGeom prst="rect">
            <a:avLst/>
          </a:prstGeom>
          <a:noFill/>
        </p:spPr>
        <p:txBody>
          <a:bodyPr wrap="square" rtlCol="0">
            <a:spAutoFit/>
          </a:bodyPr>
          <a:lstStyle/>
          <a:p>
            <a:r>
              <a:rPr kumimoji="1" lang="ja-JP" altLang="en-US" dirty="0"/>
              <a:t>編集（複製）</a:t>
            </a:r>
          </a:p>
        </p:txBody>
      </p:sp>
      <p:sp>
        <p:nvSpPr>
          <p:cNvPr id="26" name="テキスト ボックス 25"/>
          <p:cNvSpPr txBox="1"/>
          <p:nvPr/>
        </p:nvSpPr>
        <p:spPr>
          <a:xfrm>
            <a:off x="6923989" y="2636912"/>
            <a:ext cx="1512168" cy="369332"/>
          </a:xfrm>
          <a:prstGeom prst="rect">
            <a:avLst/>
          </a:prstGeom>
          <a:noFill/>
        </p:spPr>
        <p:txBody>
          <a:bodyPr wrap="square" rtlCol="0">
            <a:spAutoFit/>
          </a:bodyPr>
          <a:lstStyle/>
          <a:p>
            <a:r>
              <a:rPr kumimoji="1" lang="ja-JP" altLang="en-US" dirty="0"/>
              <a:t>送信可能化</a:t>
            </a:r>
          </a:p>
        </p:txBody>
      </p:sp>
      <p:sp>
        <p:nvSpPr>
          <p:cNvPr id="27" name="テキスト ボックス 26"/>
          <p:cNvSpPr txBox="1"/>
          <p:nvPr/>
        </p:nvSpPr>
        <p:spPr>
          <a:xfrm>
            <a:off x="8868205" y="2780928"/>
            <a:ext cx="1440160" cy="369332"/>
          </a:xfrm>
          <a:prstGeom prst="rect">
            <a:avLst/>
          </a:prstGeom>
          <a:noFill/>
        </p:spPr>
        <p:txBody>
          <a:bodyPr wrap="square" rtlCol="0">
            <a:spAutoFit/>
          </a:bodyPr>
          <a:lstStyle/>
          <a:p>
            <a:r>
              <a:rPr kumimoji="1" lang="ja-JP" altLang="en-US" dirty="0"/>
              <a:t>送信可能化</a:t>
            </a:r>
          </a:p>
        </p:txBody>
      </p:sp>
      <p:sp>
        <p:nvSpPr>
          <p:cNvPr id="28" name="正方形/長方形 27"/>
          <p:cNvSpPr/>
          <p:nvPr/>
        </p:nvSpPr>
        <p:spPr>
          <a:xfrm>
            <a:off x="5195797" y="2276872"/>
            <a:ext cx="2520280" cy="25202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5411821" y="1916832"/>
            <a:ext cx="1152128" cy="369332"/>
          </a:xfrm>
          <a:prstGeom prst="rect">
            <a:avLst/>
          </a:prstGeom>
          <a:noFill/>
        </p:spPr>
        <p:txBody>
          <a:bodyPr wrap="square" rtlCol="0">
            <a:spAutoFit/>
          </a:bodyPr>
          <a:lstStyle/>
          <a:p>
            <a:r>
              <a:rPr kumimoji="1" lang="ja-JP" altLang="en-US" dirty="0"/>
              <a:t>出版社</a:t>
            </a:r>
          </a:p>
        </p:txBody>
      </p:sp>
      <p:sp>
        <p:nvSpPr>
          <p:cNvPr id="30" name="テキスト ボックス 29"/>
          <p:cNvSpPr txBox="1"/>
          <p:nvPr/>
        </p:nvSpPr>
        <p:spPr>
          <a:xfrm>
            <a:off x="3683629" y="908720"/>
            <a:ext cx="4608512" cy="369332"/>
          </a:xfrm>
          <a:prstGeom prst="rect">
            <a:avLst/>
          </a:prstGeom>
          <a:noFill/>
        </p:spPr>
        <p:txBody>
          <a:bodyPr wrap="square" rtlCol="0">
            <a:spAutoFit/>
          </a:bodyPr>
          <a:lstStyle/>
          <a:p>
            <a:r>
              <a:rPr kumimoji="1" lang="ja-JP" altLang="en-US" dirty="0">
                <a:solidFill>
                  <a:srgbClr val="0070C0"/>
                </a:solidFill>
              </a:rPr>
              <a:t>出版物（電子媒体）の流通と出版契約</a:t>
            </a:r>
          </a:p>
        </p:txBody>
      </p:sp>
    </p:spTree>
    <p:extLst>
      <p:ext uri="{BB962C8B-B14F-4D97-AF65-F5344CB8AC3E}">
        <p14:creationId xmlns:p14="http://schemas.microsoft.com/office/powerpoint/2010/main" val="2812209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ローチャート : 複数書類 1"/>
          <p:cNvSpPr/>
          <p:nvPr/>
        </p:nvSpPr>
        <p:spPr>
          <a:xfrm>
            <a:off x="6371265" y="404664"/>
            <a:ext cx="864096" cy="504056"/>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原稿</a:t>
            </a:r>
            <a:endParaRPr kumimoji="1" lang="ja-JP" altLang="en-US" dirty="0"/>
          </a:p>
        </p:txBody>
      </p:sp>
      <p:sp>
        <p:nvSpPr>
          <p:cNvPr id="3" name="フローチャート: 処理 2"/>
          <p:cNvSpPr/>
          <p:nvPr/>
        </p:nvSpPr>
        <p:spPr>
          <a:xfrm>
            <a:off x="5291145" y="1556792"/>
            <a:ext cx="864096" cy="5760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複製行為</a:t>
            </a:r>
          </a:p>
        </p:txBody>
      </p:sp>
      <p:sp>
        <p:nvSpPr>
          <p:cNvPr id="4" name="フローチャート : 磁気ディスク 3"/>
          <p:cNvSpPr/>
          <p:nvPr/>
        </p:nvSpPr>
        <p:spPr>
          <a:xfrm>
            <a:off x="5291145" y="2852936"/>
            <a:ext cx="864096" cy="936104"/>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記録媒体</a:t>
            </a:r>
          </a:p>
        </p:txBody>
      </p:sp>
      <p:sp>
        <p:nvSpPr>
          <p:cNvPr id="5" name="正方形/長方形 4"/>
          <p:cNvSpPr/>
          <p:nvPr/>
        </p:nvSpPr>
        <p:spPr>
          <a:xfrm>
            <a:off x="7379377" y="2996952"/>
            <a:ext cx="1224136"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紙の出版物</a:t>
            </a:r>
          </a:p>
        </p:txBody>
      </p:sp>
      <p:sp>
        <p:nvSpPr>
          <p:cNvPr id="6" name="フローチャート: 処理 5"/>
          <p:cNvSpPr/>
          <p:nvPr/>
        </p:nvSpPr>
        <p:spPr>
          <a:xfrm>
            <a:off x="6947329" y="4437112"/>
            <a:ext cx="864096" cy="64807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譲渡</a:t>
            </a:r>
          </a:p>
        </p:txBody>
      </p:sp>
      <p:sp>
        <p:nvSpPr>
          <p:cNvPr id="7" name="フローチャート: 処理 6"/>
          <p:cNvSpPr/>
          <p:nvPr/>
        </p:nvSpPr>
        <p:spPr>
          <a:xfrm>
            <a:off x="8243473" y="4437112"/>
            <a:ext cx="864096" cy="64807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貸与</a:t>
            </a:r>
          </a:p>
        </p:txBody>
      </p:sp>
      <p:sp>
        <p:nvSpPr>
          <p:cNvPr id="8" name="フローチャート: 処理 7"/>
          <p:cNvSpPr/>
          <p:nvPr/>
        </p:nvSpPr>
        <p:spPr>
          <a:xfrm>
            <a:off x="5291145" y="4509120"/>
            <a:ext cx="936104" cy="5760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公衆送信</a:t>
            </a:r>
          </a:p>
        </p:txBody>
      </p:sp>
      <p:sp>
        <p:nvSpPr>
          <p:cNvPr id="9" name="円/楕円 8"/>
          <p:cNvSpPr/>
          <p:nvPr/>
        </p:nvSpPr>
        <p:spPr>
          <a:xfrm>
            <a:off x="5363153" y="5733256"/>
            <a:ext cx="3672408" cy="7647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読者</a:t>
            </a:r>
          </a:p>
        </p:txBody>
      </p:sp>
      <p:sp>
        <p:nvSpPr>
          <p:cNvPr id="11" name="フローチャート: 処理 10"/>
          <p:cNvSpPr/>
          <p:nvPr/>
        </p:nvSpPr>
        <p:spPr>
          <a:xfrm>
            <a:off x="7523393" y="1556792"/>
            <a:ext cx="864096" cy="57606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複製行為</a:t>
            </a:r>
          </a:p>
        </p:txBody>
      </p:sp>
      <p:cxnSp>
        <p:nvCxnSpPr>
          <p:cNvPr id="12" name="直線矢印コネクタ 11"/>
          <p:cNvCxnSpPr>
            <a:stCxn id="2" idx="2"/>
            <a:endCxn id="3" idx="0"/>
          </p:cNvCxnSpPr>
          <p:nvPr/>
        </p:nvCxnSpPr>
        <p:spPr>
          <a:xfrm flipH="1">
            <a:off x="5723194" y="889632"/>
            <a:ext cx="1020033" cy="6671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3" idx="2"/>
            <a:endCxn id="4" idx="1"/>
          </p:cNvCxnSpPr>
          <p:nvPr/>
        </p:nvCxnSpPr>
        <p:spPr>
          <a:xfrm>
            <a:off x="5723193" y="2132856"/>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4" idx="3"/>
            <a:endCxn id="8" idx="0"/>
          </p:cNvCxnSpPr>
          <p:nvPr/>
        </p:nvCxnSpPr>
        <p:spPr>
          <a:xfrm>
            <a:off x="5723193" y="3789040"/>
            <a:ext cx="36004"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2" idx="2"/>
            <a:endCxn id="11" idx="0"/>
          </p:cNvCxnSpPr>
          <p:nvPr/>
        </p:nvCxnSpPr>
        <p:spPr>
          <a:xfrm>
            <a:off x="6743227" y="889632"/>
            <a:ext cx="1212215" cy="6671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11" idx="2"/>
            <a:endCxn id="5" idx="0"/>
          </p:cNvCxnSpPr>
          <p:nvPr/>
        </p:nvCxnSpPr>
        <p:spPr>
          <a:xfrm>
            <a:off x="7955441" y="2132856"/>
            <a:ext cx="36004"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a:stCxn id="5" idx="2"/>
            <a:endCxn id="6" idx="0"/>
          </p:cNvCxnSpPr>
          <p:nvPr/>
        </p:nvCxnSpPr>
        <p:spPr>
          <a:xfrm flipH="1">
            <a:off x="7379377" y="3645024"/>
            <a:ext cx="612068"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6" idx="2"/>
            <a:endCxn id="9" idx="0"/>
          </p:cNvCxnSpPr>
          <p:nvPr/>
        </p:nvCxnSpPr>
        <p:spPr>
          <a:xfrm flipH="1">
            <a:off x="7199357" y="5085184"/>
            <a:ext cx="180020"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5" idx="2"/>
            <a:endCxn id="7" idx="0"/>
          </p:cNvCxnSpPr>
          <p:nvPr/>
        </p:nvCxnSpPr>
        <p:spPr>
          <a:xfrm>
            <a:off x="7991445" y="3645024"/>
            <a:ext cx="684076"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7" idx="2"/>
            <a:endCxn id="9" idx="7"/>
          </p:cNvCxnSpPr>
          <p:nvPr/>
        </p:nvCxnSpPr>
        <p:spPr>
          <a:xfrm flipH="1">
            <a:off x="8497749" y="5085184"/>
            <a:ext cx="177772" cy="7600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8" idx="2"/>
            <a:endCxn id="9" idx="1"/>
          </p:cNvCxnSpPr>
          <p:nvPr/>
        </p:nvCxnSpPr>
        <p:spPr>
          <a:xfrm>
            <a:off x="5759197" y="5085184"/>
            <a:ext cx="141768" cy="7600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7091345" y="980728"/>
            <a:ext cx="1800200" cy="1872208"/>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角丸四角形 22"/>
          <p:cNvSpPr/>
          <p:nvPr/>
        </p:nvSpPr>
        <p:spPr>
          <a:xfrm>
            <a:off x="4931105" y="3861048"/>
            <a:ext cx="1656184" cy="1584176"/>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テキスト ボックス 23"/>
          <p:cNvSpPr txBox="1"/>
          <p:nvPr/>
        </p:nvSpPr>
        <p:spPr>
          <a:xfrm>
            <a:off x="5147129" y="3933056"/>
            <a:ext cx="1440160" cy="369332"/>
          </a:xfrm>
          <a:prstGeom prst="rect">
            <a:avLst/>
          </a:prstGeom>
          <a:noFill/>
        </p:spPr>
        <p:txBody>
          <a:bodyPr wrap="square" rtlCol="0">
            <a:spAutoFit/>
          </a:bodyPr>
          <a:lstStyle/>
          <a:p>
            <a:r>
              <a:rPr kumimoji="1" lang="ja-JP" altLang="en-US" dirty="0"/>
              <a:t>送信可能化</a:t>
            </a:r>
          </a:p>
        </p:txBody>
      </p:sp>
      <p:sp>
        <p:nvSpPr>
          <p:cNvPr id="29" name="テキスト ボックス 28"/>
          <p:cNvSpPr txBox="1"/>
          <p:nvPr/>
        </p:nvSpPr>
        <p:spPr>
          <a:xfrm>
            <a:off x="8963553" y="1772816"/>
            <a:ext cx="1800200" cy="923330"/>
          </a:xfrm>
          <a:prstGeom prst="rect">
            <a:avLst/>
          </a:prstGeom>
          <a:noFill/>
        </p:spPr>
        <p:txBody>
          <a:bodyPr wrap="square" rtlCol="0">
            <a:spAutoFit/>
          </a:bodyPr>
          <a:lstStyle/>
          <a:p>
            <a:r>
              <a:rPr kumimoji="1" lang="ja-JP" altLang="en-US" dirty="0"/>
              <a:t>１号出版権</a:t>
            </a:r>
            <a:r>
              <a:rPr lang="ja-JP" altLang="en-US" dirty="0"/>
              <a:t>として設定される部分</a:t>
            </a:r>
            <a:endParaRPr kumimoji="1" lang="ja-JP" altLang="en-US" dirty="0"/>
          </a:p>
        </p:txBody>
      </p:sp>
      <p:sp>
        <p:nvSpPr>
          <p:cNvPr id="30" name="テキスト ボックス 29"/>
          <p:cNvSpPr txBox="1"/>
          <p:nvPr/>
        </p:nvSpPr>
        <p:spPr>
          <a:xfrm>
            <a:off x="3490945" y="4509121"/>
            <a:ext cx="1296144" cy="1200329"/>
          </a:xfrm>
          <a:prstGeom prst="rect">
            <a:avLst/>
          </a:prstGeom>
          <a:noFill/>
        </p:spPr>
        <p:txBody>
          <a:bodyPr wrap="square" rtlCol="0">
            <a:spAutoFit/>
          </a:bodyPr>
          <a:lstStyle/>
          <a:p>
            <a:r>
              <a:rPr kumimoji="1" lang="ja-JP" altLang="en-US" dirty="0"/>
              <a:t>２号出版権として設定される部分</a:t>
            </a:r>
          </a:p>
        </p:txBody>
      </p:sp>
      <p:sp>
        <p:nvSpPr>
          <p:cNvPr id="31" name="角丸四角形 30"/>
          <p:cNvSpPr/>
          <p:nvPr/>
        </p:nvSpPr>
        <p:spPr>
          <a:xfrm>
            <a:off x="5075121" y="332656"/>
            <a:ext cx="3744416" cy="648072"/>
          </a:xfrm>
          <a:prstGeom prst="round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テキスト ボックス 31"/>
          <p:cNvSpPr txBox="1"/>
          <p:nvPr/>
        </p:nvSpPr>
        <p:spPr>
          <a:xfrm>
            <a:off x="2554841" y="548681"/>
            <a:ext cx="2448272" cy="646331"/>
          </a:xfrm>
          <a:prstGeom prst="rect">
            <a:avLst/>
          </a:prstGeom>
          <a:noFill/>
        </p:spPr>
        <p:txBody>
          <a:bodyPr wrap="square" rtlCol="0">
            <a:spAutoFit/>
          </a:bodyPr>
          <a:lstStyle/>
          <a:p>
            <a:r>
              <a:rPr kumimoji="1" lang="ja-JP" altLang="en-US" dirty="0"/>
              <a:t>著者の著作権・所有権</a:t>
            </a:r>
          </a:p>
        </p:txBody>
      </p:sp>
      <p:sp>
        <p:nvSpPr>
          <p:cNvPr id="34" name="角丸四角形 33"/>
          <p:cNvSpPr/>
          <p:nvPr/>
        </p:nvSpPr>
        <p:spPr>
          <a:xfrm>
            <a:off x="4931105" y="2852936"/>
            <a:ext cx="3960440" cy="936104"/>
          </a:xfrm>
          <a:prstGeom prst="round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テキスト ボックス 35"/>
          <p:cNvSpPr txBox="1"/>
          <p:nvPr/>
        </p:nvSpPr>
        <p:spPr>
          <a:xfrm>
            <a:off x="8963553" y="404665"/>
            <a:ext cx="1800200" cy="646331"/>
          </a:xfrm>
          <a:prstGeom prst="rect">
            <a:avLst/>
          </a:prstGeom>
          <a:noFill/>
        </p:spPr>
        <p:txBody>
          <a:bodyPr wrap="square" rtlCol="0">
            <a:spAutoFit/>
          </a:bodyPr>
          <a:lstStyle/>
          <a:p>
            <a:r>
              <a:rPr kumimoji="1" lang="ja-JP" altLang="en-US" dirty="0"/>
              <a:t>生原稿、データ、既存の出版物</a:t>
            </a:r>
          </a:p>
        </p:txBody>
      </p:sp>
      <p:sp>
        <p:nvSpPr>
          <p:cNvPr id="37" name="角丸四角形 36"/>
          <p:cNvSpPr/>
          <p:nvPr/>
        </p:nvSpPr>
        <p:spPr>
          <a:xfrm>
            <a:off x="6731305" y="3933056"/>
            <a:ext cx="2664296" cy="1512168"/>
          </a:xfrm>
          <a:prstGeom prst="round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左中かっこ 38"/>
          <p:cNvSpPr/>
          <p:nvPr/>
        </p:nvSpPr>
        <p:spPr>
          <a:xfrm>
            <a:off x="3058898" y="1196752"/>
            <a:ext cx="477767" cy="48245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1" name="テキスト ボックス 40"/>
          <p:cNvSpPr txBox="1"/>
          <p:nvPr/>
        </p:nvSpPr>
        <p:spPr>
          <a:xfrm>
            <a:off x="5105833" y="-10468"/>
            <a:ext cx="1800200" cy="369332"/>
          </a:xfrm>
          <a:prstGeom prst="rect">
            <a:avLst/>
          </a:prstGeom>
          <a:noFill/>
        </p:spPr>
        <p:txBody>
          <a:bodyPr wrap="square" rtlCol="0">
            <a:spAutoFit/>
          </a:bodyPr>
          <a:lstStyle/>
          <a:p>
            <a:r>
              <a:rPr lang="ja-JP" altLang="en-US" dirty="0">
                <a:solidFill>
                  <a:srgbClr val="FF0000"/>
                </a:solidFill>
              </a:rPr>
              <a:t>電子出版</a:t>
            </a:r>
            <a:endParaRPr kumimoji="1" lang="ja-JP" altLang="en-US" dirty="0">
              <a:solidFill>
                <a:srgbClr val="FF0000"/>
              </a:solidFill>
            </a:endParaRPr>
          </a:p>
        </p:txBody>
      </p:sp>
      <p:sp>
        <p:nvSpPr>
          <p:cNvPr id="42" name="テキスト ボックス 41"/>
          <p:cNvSpPr txBox="1"/>
          <p:nvPr/>
        </p:nvSpPr>
        <p:spPr>
          <a:xfrm>
            <a:off x="7349334" y="0"/>
            <a:ext cx="1656184" cy="369332"/>
          </a:xfrm>
          <a:prstGeom prst="rect">
            <a:avLst/>
          </a:prstGeom>
          <a:noFill/>
        </p:spPr>
        <p:txBody>
          <a:bodyPr wrap="square" rtlCol="0">
            <a:spAutoFit/>
          </a:bodyPr>
          <a:lstStyle/>
          <a:p>
            <a:r>
              <a:rPr kumimoji="1" lang="ja-JP" altLang="en-US" dirty="0"/>
              <a:t>紙媒体出版</a:t>
            </a:r>
          </a:p>
        </p:txBody>
      </p:sp>
      <p:sp>
        <p:nvSpPr>
          <p:cNvPr id="43" name="テキスト ボックス 42"/>
          <p:cNvSpPr txBox="1"/>
          <p:nvPr/>
        </p:nvSpPr>
        <p:spPr>
          <a:xfrm>
            <a:off x="2444602" y="9663"/>
            <a:ext cx="2627784" cy="369332"/>
          </a:xfrm>
          <a:prstGeom prst="rect">
            <a:avLst/>
          </a:prstGeom>
          <a:noFill/>
        </p:spPr>
        <p:txBody>
          <a:bodyPr wrap="square" rtlCol="0">
            <a:spAutoFit/>
          </a:bodyPr>
          <a:lstStyle/>
          <a:p>
            <a:r>
              <a:rPr kumimoji="1" lang="ja-JP" altLang="en-US" dirty="0">
                <a:solidFill>
                  <a:srgbClr val="0070C0"/>
                </a:solidFill>
              </a:rPr>
              <a:t>出版権規定の構造</a:t>
            </a:r>
          </a:p>
        </p:txBody>
      </p:sp>
      <p:sp>
        <p:nvSpPr>
          <p:cNvPr id="44" name="テキスト ボックス 43"/>
          <p:cNvSpPr txBox="1"/>
          <p:nvPr/>
        </p:nvSpPr>
        <p:spPr>
          <a:xfrm>
            <a:off x="2597233" y="1340768"/>
            <a:ext cx="461665" cy="4824536"/>
          </a:xfrm>
          <a:prstGeom prst="rect">
            <a:avLst/>
          </a:prstGeom>
          <a:noFill/>
        </p:spPr>
        <p:txBody>
          <a:bodyPr vert="eaVert" wrap="square" rtlCol="0">
            <a:spAutoFit/>
          </a:bodyPr>
          <a:lstStyle/>
          <a:p>
            <a:r>
              <a:rPr kumimoji="1" lang="ja-JP" altLang="en-US" dirty="0"/>
              <a:t>電子出版として契約する範囲</a:t>
            </a:r>
          </a:p>
        </p:txBody>
      </p:sp>
      <p:sp>
        <p:nvSpPr>
          <p:cNvPr id="45" name="右中かっこ 44"/>
          <p:cNvSpPr/>
          <p:nvPr/>
        </p:nvSpPr>
        <p:spPr>
          <a:xfrm>
            <a:off x="10475721" y="1052736"/>
            <a:ext cx="432048" cy="482453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46" name="テキスト ボックス 45"/>
          <p:cNvSpPr txBox="1"/>
          <p:nvPr/>
        </p:nvSpPr>
        <p:spPr>
          <a:xfrm>
            <a:off x="10708657" y="1124744"/>
            <a:ext cx="738664" cy="4032448"/>
          </a:xfrm>
          <a:prstGeom prst="rect">
            <a:avLst/>
          </a:prstGeom>
          <a:noFill/>
        </p:spPr>
        <p:txBody>
          <a:bodyPr vert="eaVert" wrap="square" rtlCol="0">
            <a:spAutoFit/>
          </a:bodyPr>
          <a:lstStyle/>
          <a:p>
            <a:r>
              <a:rPr kumimoji="1" lang="ja-JP" altLang="en-US" dirty="0"/>
              <a:t>紙媒体出版（ＲＯＭを含む）として契約する範囲</a:t>
            </a:r>
          </a:p>
        </p:txBody>
      </p:sp>
    </p:spTree>
    <p:extLst>
      <p:ext uri="{BB962C8B-B14F-4D97-AF65-F5344CB8AC3E}">
        <p14:creationId xmlns:p14="http://schemas.microsoft.com/office/powerpoint/2010/main" val="1689926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26327" y="831273"/>
            <a:ext cx="6951518" cy="4247317"/>
          </a:xfrm>
          <a:prstGeom prst="rect">
            <a:avLst/>
          </a:prstGeom>
          <a:noFill/>
        </p:spPr>
        <p:txBody>
          <a:bodyPr wrap="square" rtlCol="0">
            <a:spAutoFit/>
          </a:bodyPr>
          <a:lstStyle/>
          <a:p>
            <a:r>
              <a:rPr kumimoji="1" lang="ja-JP" altLang="en-US" dirty="0">
                <a:solidFill>
                  <a:srgbClr val="00B0F0"/>
                </a:solidFill>
              </a:rPr>
              <a:t>出版契約とは、何を約束するものなのか</a:t>
            </a:r>
            <a:endParaRPr kumimoji="1" lang="en-US" altLang="ja-JP" dirty="0">
              <a:solidFill>
                <a:srgbClr val="00B0F0"/>
              </a:solidFill>
            </a:endParaRPr>
          </a:p>
          <a:p>
            <a:endParaRPr kumimoji="1" lang="en-US" altLang="ja-JP" dirty="0"/>
          </a:p>
          <a:p>
            <a:r>
              <a:rPr kumimoji="1" lang="ja-JP" altLang="en-US" dirty="0"/>
              <a:t>著者</a:t>
            </a:r>
            <a:r>
              <a:rPr kumimoji="1" lang="en-US" altLang="ja-JP" dirty="0"/>
              <a:t>							</a:t>
            </a:r>
            <a:r>
              <a:rPr kumimoji="1" lang="ja-JP" altLang="en-US" dirty="0"/>
              <a:t>出版社</a:t>
            </a:r>
            <a:endParaRPr kumimoji="1" lang="en-US" altLang="ja-JP" dirty="0"/>
          </a:p>
          <a:p>
            <a:endParaRPr kumimoji="1" lang="en-US" altLang="ja-JP" dirty="0"/>
          </a:p>
          <a:p>
            <a:r>
              <a:rPr kumimoji="1" lang="ja-JP" altLang="en-US" dirty="0"/>
              <a:t>執筆約束</a:t>
            </a:r>
            <a:r>
              <a:rPr kumimoji="1" lang="en-US" altLang="ja-JP" dirty="0"/>
              <a:t>						</a:t>
            </a:r>
            <a:r>
              <a:rPr kumimoji="1" lang="ja-JP" altLang="en-US" dirty="0"/>
              <a:t>出版約束</a:t>
            </a:r>
            <a:endParaRPr kumimoji="1" lang="en-US" altLang="ja-JP" dirty="0"/>
          </a:p>
          <a:p>
            <a:r>
              <a:rPr kumimoji="1" lang="ja-JP" altLang="en-US" dirty="0"/>
              <a:t>出版許諾</a:t>
            </a:r>
            <a:r>
              <a:rPr kumimoji="1" lang="ja-JP" altLang="en-US" dirty="0">
                <a:solidFill>
                  <a:srgbClr val="FF0000"/>
                </a:solidFill>
              </a:rPr>
              <a:t>（複製権、公衆送信権の許諾）</a:t>
            </a:r>
            <a:endParaRPr kumimoji="1" lang="en-US" altLang="ja-JP" dirty="0">
              <a:solidFill>
                <a:srgbClr val="FF0000"/>
              </a:solidFill>
            </a:endParaRPr>
          </a:p>
          <a:p>
            <a:r>
              <a:rPr kumimoji="1" lang="en-US" altLang="ja-JP" dirty="0"/>
              <a:t>								</a:t>
            </a:r>
            <a:r>
              <a:rPr kumimoji="1" lang="ja-JP" altLang="en-US" dirty="0"/>
              <a:t>印税支払</a:t>
            </a:r>
            <a:endParaRPr kumimoji="1" lang="en-US" altLang="ja-JP" dirty="0"/>
          </a:p>
          <a:p>
            <a:r>
              <a:rPr kumimoji="1" lang="ja-JP" altLang="en-US" dirty="0"/>
              <a:t>独占保障</a:t>
            </a:r>
            <a:r>
              <a:rPr kumimoji="1" lang="en-US" altLang="ja-JP" dirty="0"/>
              <a:t>						</a:t>
            </a:r>
            <a:r>
              <a:rPr kumimoji="1" lang="ja-JP" altLang="en-US" dirty="0"/>
              <a:t>継続出版</a:t>
            </a:r>
            <a:endParaRPr kumimoji="1" lang="en-US" altLang="ja-JP" dirty="0"/>
          </a:p>
          <a:p>
            <a:r>
              <a:rPr kumimoji="1" lang="ja-JP" altLang="en-US" dirty="0"/>
              <a:t>内容保障</a:t>
            </a:r>
            <a:r>
              <a:rPr kumimoji="1" lang="en-US" altLang="ja-JP" dirty="0"/>
              <a:t>						</a:t>
            </a:r>
            <a:r>
              <a:rPr kumimoji="1" lang="ja-JP" altLang="en-US" dirty="0"/>
              <a:t>宣伝・侵害対応</a:t>
            </a:r>
            <a:endParaRPr kumimoji="1" lang="en-US" altLang="ja-JP" dirty="0"/>
          </a:p>
          <a:p>
            <a:endParaRPr kumimoji="1" lang="en-US" altLang="ja-JP" dirty="0"/>
          </a:p>
          <a:p>
            <a:r>
              <a:rPr kumimoji="1" lang="ja-JP" altLang="en-US" dirty="0">
                <a:solidFill>
                  <a:srgbClr val="00B0F0"/>
                </a:solidFill>
              </a:rPr>
              <a:t>派生する契約</a:t>
            </a:r>
            <a:endParaRPr kumimoji="1" lang="en-US" altLang="ja-JP" dirty="0">
              <a:solidFill>
                <a:srgbClr val="00B0F0"/>
              </a:solidFill>
            </a:endParaRPr>
          </a:p>
          <a:p>
            <a:endParaRPr kumimoji="1" lang="en-US" altLang="ja-JP" dirty="0"/>
          </a:p>
          <a:p>
            <a:r>
              <a:rPr kumimoji="1" lang="ja-JP" altLang="en-US" dirty="0"/>
              <a:t>映像化権許諾</a:t>
            </a:r>
            <a:endParaRPr kumimoji="1" lang="en-US" altLang="ja-JP" dirty="0"/>
          </a:p>
          <a:p>
            <a:r>
              <a:rPr kumimoji="1" lang="ja-JP" altLang="en-US" dirty="0"/>
              <a:t>翻訳権許諾</a:t>
            </a:r>
            <a:endParaRPr kumimoji="1" lang="en-US" altLang="ja-JP" dirty="0"/>
          </a:p>
          <a:p>
            <a:r>
              <a:rPr kumimoji="1" lang="ja-JP" altLang="en-US" dirty="0"/>
              <a:t>商品化権許諾</a:t>
            </a:r>
          </a:p>
        </p:txBody>
      </p:sp>
    </p:spTree>
    <p:extLst>
      <p:ext uri="{BB962C8B-B14F-4D97-AF65-F5344CB8AC3E}">
        <p14:creationId xmlns:p14="http://schemas.microsoft.com/office/powerpoint/2010/main" val="2639934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072937" y="404664"/>
            <a:ext cx="3096344" cy="369332"/>
          </a:xfrm>
          <a:prstGeom prst="rect">
            <a:avLst/>
          </a:prstGeom>
          <a:noFill/>
        </p:spPr>
        <p:txBody>
          <a:bodyPr wrap="square" rtlCol="0">
            <a:spAutoFit/>
          </a:bodyPr>
          <a:lstStyle/>
          <a:p>
            <a:r>
              <a:rPr lang="ja-JP" altLang="en-US" dirty="0">
                <a:solidFill>
                  <a:srgbClr val="0070C0"/>
                </a:solidFill>
              </a:rPr>
              <a:t>改正出版権規定の内容</a:t>
            </a:r>
            <a:endParaRPr kumimoji="1" lang="ja-JP" altLang="en-US" dirty="0">
              <a:solidFill>
                <a:srgbClr val="0070C0"/>
              </a:solidFill>
            </a:endParaRPr>
          </a:p>
        </p:txBody>
      </p:sp>
      <p:sp>
        <p:nvSpPr>
          <p:cNvPr id="5" name="テキスト ボックス 4"/>
          <p:cNvSpPr txBox="1"/>
          <p:nvPr/>
        </p:nvSpPr>
        <p:spPr>
          <a:xfrm>
            <a:off x="2718910" y="980728"/>
            <a:ext cx="8208912" cy="6463308"/>
          </a:xfrm>
          <a:prstGeom prst="rect">
            <a:avLst/>
          </a:prstGeom>
          <a:noFill/>
        </p:spPr>
        <p:txBody>
          <a:bodyPr wrap="square" rtlCol="0">
            <a:spAutoFit/>
          </a:bodyPr>
          <a:lstStyle/>
          <a:p>
            <a:r>
              <a:rPr kumimoji="1" lang="ja-JP" altLang="en-US" dirty="0"/>
              <a:t>７９条（出版権の設定）→権利設定者及び出版権者を規定する</a:t>
            </a:r>
            <a:endParaRPr kumimoji="1" lang="en-US" altLang="ja-JP" dirty="0"/>
          </a:p>
          <a:p>
            <a:endParaRPr lang="en-US" altLang="ja-JP" dirty="0"/>
          </a:p>
          <a:p>
            <a:r>
              <a:rPr kumimoji="1" lang="ja-JP" altLang="en-US" dirty="0"/>
              <a:t>　設定権者　第２１条又は第２３条１項に規定する権利を有する者</a:t>
            </a:r>
            <a:endParaRPr kumimoji="1" lang="en-US" altLang="ja-JP" dirty="0"/>
          </a:p>
          <a:p>
            <a:r>
              <a:rPr lang="ja-JP" altLang="en-US" dirty="0"/>
              <a:t>　　　　　　　　（「複製権等保有者」）</a:t>
            </a:r>
            <a:endParaRPr lang="en-US" altLang="ja-JP" dirty="0"/>
          </a:p>
          <a:p>
            <a:endParaRPr kumimoji="1" lang="en-US" altLang="ja-JP" dirty="0"/>
          </a:p>
          <a:p>
            <a:r>
              <a:rPr lang="ja-JP" altLang="en-US" dirty="0"/>
              <a:t>　出版権者たりうる者</a:t>
            </a:r>
            <a:endParaRPr lang="en-US" altLang="ja-JP" dirty="0"/>
          </a:p>
          <a:p>
            <a:r>
              <a:rPr kumimoji="1" lang="ja-JP" altLang="en-US" dirty="0"/>
              <a:t>　　①「出版行為」</a:t>
            </a:r>
            <a:endParaRPr kumimoji="1" lang="en-US" altLang="ja-JP" dirty="0"/>
          </a:p>
          <a:p>
            <a:r>
              <a:rPr lang="ja-JP" altLang="en-US" dirty="0"/>
              <a:t>　　　又は</a:t>
            </a:r>
            <a:endParaRPr kumimoji="1" lang="en-US" altLang="ja-JP" dirty="0"/>
          </a:p>
          <a:p>
            <a:r>
              <a:rPr lang="ja-JP" altLang="en-US" dirty="0"/>
              <a:t>　　</a:t>
            </a:r>
            <a:r>
              <a:rPr lang="ja-JP" altLang="en-US" dirty="0">
                <a:solidFill>
                  <a:srgbClr val="FF0000"/>
                </a:solidFill>
              </a:rPr>
              <a:t>②「公衆送信行為」</a:t>
            </a:r>
            <a:endParaRPr lang="en-US" altLang="ja-JP" dirty="0">
              <a:solidFill>
                <a:srgbClr val="FF0000"/>
              </a:solidFill>
            </a:endParaRPr>
          </a:p>
          <a:p>
            <a:r>
              <a:rPr kumimoji="1" lang="ja-JP" altLang="en-US" dirty="0"/>
              <a:t>　を引き受ける者</a:t>
            </a:r>
            <a:endParaRPr kumimoji="1" lang="en-US" altLang="ja-JP" dirty="0"/>
          </a:p>
          <a:p>
            <a:endParaRPr lang="en-US" altLang="ja-JP" dirty="0"/>
          </a:p>
          <a:p>
            <a:r>
              <a:rPr kumimoji="1" lang="ja-JP" altLang="en-US" dirty="0"/>
              <a:t>「出版行為」＝文書若しくは図画として出版すること</a:t>
            </a:r>
            <a:endParaRPr kumimoji="1" lang="en-US" altLang="ja-JP" dirty="0"/>
          </a:p>
          <a:p>
            <a:pPr marL="360000"/>
            <a:r>
              <a:rPr lang="ja-JP" altLang="en-US" dirty="0"/>
              <a:t>電子計算機を用いてその映像面に文書又は図画として表示されるようにする方式により記録媒体に記録し、当該記録媒体に記録された当該著作物の複製物により頒布することを含む→パッケージ型電子出版</a:t>
            </a:r>
            <a:endParaRPr kumimoji="1" lang="en-US" altLang="ja-JP" dirty="0"/>
          </a:p>
          <a:p>
            <a:r>
              <a:rPr lang="ja-JP" altLang="en-US" dirty="0">
                <a:solidFill>
                  <a:srgbClr val="FF0000"/>
                </a:solidFill>
              </a:rPr>
              <a:t>「公衆送信行為」＝（複製物を用いて）公衆送信を行うこと</a:t>
            </a:r>
            <a:endParaRPr lang="en-US" altLang="ja-JP" dirty="0">
              <a:solidFill>
                <a:srgbClr val="FF0000"/>
              </a:solidFill>
            </a:endParaRPr>
          </a:p>
          <a:p>
            <a:pPr marL="360000"/>
            <a:r>
              <a:rPr lang="ja-JP" altLang="en-US" dirty="0">
                <a:solidFill>
                  <a:srgbClr val="FF0000"/>
                </a:solidFill>
              </a:rPr>
              <a:t>この複製物とは、電子計算機を用いてその映像面に文書又は図画として表示されるようにする方式により記録媒体に記録された、その著作物の複製物</a:t>
            </a:r>
            <a:endParaRPr lang="en-US" altLang="ja-JP" dirty="0">
              <a:solidFill>
                <a:srgbClr val="FF0000"/>
              </a:solidFill>
            </a:endParaRPr>
          </a:p>
          <a:p>
            <a:pPr marL="360000"/>
            <a:endParaRPr lang="en-US" altLang="ja-JP" dirty="0"/>
          </a:p>
          <a:p>
            <a:r>
              <a:rPr lang="ja-JP" altLang="en-US" dirty="0"/>
              <a:t>７９条２項→質権者の承諾（実質変更なし）</a:t>
            </a:r>
            <a:endParaRPr lang="en-US" altLang="ja-JP" dirty="0"/>
          </a:p>
          <a:p>
            <a:endParaRPr kumimoji="1" lang="en-US" altLang="ja-JP" dirty="0"/>
          </a:p>
          <a:p>
            <a:endParaRPr kumimoji="1" lang="ja-JP" altLang="en-US" dirty="0"/>
          </a:p>
        </p:txBody>
      </p:sp>
    </p:spTree>
    <p:extLst>
      <p:ext uri="{BB962C8B-B14F-4D97-AF65-F5344CB8AC3E}">
        <p14:creationId xmlns:p14="http://schemas.microsoft.com/office/powerpoint/2010/main" val="4243982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57293" y="404664"/>
            <a:ext cx="8352928" cy="6186309"/>
          </a:xfrm>
          <a:prstGeom prst="rect">
            <a:avLst/>
          </a:prstGeom>
          <a:noFill/>
        </p:spPr>
        <p:txBody>
          <a:bodyPr wrap="square" rtlCol="0">
            <a:spAutoFit/>
          </a:bodyPr>
          <a:lstStyle/>
          <a:p>
            <a:r>
              <a:rPr kumimoji="1" lang="ja-JP" altLang="en-US" dirty="0"/>
              <a:t>８０条</a:t>
            </a:r>
            <a:r>
              <a:rPr lang="ja-JP" altLang="en-US" dirty="0"/>
              <a:t>（出版権の内容）→どのような権利を設定できるのか</a:t>
            </a:r>
            <a:endParaRPr lang="en-US" altLang="ja-JP" dirty="0"/>
          </a:p>
          <a:p>
            <a:r>
              <a:rPr kumimoji="1" lang="ja-JP" altLang="en-US" dirty="0"/>
              <a:t>　１項</a:t>
            </a:r>
            <a:endParaRPr kumimoji="1" lang="en-US" altLang="ja-JP" dirty="0"/>
          </a:p>
          <a:p>
            <a:pPr marL="180000" indent="-457200"/>
            <a:r>
              <a:rPr lang="ja-JP" altLang="en-US" dirty="0"/>
              <a:t>１号　頒布の目的をもって、原作のまま印刷その他の機械的又は化学的方法により文書又は図画として複製する権利→（１号出版権）</a:t>
            </a:r>
            <a:endParaRPr lang="en-US" altLang="ja-JP" dirty="0"/>
          </a:p>
          <a:p>
            <a:pPr marL="540000"/>
            <a:r>
              <a:rPr kumimoji="1" lang="ja-JP" altLang="en-US" dirty="0"/>
              <a:t>原作のまま７９条第１項に規定する方式により記録媒体に記録された電磁的記録として複製する権利を含む</a:t>
            </a:r>
            <a:endParaRPr kumimoji="1" lang="en-US" altLang="ja-JP" dirty="0"/>
          </a:p>
          <a:p>
            <a:pPr marL="180000" indent="-457200"/>
            <a:r>
              <a:rPr kumimoji="1" lang="ja-JP" altLang="en-US" dirty="0">
                <a:solidFill>
                  <a:srgbClr val="FF0000"/>
                </a:solidFill>
              </a:rPr>
              <a:t>２号　原作のまま</a:t>
            </a:r>
            <a:r>
              <a:rPr lang="ja-JP" altLang="en-US" dirty="0">
                <a:solidFill>
                  <a:srgbClr val="FF0000"/>
                </a:solidFill>
              </a:rPr>
              <a:t>７９条第１項に規定する方式により記録媒体に記録された当該著作物の複製物を用いて公衆送信を行う権利→（２号出版権）</a:t>
            </a:r>
            <a:endParaRPr lang="en-US" altLang="ja-JP" dirty="0">
              <a:solidFill>
                <a:srgbClr val="FF0000"/>
              </a:solidFill>
            </a:endParaRPr>
          </a:p>
          <a:p>
            <a:pPr marL="180000" indent="-457200"/>
            <a:endParaRPr lang="en-US" altLang="ja-JP" dirty="0">
              <a:solidFill>
                <a:srgbClr val="FF0000"/>
              </a:solidFill>
            </a:endParaRPr>
          </a:p>
          <a:p>
            <a:pPr marL="180000" indent="-457200"/>
            <a:r>
              <a:rPr lang="ja-JP" altLang="en-US" dirty="0"/>
              <a:t>「専有する」→「独占的」な出版契約に対して出版権が設定できる。</a:t>
            </a:r>
            <a:endParaRPr lang="en-US" altLang="ja-JP" dirty="0"/>
          </a:p>
          <a:p>
            <a:pPr marL="180000" indent="-457200"/>
            <a:r>
              <a:rPr lang="ja-JP" altLang="en-US" dirty="0"/>
              <a:t>「一部を専有」→「独占的」ということが意味を持つ範囲で設定できる。</a:t>
            </a:r>
            <a:endParaRPr lang="en-US" altLang="ja-JP" dirty="0"/>
          </a:p>
          <a:p>
            <a:pPr marL="180000" indent="-457200"/>
            <a:endParaRPr lang="en-US" altLang="ja-JP" dirty="0"/>
          </a:p>
          <a:p>
            <a:pPr marL="180000" indent="-457200"/>
            <a:endParaRPr lang="en-US" altLang="ja-JP" dirty="0"/>
          </a:p>
          <a:p>
            <a:pPr marL="180000" indent="-457200"/>
            <a:r>
              <a:rPr lang="ja-JP" altLang="en-US" dirty="0"/>
              <a:t>　２項</a:t>
            </a:r>
            <a:endParaRPr lang="en-US" altLang="ja-JP" dirty="0"/>
          </a:p>
          <a:p>
            <a:pPr marL="180000" indent="-457200"/>
            <a:r>
              <a:rPr lang="ja-JP" altLang="en-US" dirty="0"/>
              <a:t>　著者死亡</a:t>
            </a:r>
            <a:endParaRPr lang="en-US" altLang="ja-JP" dirty="0"/>
          </a:p>
          <a:p>
            <a:pPr marL="180000" indent="-457200"/>
            <a:r>
              <a:rPr lang="ja-JP" altLang="en-US" dirty="0"/>
              <a:t>　　又は</a:t>
            </a:r>
            <a:endParaRPr lang="en-US" altLang="ja-JP" dirty="0"/>
          </a:p>
          <a:p>
            <a:pPr marL="180000" indent="-457200"/>
            <a:r>
              <a:rPr lang="ja-JP" altLang="en-US" dirty="0"/>
              <a:t>　最初の出版行為等の後３年（契約で排除可能）</a:t>
            </a:r>
            <a:endParaRPr lang="en-US" altLang="ja-JP" dirty="0"/>
          </a:p>
          <a:p>
            <a:pPr marL="180000" indent="-457200"/>
            <a:endParaRPr lang="en-US" altLang="ja-JP" dirty="0"/>
          </a:p>
          <a:p>
            <a:pPr marL="180000" indent="-457200"/>
            <a:r>
              <a:rPr lang="ja-JP" altLang="en-US" dirty="0"/>
              <a:t>　個人全集等の複製・</a:t>
            </a:r>
            <a:r>
              <a:rPr lang="ja-JP" altLang="en-US" dirty="0">
                <a:solidFill>
                  <a:srgbClr val="FF0000"/>
                </a:solidFill>
              </a:rPr>
              <a:t>公衆送信</a:t>
            </a:r>
            <a:r>
              <a:rPr lang="ja-JP" altLang="en-US" dirty="0"/>
              <a:t>を複製権等保有者は行うことができる</a:t>
            </a:r>
            <a:endParaRPr lang="en-US" altLang="ja-JP" dirty="0"/>
          </a:p>
          <a:p>
            <a:endParaRPr kumimoji="1" lang="en-US" altLang="ja-JP" dirty="0">
              <a:solidFill>
                <a:srgbClr val="FF0000"/>
              </a:solidFill>
            </a:endParaRPr>
          </a:p>
          <a:p>
            <a:r>
              <a:rPr kumimoji="1" lang="ja-JP" altLang="en-US" dirty="0">
                <a:solidFill>
                  <a:srgbClr val="FF0000"/>
                </a:solidFill>
              </a:rPr>
              <a:t>　「電子版全集」の意義が問題</a:t>
            </a:r>
            <a:endParaRPr kumimoji="1" lang="en-US" altLang="ja-JP" dirty="0">
              <a:solidFill>
                <a:srgbClr val="FF0000"/>
              </a:solidFill>
            </a:endParaRPr>
          </a:p>
          <a:p>
            <a:endParaRPr kumimoji="1" lang="ja-JP" altLang="en-US" dirty="0"/>
          </a:p>
        </p:txBody>
      </p:sp>
    </p:spTree>
    <p:extLst>
      <p:ext uri="{BB962C8B-B14F-4D97-AF65-F5344CB8AC3E}">
        <p14:creationId xmlns:p14="http://schemas.microsoft.com/office/powerpoint/2010/main" val="2659064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543723" y="404664"/>
            <a:ext cx="8352928" cy="5909310"/>
          </a:xfrm>
          <a:prstGeom prst="rect">
            <a:avLst/>
          </a:prstGeom>
          <a:noFill/>
        </p:spPr>
        <p:txBody>
          <a:bodyPr wrap="square" rtlCol="0">
            <a:spAutoFit/>
          </a:bodyPr>
          <a:lstStyle/>
          <a:p>
            <a:r>
              <a:rPr lang="ja-JP" altLang="en-US" dirty="0"/>
              <a:t>　３項→無条件禁止を条件付ＯＫとした</a:t>
            </a:r>
            <a:endParaRPr lang="en-US" altLang="ja-JP" dirty="0"/>
          </a:p>
          <a:p>
            <a:pPr marL="360000"/>
            <a:r>
              <a:rPr lang="ja-JP" altLang="en-US" dirty="0"/>
              <a:t>出版権者は、</a:t>
            </a:r>
            <a:endParaRPr lang="en-US" altLang="ja-JP" dirty="0"/>
          </a:p>
          <a:p>
            <a:pPr marL="360000"/>
            <a:r>
              <a:rPr lang="ja-JP" altLang="en-US" dirty="0"/>
              <a:t>複製権等保有者の承諾を得た場合に限り、複製又は公衆送信を</a:t>
            </a:r>
            <a:endParaRPr lang="en-US" altLang="ja-JP" dirty="0"/>
          </a:p>
          <a:p>
            <a:pPr marL="360000"/>
            <a:r>
              <a:rPr lang="ja-JP" altLang="en-US" dirty="0"/>
              <a:t>他人に対し、許諾することができる</a:t>
            </a:r>
            <a:br>
              <a:rPr lang="en-US" altLang="ja-JP" dirty="0"/>
            </a:br>
            <a:br>
              <a:rPr lang="en-US" altLang="ja-JP" dirty="0"/>
            </a:br>
            <a:r>
              <a:rPr lang="ja-JP" altLang="en-US" dirty="0">
                <a:solidFill>
                  <a:srgbClr val="FF0000"/>
                </a:solidFill>
              </a:rPr>
              <a:t>電子出版で、出版社が配信事業者に対して、利用者への配信を許諾することは、通常「公衆送信権の再許諾」となり、再許諾を行う契約も出版権が設定できる契約となることを確認するために改正が行われた。</a:t>
            </a:r>
            <a:br>
              <a:rPr lang="en-US" altLang="ja-JP" dirty="0">
                <a:solidFill>
                  <a:srgbClr val="FF0000"/>
                </a:solidFill>
              </a:rPr>
            </a:br>
            <a:br>
              <a:rPr lang="en-US" altLang="ja-JP" dirty="0"/>
            </a:br>
            <a:r>
              <a:rPr lang="ja-JP" altLang="en-US" dirty="0"/>
              <a:t>これまでの実務では、いわゆる二次出版を、「出版権の再許諾」という法形式をとって行うケースはほとんどない。</a:t>
            </a:r>
            <a:endParaRPr lang="en-US" altLang="ja-JP" dirty="0"/>
          </a:p>
          <a:p>
            <a:pPr marL="360000"/>
            <a:r>
              <a:rPr lang="ja-JP" altLang="en-US" dirty="0"/>
              <a:t>→このような法形式をとることは可能だと考えられるが、契約にあたっては十分な注意が必要。</a:t>
            </a:r>
            <a:endParaRPr lang="en-US" altLang="ja-JP" dirty="0"/>
          </a:p>
          <a:p>
            <a:pPr marL="360000"/>
            <a:endParaRPr lang="en-US" altLang="ja-JP" dirty="0"/>
          </a:p>
          <a:p>
            <a:r>
              <a:rPr lang="ja-JP" altLang="en-US" dirty="0"/>
              <a:t>　４項→再許諾の権利内容</a:t>
            </a:r>
            <a:br>
              <a:rPr lang="en-US" altLang="ja-JP" dirty="0"/>
            </a:br>
            <a:r>
              <a:rPr lang="ja-JP" altLang="en-US" dirty="0"/>
              <a:t>　　　（著作物の利用許諾条項である６３条を準用）</a:t>
            </a:r>
            <a:br>
              <a:rPr lang="en-US" altLang="ja-JP" dirty="0"/>
            </a:br>
            <a:r>
              <a:rPr lang="ja-JP" altLang="en-US" dirty="0"/>
              <a:t>　　　</a:t>
            </a:r>
            <a:br>
              <a:rPr lang="en-US" altLang="ja-JP" dirty="0"/>
            </a:br>
            <a:r>
              <a:rPr lang="ja-JP" altLang="en-US" dirty="0"/>
              <a:t>　　　再許諾を受けた者は、出版権者が設定された範囲内でのみ出版権を行使できる。</a:t>
            </a:r>
            <a:br>
              <a:rPr lang="en-US" altLang="ja-JP" dirty="0"/>
            </a:br>
            <a:r>
              <a:rPr lang="ja-JP" altLang="en-US" dirty="0"/>
              <a:t>　　　再許諾の権限は、出版権者の承諾なく譲渡できない。</a:t>
            </a:r>
            <a:br>
              <a:rPr lang="en-US" altLang="ja-JP" dirty="0"/>
            </a:br>
            <a:r>
              <a:rPr lang="ja-JP" altLang="en-US" dirty="0"/>
              <a:t>　　　</a:t>
            </a:r>
            <a:endParaRPr lang="en-US" altLang="ja-JP" dirty="0"/>
          </a:p>
        </p:txBody>
      </p:sp>
    </p:spTree>
    <p:extLst>
      <p:ext uri="{BB962C8B-B14F-4D97-AF65-F5344CB8AC3E}">
        <p14:creationId xmlns:p14="http://schemas.microsoft.com/office/powerpoint/2010/main" val="1243299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855454" y="352707"/>
            <a:ext cx="8640960" cy="6186309"/>
          </a:xfrm>
          <a:prstGeom prst="rect">
            <a:avLst/>
          </a:prstGeom>
          <a:noFill/>
        </p:spPr>
        <p:txBody>
          <a:bodyPr wrap="square" rtlCol="0">
            <a:spAutoFit/>
          </a:bodyPr>
          <a:lstStyle/>
          <a:p>
            <a:r>
              <a:rPr kumimoji="1" lang="ja-JP" altLang="en-US" dirty="0"/>
              <a:t>８１条（出版の義務）</a:t>
            </a:r>
            <a:endParaRPr kumimoji="1" lang="en-US" altLang="ja-JP" dirty="0"/>
          </a:p>
          <a:p>
            <a:r>
              <a:rPr lang="ja-JP" altLang="en-US" dirty="0"/>
              <a:t>　任意規定であることが明示されている→現行法と同じ</a:t>
            </a:r>
            <a:endParaRPr lang="en-US" altLang="ja-JP" dirty="0"/>
          </a:p>
          <a:p>
            <a:endParaRPr kumimoji="1" lang="en-US" altLang="ja-JP" dirty="0"/>
          </a:p>
          <a:p>
            <a:r>
              <a:rPr lang="ja-JP" altLang="en-US" dirty="0"/>
              <a:t>　１号出版権について</a:t>
            </a:r>
            <a:endParaRPr lang="en-US" altLang="ja-JP" dirty="0"/>
          </a:p>
          <a:p>
            <a:r>
              <a:rPr kumimoji="1" lang="ja-JP" altLang="en-US" dirty="0"/>
              <a:t>　イ　複製のために必要な原稿等を受領後６カ月以内に出版行為</a:t>
            </a:r>
            <a:endParaRPr kumimoji="1" lang="en-US" altLang="ja-JP" dirty="0"/>
          </a:p>
          <a:p>
            <a:r>
              <a:rPr lang="ja-JP" altLang="en-US" dirty="0"/>
              <a:t>　ロ　慣行に従い、継続出版行為義務</a:t>
            </a:r>
            <a:endParaRPr lang="en-US" altLang="ja-JP" dirty="0"/>
          </a:p>
          <a:p>
            <a:r>
              <a:rPr kumimoji="1" lang="ja-JP" altLang="en-US" dirty="0"/>
              <a:t>　</a:t>
            </a:r>
            <a:r>
              <a:rPr kumimoji="1" lang="ja-JP" altLang="en-US" dirty="0">
                <a:solidFill>
                  <a:srgbClr val="FF0000"/>
                </a:solidFill>
              </a:rPr>
              <a:t>２号出版権について</a:t>
            </a:r>
            <a:endParaRPr kumimoji="1" lang="en-US" altLang="ja-JP" dirty="0">
              <a:solidFill>
                <a:srgbClr val="FF0000"/>
              </a:solidFill>
            </a:endParaRPr>
          </a:p>
          <a:p>
            <a:r>
              <a:rPr lang="ja-JP" altLang="en-US" dirty="0">
                <a:solidFill>
                  <a:srgbClr val="FF0000"/>
                </a:solidFill>
              </a:rPr>
              <a:t>　イ　公衆送信のために必要な原稿等を受領後６カ月以内に公衆送信行為</a:t>
            </a:r>
            <a:endParaRPr lang="en-US" altLang="ja-JP" dirty="0">
              <a:solidFill>
                <a:srgbClr val="FF0000"/>
              </a:solidFill>
            </a:endParaRPr>
          </a:p>
          <a:p>
            <a:r>
              <a:rPr kumimoji="1" lang="ja-JP" altLang="en-US" dirty="0">
                <a:solidFill>
                  <a:srgbClr val="FF0000"/>
                </a:solidFill>
              </a:rPr>
              <a:t>　ロ　慣行に従い、継続公衆送信義務</a:t>
            </a:r>
            <a:endParaRPr kumimoji="1" lang="en-US" altLang="ja-JP" dirty="0">
              <a:solidFill>
                <a:srgbClr val="FF0000"/>
              </a:solidFill>
            </a:endParaRPr>
          </a:p>
          <a:p>
            <a:endParaRPr lang="en-US" altLang="ja-JP" dirty="0"/>
          </a:p>
          <a:p>
            <a:r>
              <a:rPr kumimoji="1" lang="ja-JP" altLang="en-US" dirty="0"/>
              <a:t>８２条（著作物の修正増減）</a:t>
            </a:r>
            <a:endParaRPr kumimoji="1" lang="en-US" altLang="ja-JP" dirty="0"/>
          </a:p>
          <a:p>
            <a:r>
              <a:rPr lang="ja-JP" altLang="en-US" dirty="0"/>
              <a:t>　「正当な範囲内」での修正又は増減</a:t>
            </a:r>
            <a:endParaRPr lang="en-US" altLang="ja-JP" dirty="0"/>
          </a:p>
          <a:p>
            <a:endParaRPr kumimoji="1" lang="en-US" altLang="ja-JP" dirty="0"/>
          </a:p>
          <a:p>
            <a:r>
              <a:rPr lang="ja-JP" altLang="en-US" dirty="0"/>
              <a:t>　１号出版権　　改めて複製する場合</a:t>
            </a:r>
            <a:endParaRPr lang="en-US" altLang="ja-JP" dirty="0"/>
          </a:p>
          <a:p>
            <a:r>
              <a:rPr kumimoji="1" lang="ja-JP" altLang="en-US" dirty="0"/>
              <a:t>　　　　　　→オンデマンドはどう考えるのか？</a:t>
            </a:r>
            <a:endParaRPr kumimoji="1" lang="en-US" altLang="ja-JP" dirty="0"/>
          </a:p>
          <a:p>
            <a:r>
              <a:rPr lang="ja-JP" altLang="en-US" dirty="0"/>
              <a:t>　　　　　　→「正当な範囲内」で調整</a:t>
            </a:r>
            <a:endParaRPr kumimoji="1" lang="en-US" altLang="ja-JP" dirty="0"/>
          </a:p>
          <a:p>
            <a:r>
              <a:rPr lang="ja-JP" altLang="en-US" dirty="0"/>
              <a:t>　</a:t>
            </a:r>
            <a:r>
              <a:rPr lang="ja-JP" altLang="en-US" dirty="0">
                <a:solidFill>
                  <a:srgbClr val="FF0000"/>
                </a:solidFill>
              </a:rPr>
              <a:t>２号出版権　　公衆送信を行う場合</a:t>
            </a:r>
            <a:endParaRPr lang="en-US" altLang="ja-JP" dirty="0">
              <a:solidFill>
                <a:srgbClr val="FF0000"/>
              </a:solidFill>
            </a:endParaRPr>
          </a:p>
          <a:p>
            <a:r>
              <a:rPr kumimoji="1" lang="ja-JP" altLang="en-US" dirty="0">
                <a:solidFill>
                  <a:srgbClr val="FF0000"/>
                </a:solidFill>
              </a:rPr>
              <a:t>　　　　　　→通常、自動公衆送信なので、この場合とは何を意味するのか？</a:t>
            </a:r>
            <a:endParaRPr kumimoji="1" lang="en-US" altLang="ja-JP" dirty="0">
              <a:solidFill>
                <a:srgbClr val="FF0000"/>
              </a:solidFill>
            </a:endParaRPr>
          </a:p>
          <a:p>
            <a:r>
              <a:rPr kumimoji="1" lang="ja-JP" altLang="en-US" dirty="0">
                <a:solidFill>
                  <a:srgbClr val="FF0000"/>
                </a:solidFill>
              </a:rPr>
              <a:t>　　　　　　→サーバーにある場合と読むしかない。「正当な範囲内」で調整</a:t>
            </a:r>
            <a:endParaRPr kumimoji="1" lang="en-US" altLang="ja-JP" dirty="0">
              <a:solidFill>
                <a:srgbClr val="FF0000"/>
              </a:solidFill>
            </a:endParaRPr>
          </a:p>
          <a:p>
            <a:r>
              <a:rPr lang="ja-JP" altLang="en-US" dirty="0"/>
              <a:t>　</a:t>
            </a:r>
            <a:endParaRPr lang="en-US" altLang="ja-JP" dirty="0"/>
          </a:p>
          <a:p>
            <a:r>
              <a:rPr kumimoji="1" lang="ja-JP" altLang="en-US" dirty="0"/>
              <a:t>　２項（通知義務）</a:t>
            </a:r>
            <a:endParaRPr kumimoji="1" lang="en-US" altLang="ja-JP" dirty="0"/>
          </a:p>
          <a:p>
            <a:r>
              <a:rPr lang="ja-JP" altLang="en-US" dirty="0"/>
              <a:t>　　１号出版権の場合のみ、現行法通り</a:t>
            </a:r>
            <a:endParaRPr kumimoji="1" lang="ja-JP" altLang="en-US" dirty="0"/>
          </a:p>
        </p:txBody>
      </p:sp>
    </p:spTree>
    <p:extLst>
      <p:ext uri="{BB962C8B-B14F-4D97-AF65-F5344CB8AC3E}">
        <p14:creationId xmlns:p14="http://schemas.microsoft.com/office/powerpoint/2010/main" val="3409171537"/>
      </p:ext>
    </p:extLst>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969</TotalTime>
  <Words>391</Words>
  <Application>Microsoft Office PowerPoint</Application>
  <PresentationFormat>ワイド画面</PresentationFormat>
  <Paragraphs>244</Paragraphs>
  <Slides>16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16</vt:i4>
      </vt:variant>
    </vt:vector>
  </HeadingPairs>
  <TitlesOfParts>
    <vt:vector size="21" baseType="lpstr">
      <vt:lpstr>メイリオ</vt:lpstr>
      <vt:lpstr>Arial</vt:lpstr>
      <vt:lpstr>Century Gothic</vt:lpstr>
      <vt:lpstr>Wingdings 3</vt:lpstr>
      <vt:lpstr>ウィスプ</vt:lpstr>
      <vt:lpstr>著作権入門セミナー 第２回　著作権を利用する契約と著作権制度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改正された出版権規定と 電子書籍の契約実務</dc:title>
  <dc:creator>村瀬拓男</dc:creator>
  <cp:lastModifiedBy>三瓶徹</cp:lastModifiedBy>
  <cp:revision>18</cp:revision>
  <dcterms:created xsi:type="dcterms:W3CDTF">2015-06-18T13:18:15Z</dcterms:created>
  <dcterms:modified xsi:type="dcterms:W3CDTF">2016-06-21T01:17:06Z</dcterms:modified>
</cp:coreProperties>
</file>