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1"/>
  </p:sldMasterIdLst>
  <p:sldIdLst>
    <p:sldId id="256" r:id="rId2"/>
    <p:sldId id="257" r:id="rId3"/>
    <p:sldId id="258" r:id="rId4"/>
    <p:sldId id="260" r:id="rId5"/>
    <p:sldId id="273" r:id="rId6"/>
    <p:sldId id="261" r:id="rId7"/>
    <p:sldId id="262" r:id="rId8"/>
    <p:sldId id="263" r:id="rId9"/>
    <p:sldId id="264" r:id="rId10"/>
    <p:sldId id="265" r:id="rId11"/>
    <p:sldId id="267" r:id="rId12"/>
    <p:sldId id="274" r:id="rId13"/>
    <p:sldId id="275" r:id="rId14"/>
    <p:sldId id="276" r:id="rId15"/>
    <p:sldId id="277" r:id="rId16"/>
    <p:sldId id="278" r:id="rId17"/>
    <p:sldId id="279" r:id="rId18"/>
    <p:sldId id="280" r:id="rId19"/>
    <p:sldId id="281" r:id="rId20"/>
    <p:sldId id="282" r:id="rId21"/>
    <p:sldId id="283" r:id="rId22"/>
    <p:sldId id="285" r:id="rId23"/>
    <p:sldId id="287" r:id="rId24"/>
    <p:sldId id="27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326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7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6179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1627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9145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45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1172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19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044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107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518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261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45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130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989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699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562362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kaizokuban.com/"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youga-law.jp/" TargetMode="External"/><Relationship Id="rId2" Type="http://schemas.openxmlformats.org/officeDocument/2006/relationships/hyperlink" Target="mailto:t-murase@youga-law.jp"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smtClean="0"/>
              <a:t>著作権入門セミナー</a:t>
            </a:r>
            <a:r>
              <a:rPr lang="en-US" altLang="ja-JP" dirty="0" smtClean="0"/>
              <a:t/>
            </a:r>
            <a:br>
              <a:rPr lang="en-US" altLang="ja-JP" dirty="0" smtClean="0"/>
            </a:br>
            <a:r>
              <a:rPr lang="ja-JP" altLang="en-US" sz="2800" dirty="0" smtClean="0"/>
              <a:t>第２回　</a:t>
            </a:r>
            <a:r>
              <a:rPr lang="ja-JP" altLang="en-US" sz="3200" dirty="0" smtClean="0"/>
              <a:t>契約実務と権利侵害への</a:t>
            </a:r>
            <a:r>
              <a:rPr lang="ja-JP" altLang="en-US" sz="3200" dirty="0" smtClean="0"/>
              <a:t>対応</a:t>
            </a:r>
            <a:r>
              <a:rPr lang="en-US" altLang="ja-JP" sz="3200" dirty="0" smtClean="0"/>
              <a:t/>
            </a:r>
            <a:br>
              <a:rPr lang="en-US" altLang="ja-JP" sz="3200" dirty="0" smtClean="0"/>
            </a:br>
            <a:r>
              <a:rPr lang="ja-JP" altLang="en-US" sz="3200" dirty="0"/>
              <a:t>　</a:t>
            </a:r>
            <a:r>
              <a:rPr lang="ja-JP" altLang="en-US" sz="3200" dirty="0" smtClean="0"/>
              <a:t>　　　及び平成３０年著作権法改正について</a:t>
            </a:r>
            <a:r>
              <a:rPr lang="en-US" altLang="ja-JP" sz="3200" dirty="0" smtClean="0"/>
              <a:t/>
            </a:r>
            <a:br>
              <a:rPr lang="en-US" altLang="ja-JP" sz="3200" dirty="0" smtClean="0"/>
            </a:br>
            <a:r>
              <a:rPr lang="ja-JP" altLang="en-US" sz="3200" dirty="0"/>
              <a:t>　</a:t>
            </a:r>
            <a:r>
              <a:rPr lang="ja-JP" altLang="en-US" sz="3200" dirty="0" smtClean="0"/>
              <a:t>　　　　</a:t>
            </a:r>
            <a:endParaRPr kumimoji="1" lang="ja-JP" altLang="en-US" sz="3200" dirty="0"/>
          </a:p>
        </p:txBody>
      </p:sp>
      <p:sp>
        <p:nvSpPr>
          <p:cNvPr id="3" name="サブタイトル 2"/>
          <p:cNvSpPr>
            <a:spLocks noGrp="1"/>
          </p:cNvSpPr>
          <p:nvPr>
            <p:ph type="subTitle" idx="1"/>
          </p:nvPr>
        </p:nvSpPr>
        <p:spPr>
          <a:xfrm>
            <a:off x="5621482" y="4902070"/>
            <a:ext cx="5883130" cy="1529903"/>
          </a:xfrm>
        </p:spPr>
        <p:txBody>
          <a:bodyPr>
            <a:normAutofit lnSpcReduction="10000"/>
          </a:bodyPr>
          <a:lstStyle/>
          <a:p>
            <a:endParaRPr kumimoji="1" lang="en-US" altLang="ja-JP" dirty="0" smtClean="0"/>
          </a:p>
          <a:p>
            <a:r>
              <a:rPr kumimoji="1" lang="ja-JP" altLang="en-US" sz="3200" dirty="0" smtClean="0"/>
              <a:t>用賀法律事務所　弁護士</a:t>
            </a:r>
            <a:endParaRPr kumimoji="1" lang="en-US" altLang="ja-JP" sz="3200" dirty="0" smtClean="0"/>
          </a:p>
          <a:p>
            <a:r>
              <a:rPr lang="ja-JP" altLang="en-US" sz="3200" dirty="0"/>
              <a:t>　</a:t>
            </a:r>
            <a:r>
              <a:rPr lang="ja-JP" altLang="en-US" sz="3200" dirty="0" smtClean="0"/>
              <a:t>村瀬　拓男</a:t>
            </a:r>
            <a:endParaRPr kumimoji="1" lang="ja-JP" altLang="en-US" sz="3200" dirty="0"/>
          </a:p>
        </p:txBody>
      </p:sp>
    </p:spTree>
    <p:extLst>
      <p:ext uri="{BB962C8B-B14F-4D97-AF65-F5344CB8AC3E}">
        <p14:creationId xmlns:p14="http://schemas.microsoft.com/office/powerpoint/2010/main" val="2966420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58749" y="404665"/>
            <a:ext cx="8640960" cy="6186309"/>
          </a:xfrm>
          <a:prstGeom prst="rect">
            <a:avLst/>
          </a:prstGeom>
          <a:noFill/>
        </p:spPr>
        <p:txBody>
          <a:bodyPr wrap="square" rtlCol="0">
            <a:spAutoFit/>
          </a:bodyPr>
          <a:lstStyle/>
          <a:p>
            <a:r>
              <a:rPr lang="ja-JP" altLang="en-US" dirty="0"/>
              <a:t>８３条（出版権の存続期間）</a:t>
            </a:r>
            <a:endParaRPr lang="en-US" altLang="ja-JP" dirty="0"/>
          </a:p>
          <a:p>
            <a:r>
              <a:rPr kumimoji="1" lang="ja-JP" altLang="en-US" dirty="0"/>
              <a:t>　任意規定であることを明示→現行法と同じ</a:t>
            </a:r>
            <a:endParaRPr kumimoji="1" lang="en-US" altLang="ja-JP" dirty="0"/>
          </a:p>
          <a:p>
            <a:r>
              <a:rPr lang="ja-JP" altLang="en-US" dirty="0"/>
              <a:t>　最初の出版行為又は公衆送信行為から３年</a:t>
            </a:r>
            <a:endParaRPr lang="en-US" altLang="ja-JP" dirty="0"/>
          </a:p>
          <a:p>
            <a:endParaRPr kumimoji="1" lang="en-US" altLang="ja-JP" dirty="0"/>
          </a:p>
          <a:p>
            <a:r>
              <a:rPr lang="ja-JP" altLang="en-US" dirty="0"/>
              <a:t>８４条（出版権の消滅請求）</a:t>
            </a:r>
            <a:endParaRPr lang="en-US" altLang="ja-JP" dirty="0"/>
          </a:p>
          <a:p>
            <a:r>
              <a:rPr kumimoji="1" lang="ja-JP" altLang="en-US" dirty="0"/>
              <a:t>　基本的に現行法と同じ</a:t>
            </a:r>
            <a:endParaRPr kumimoji="1" lang="en-US" altLang="ja-JP" dirty="0"/>
          </a:p>
          <a:p>
            <a:r>
              <a:rPr lang="ja-JP" altLang="en-US" dirty="0"/>
              <a:t>　</a:t>
            </a:r>
            <a:r>
              <a:rPr lang="ja-JP" altLang="en-US" dirty="0">
                <a:solidFill>
                  <a:srgbClr val="FF0000"/>
                </a:solidFill>
              </a:rPr>
              <a:t>１号出版権と２号出版権は可分</a:t>
            </a:r>
            <a:endParaRPr kumimoji="1" lang="en-US" altLang="ja-JP" dirty="0">
              <a:solidFill>
                <a:srgbClr val="FF0000"/>
              </a:solidFill>
            </a:endParaRPr>
          </a:p>
          <a:p>
            <a:r>
              <a:rPr lang="ja-JP" altLang="en-US" dirty="0"/>
              <a:t>　１項　出版義務違反</a:t>
            </a:r>
            <a:endParaRPr lang="en-US" altLang="ja-JP" dirty="0"/>
          </a:p>
          <a:p>
            <a:r>
              <a:rPr kumimoji="1" lang="ja-JP" altLang="en-US" dirty="0"/>
              <a:t>　２項　継続出版義務違反（３ヵ月以上の催告期間）</a:t>
            </a:r>
            <a:endParaRPr kumimoji="1" lang="en-US" altLang="ja-JP" dirty="0"/>
          </a:p>
          <a:p>
            <a:r>
              <a:rPr lang="ja-JP" altLang="en-US" dirty="0"/>
              <a:t>　３項　廃絶請求→これは理屈上両方か？</a:t>
            </a:r>
            <a:endParaRPr lang="en-US" altLang="ja-JP" dirty="0"/>
          </a:p>
          <a:p>
            <a:endParaRPr kumimoji="1" lang="en-US" altLang="ja-JP" dirty="0"/>
          </a:p>
          <a:p>
            <a:r>
              <a:rPr lang="ja-JP" altLang="en-US" dirty="0"/>
              <a:t>８６条以下、制限規定、譲渡、登録について、２号出版権が入ったことによる形式的な改訂で、実質的な変更はない。</a:t>
            </a:r>
            <a:endParaRPr lang="en-US" altLang="ja-JP" dirty="0"/>
          </a:p>
          <a:p>
            <a:endParaRPr kumimoji="1" lang="en-US" altLang="ja-JP" dirty="0"/>
          </a:p>
          <a:p>
            <a:r>
              <a:rPr lang="ja-JP" altLang="en-US" dirty="0"/>
              <a:t>１１４条（損害の額の推定規定）</a:t>
            </a:r>
            <a:endParaRPr lang="en-US" altLang="ja-JP" dirty="0"/>
          </a:p>
          <a:p>
            <a:r>
              <a:rPr lang="ja-JP" altLang="en-US" dirty="0"/>
              <a:t>　３項、４項への「出版権者」の追加</a:t>
            </a:r>
            <a:endParaRPr lang="en-US" altLang="ja-JP" dirty="0"/>
          </a:p>
          <a:p>
            <a:r>
              <a:rPr kumimoji="1" lang="ja-JP" altLang="en-US" dirty="0"/>
              <a:t>　再許諾が条件付きでできることになったことに関連して、通常の再許諾料を損害とみなすことができることになった。</a:t>
            </a:r>
            <a:endParaRPr kumimoji="1" lang="en-US" altLang="ja-JP" dirty="0"/>
          </a:p>
          <a:p>
            <a:endParaRPr lang="en-US" altLang="ja-JP" dirty="0"/>
          </a:p>
          <a:p>
            <a:r>
              <a:rPr kumimoji="1" lang="ja-JP" altLang="en-US" dirty="0"/>
              <a:t>１１９条以下</a:t>
            </a:r>
            <a:r>
              <a:rPr lang="ja-JP" altLang="en-US" dirty="0"/>
              <a:t>（刑事罰規定）</a:t>
            </a:r>
            <a:endParaRPr lang="en-US" altLang="ja-JP" dirty="0"/>
          </a:p>
          <a:p>
            <a:r>
              <a:rPr kumimoji="1" lang="ja-JP" altLang="en-US" dirty="0"/>
              <a:t>　改正なし。</a:t>
            </a:r>
            <a:endParaRPr kumimoji="1" lang="en-US" altLang="ja-JP" dirty="0"/>
          </a:p>
          <a:p>
            <a:r>
              <a:rPr lang="ja-JP" altLang="en-US" dirty="0"/>
              <a:t>　</a:t>
            </a:r>
            <a:r>
              <a:rPr lang="ja-JP" altLang="en-US" dirty="0">
                <a:solidFill>
                  <a:srgbClr val="FF0000"/>
                </a:solidFill>
              </a:rPr>
              <a:t>１号２号ともに出版権侵害は刑事罰の対象となる。</a:t>
            </a:r>
            <a:endParaRPr kumimoji="1" lang="en-US" altLang="ja-JP" dirty="0">
              <a:solidFill>
                <a:srgbClr val="FF0000"/>
              </a:solidFill>
            </a:endParaRPr>
          </a:p>
        </p:txBody>
      </p:sp>
    </p:spTree>
    <p:extLst>
      <p:ext uri="{BB962C8B-B14F-4D97-AF65-F5344CB8AC3E}">
        <p14:creationId xmlns:p14="http://schemas.microsoft.com/office/powerpoint/2010/main" val="2272087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複数書類 1"/>
          <p:cNvSpPr/>
          <p:nvPr/>
        </p:nvSpPr>
        <p:spPr>
          <a:xfrm>
            <a:off x="5363151" y="404664"/>
            <a:ext cx="864096" cy="50405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原稿</a:t>
            </a:r>
            <a:endParaRPr kumimoji="1" lang="ja-JP" altLang="en-US" dirty="0"/>
          </a:p>
        </p:txBody>
      </p:sp>
      <p:sp>
        <p:nvSpPr>
          <p:cNvPr id="3" name="フローチャート: 処理 2"/>
          <p:cNvSpPr/>
          <p:nvPr/>
        </p:nvSpPr>
        <p:spPr>
          <a:xfrm>
            <a:off x="5291143" y="1556792"/>
            <a:ext cx="864096" cy="576064"/>
          </a:xfrm>
          <a:prstGeom prst="flowChartProcess">
            <a:avLst/>
          </a:prstGeom>
          <a:solidFill>
            <a:schemeClr val="accent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 name="フローチャート : 磁気ディスク 3"/>
          <p:cNvSpPr/>
          <p:nvPr/>
        </p:nvSpPr>
        <p:spPr>
          <a:xfrm>
            <a:off x="5291143"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9" name="フローチャート: 処理 8"/>
          <p:cNvSpPr/>
          <p:nvPr/>
        </p:nvSpPr>
        <p:spPr>
          <a:xfrm>
            <a:off x="5291143"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sp>
        <p:nvSpPr>
          <p:cNvPr id="10" name="円/楕円 9"/>
          <p:cNvSpPr/>
          <p:nvPr/>
        </p:nvSpPr>
        <p:spPr>
          <a:xfrm>
            <a:off x="5363151" y="5733256"/>
            <a:ext cx="3672408" cy="76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読者</a:t>
            </a:r>
          </a:p>
        </p:txBody>
      </p:sp>
      <p:cxnSp>
        <p:nvCxnSpPr>
          <p:cNvPr id="14" name="直線矢印コネクタ 13"/>
          <p:cNvCxnSpPr>
            <a:stCxn id="2" idx="2"/>
            <a:endCxn id="3" idx="0"/>
          </p:cNvCxnSpPr>
          <p:nvPr/>
        </p:nvCxnSpPr>
        <p:spPr>
          <a:xfrm flipH="1">
            <a:off x="5723192" y="889632"/>
            <a:ext cx="11921"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3" idx="2"/>
            <a:endCxn id="4" idx="1"/>
          </p:cNvCxnSpPr>
          <p:nvPr/>
        </p:nvCxnSpPr>
        <p:spPr>
          <a:xfrm>
            <a:off x="5723191"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3"/>
            <a:endCxn id="9" idx="0"/>
          </p:cNvCxnSpPr>
          <p:nvPr/>
        </p:nvCxnSpPr>
        <p:spPr>
          <a:xfrm>
            <a:off x="5723191"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48" idx="2"/>
            <a:endCxn id="10" idx="7"/>
          </p:cNvCxnSpPr>
          <p:nvPr/>
        </p:nvCxnSpPr>
        <p:spPr>
          <a:xfrm flipH="1">
            <a:off x="8497747"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9" idx="2"/>
            <a:endCxn id="10" idx="1"/>
          </p:cNvCxnSpPr>
          <p:nvPr/>
        </p:nvCxnSpPr>
        <p:spPr>
          <a:xfrm>
            <a:off x="5759195"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4931103" y="3861048"/>
            <a:ext cx="1656184" cy="158417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p:cNvSpPr txBox="1"/>
          <p:nvPr/>
        </p:nvSpPr>
        <p:spPr>
          <a:xfrm>
            <a:off x="5003111" y="4005064"/>
            <a:ext cx="1440160" cy="369332"/>
          </a:xfrm>
          <a:prstGeom prst="rect">
            <a:avLst/>
          </a:prstGeom>
          <a:noFill/>
        </p:spPr>
        <p:txBody>
          <a:bodyPr wrap="square" rtlCol="0">
            <a:spAutoFit/>
          </a:bodyPr>
          <a:lstStyle/>
          <a:p>
            <a:r>
              <a:rPr kumimoji="1" lang="ja-JP" altLang="en-US" dirty="0"/>
              <a:t>送信可能化</a:t>
            </a:r>
          </a:p>
        </p:txBody>
      </p:sp>
      <p:sp>
        <p:nvSpPr>
          <p:cNvPr id="46" name="フローチャート: 処理 45"/>
          <p:cNvSpPr/>
          <p:nvPr/>
        </p:nvSpPr>
        <p:spPr>
          <a:xfrm>
            <a:off x="8171463" y="1556792"/>
            <a:ext cx="864096" cy="576064"/>
          </a:xfrm>
          <a:prstGeom prst="flowChartProcess">
            <a:avLst/>
          </a:prstGeom>
          <a:solidFill>
            <a:schemeClr val="accent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7" name="フローチャート : 磁気ディスク 46"/>
          <p:cNvSpPr/>
          <p:nvPr/>
        </p:nvSpPr>
        <p:spPr>
          <a:xfrm>
            <a:off x="8171463"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48" name="フローチャート: 処理 47"/>
          <p:cNvSpPr/>
          <p:nvPr/>
        </p:nvSpPr>
        <p:spPr>
          <a:xfrm>
            <a:off x="8171463"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cxnSp>
        <p:nvCxnSpPr>
          <p:cNvPr id="49" name="直線矢印コネクタ 48"/>
          <p:cNvCxnSpPr>
            <a:stCxn id="55" idx="2"/>
            <a:endCxn id="46" idx="0"/>
          </p:cNvCxnSpPr>
          <p:nvPr/>
        </p:nvCxnSpPr>
        <p:spPr>
          <a:xfrm>
            <a:off x="8603511" y="908720"/>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stCxn id="46" idx="2"/>
            <a:endCxn id="47" idx="1"/>
          </p:cNvCxnSpPr>
          <p:nvPr/>
        </p:nvCxnSpPr>
        <p:spPr>
          <a:xfrm>
            <a:off x="8603511"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47" idx="3"/>
            <a:endCxn id="48" idx="0"/>
          </p:cNvCxnSpPr>
          <p:nvPr/>
        </p:nvCxnSpPr>
        <p:spPr>
          <a:xfrm>
            <a:off x="8603511"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739415" y="404664"/>
            <a:ext cx="172819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紙の出版物</a:t>
            </a:r>
          </a:p>
        </p:txBody>
      </p:sp>
      <p:sp>
        <p:nvSpPr>
          <p:cNvPr id="57" name="テキスト ボックス 56"/>
          <p:cNvSpPr txBox="1"/>
          <p:nvPr/>
        </p:nvSpPr>
        <p:spPr>
          <a:xfrm>
            <a:off x="7955439" y="4005064"/>
            <a:ext cx="1512168" cy="369332"/>
          </a:xfrm>
          <a:prstGeom prst="rect">
            <a:avLst/>
          </a:prstGeom>
          <a:noFill/>
        </p:spPr>
        <p:txBody>
          <a:bodyPr wrap="square" rtlCol="0">
            <a:spAutoFit/>
          </a:bodyPr>
          <a:lstStyle/>
          <a:p>
            <a:r>
              <a:rPr kumimoji="1" lang="ja-JP" altLang="en-US" dirty="0"/>
              <a:t>送信可能化</a:t>
            </a:r>
          </a:p>
        </p:txBody>
      </p:sp>
      <p:sp>
        <p:nvSpPr>
          <p:cNvPr id="58" name="右矢印 57"/>
          <p:cNvSpPr/>
          <p:nvPr/>
        </p:nvSpPr>
        <p:spPr>
          <a:xfrm>
            <a:off x="6731303" y="4005064"/>
            <a:ext cx="122413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差止可能</a:t>
            </a:r>
          </a:p>
        </p:txBody>
      </p:sp>
      <p:sp>
        <p:nvSpPr>
          <p:cNvPr id="59" name="右矢印 58"/>
          <p:cNvSpPr/>
          <p:nvPr/>
        </p:nvSpPr>
        <p:spPr>
          <a:xfrm>
            <a:off x="6659295" y="2996952"/>
            <a:ext cx="129614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破棄請求</a:t>
            </a:r>
          </a:p>
        </p:txBody>
      </p:sp>
      <p:sp>
        <p:nvSpPr>
          <p:cNvPr id="62" name="テキスト ボックス 61"/>
          <p:cNvSpPr txBox="1"/>
          <p:nvPr/>
        </p:nvSpPr>
        <p:spPr>
          <a:xfrm>
            <a:off x="9323591" y="4221089"/>
            <a:ext cx="1800200" cy="1200329"/>
          </a:xfrm>
          <a:prstGeom prst="rect">
            <a:avLst/>
          </a:prstGeom>
          <a:noFill/>
        </p:spPr>
        <p:txBody>
          <a:bodyPr wrap="square" rtlCol="0">
            <a:spAutoFit/>
          </a:bodyPr>
          <a:lstStyle/>
          <a:p>
            <a:r>
              <a:rPr kumimoji="1" lang="ja-JP" altLang="en-US" dirty="0"/>
              <a:t>出版権者として損害賠償請求も可能</a:t>
            </a:r>
            <a:endParaRPr kumimoji="1" lang="en-US" altLang="ja-JP" dirty="0"/>
          </a:p>
          <a:p>
            <a:endParaRPr kumimoji="1" lang="ja-JP" altLang="en-US" dirty="0"/>
          </a:p>
        </p:txBody>
      </p:sp>
      <p:sp>
        <p:nvSpPr>
          <p:cNvPr id="63" name="テキスト ボックス 62"/>
          <p:cNvSpPr txBox="1"/>
          <p:nvPr/>
        </p:nvSpPr>
        <p:spPr>
          <a:xfrm>
            <a:off x="2842871" y="4149081"/>
            <a:ext cx="1944216" cy="1200329"/>
          </a:xfrm>
          <a:prstGeom prst="rect">
            <a:avLst/>
          </a:prstGeom>
          <a:noFill/>
        </p:spPr>
        <p:txBody>
          <a:bodyPr wrap="square" rtlCol="0">
            <a:spAutoFit/>
          </a:bodyPr>
          <a:lstStyle/>
          <a:p>
            <a:r>
              <a:rPr kumimoji="1" lang="ja-JP" altLang="en-US" dirty="0"/>
              <a:t>２号出版権</a:t>
            </a:r>
            <a:endParaRPr kumimoji="1" lang="en-US" altLang="ja-JP" dirty="0"/>
          </a:p>
          <a:p>
            <a:r>
              <a:rPr lang="ja-JP" altLang="en-US" dirty="0"/>
              <a:t>（侵害に対しては刑事告訴可能）</a:t>
            </a:r>
            <a:endParaRPr kumimoji="1" lang="ja-JP" altLang="en-US" dirty="0"/>
          </a:p>
        </p:txBody>
      </p:sp>
      <p:sp>
        <p:nvSpPr>
          <p:cNvPr id="64" name="テキスト ボックス 63"/>
          <p:cNvSpPr txBox="1"/>
          <p:nvPr/>
        </p:nvSpPr>
        <p:spPr>
          <a:xfrm>
            <a:off x="2554839" y="332657"/>
            <a:ext cx="2088232" cy="646331"/>
          </a:xfrm>
          <a:prstGeom prst="rect">
            <a:avLst/>
          </a:prstGeom>
          <a:noFill/>
        </p:spPr>
        <p:txBody>
          <a:bodyPr wrap="square" rtlCol="0">
            <a:spAutoFit/>
          </a:bodyPr>
          <a:lstStyle/>
          <a:p>
            <a:r>
              <a:rPr kumimoji="1" lang="ja-JP" altLang="en-US" dirty="0">
                <a:solidFill>
                  <a:srgbClr val="0070C0"/>
                </a:solidFill>
              </a:rPr>
              <a:t>出版権制度でのデジタル海賊版対策</a:t>
            </a:r>
          </a:p>
        </p:txBody>
      </p:sp>
      <p:sp>
        <p:nvSpPr>
          <p:cNvPr id="29" name="テキスト ボックス 28"/>
          <p:cNvSpPr txBox="1"/>
          <p:nvPr/>
        </p:nvSpPr>
        <p:spPr>
          <a:xfrm>
            <a:off x="5147127" y="0"/>
            <a:ext cx="1944216" cy="369332"/>
          </a:xfrm>
          <a:prstGeom prst="rect">
            <a:avLst/>
          </a:prstGeom>
          <a:noFill/>
        </p:spPr>
        <p:txBody>
          <a:bodyPr wrap="square" rtlCol="0">
            <a:spAutoFit/>
          </a:bodyPr>
          <a:lstStyle/>
          <a:p>
            <a:r>
              <a:rPr kumimoji="1" lang="ja-JP" altLang="en-US" dirty="0">
                <a:solidFill>
                  <a:srgbClr val="FF0000"/>
                </a:solidFill>
              </a:rPr>
              <a:t>２号出版権者</a:t>
            </a:r>
          </a:p>
        </p:txBody>
      </p:sp>
      <p:sp>
        <p:nvSpPr>
          <p:cNvPr id="30" name="テキスト ボックス 29"/>
          <p:cNvSpPr txBox="1"/>
          <p:nvPr/>
        </p:nvSpPr>
        <p:spPr>
          <a:xfrm>
            <a:off x="7955439" y="0"/>
            <a:ext cx="1656184" cy="369332"/>
          </a:xfrm>
          <a:prstGeom prst="rect">
            <a:avLst/>
          </a:prstGeom>
          <a:noFill/>
        </p:spPr>
        <p:txBody>
          <a:bodyPr wrap="square" rtlCol="0">
            <a:spAutoFit/>
          </a:bodyPr>
          <a:lstStyle/>
          <a:p>
            <a:r>
              <a:rPr kumimoji="1" lang="ja-JP" altLang="en-US" dirty="0"/>
              <a:t>海賊行為者</a:t>
            </a:r>
          </a:p>
        </p:txBody>
      </p:sp>
      <p:sp>
        <p:nvSpPr>
          <p:cNvPr id="31" name="テキスト ボックス 30"/>
          <p:cNvSpPr txBox="1"/>
          <p:nvPr/>
        </p:nvSpPr>
        <p:spPr>
          <a:xfrm>
            <a:off x="9035559" y="1268760"/>
            <a:ext cx="2160240" cy="1477328"/>
          </a:xfrm>
          <a:prstGeom prst="rect">
            <a:avLst/>
          </a:prstGeom>
          <a:noFill/>
        </p:spPr>
        <p:txBody>
          <a:bodyPr wrap="square" rtlCol="0">
            <a:spAutoFit/>
          </a:bodyPr>
          <a:lstStyle/>
          <a:p>
            <a:r>
              <a:rPr kumimoji="1" lang="ja-JP" altLang="en-US" dirty="0"/>
              <a:t>著作権侵害だが、</a:t>
            </a:r>
            <a:endParaRPr kumimoji="1" lang="en-US" altLang="ja-JP" dirty="0"/>
          </a:p>
          <a:p>
            <a:r>
              <a:rPr lang="ja-JP" altLang="en-US" dirty="0"/>
              <a:t>２号出版権侵害にはならない。</a:t>
            </a:r>
            <a:endParaRPr lang="en-US" altLang="ja-JP" dirty="0"/>
          </a:p>
          <a:p>
            <a:r>
              <a:rPr kumimoji="1" lang="ja-JP" altLang="en-US" dirty="0"/>
              <a:t>１号出版権侵害にもならない。</a:t>
            </a:r>
          </a:p>
        </p:txBody>
      </p:sp>
      <p:sp>
        <p:nvSpPr>
          <p:cNvPr id="32" name="右矢印 31"/>
          <p:cNvSpPr/>
          <p:nvPr/>
        </p:nvSpPr>
        <p:spPr>
          <a:xfrm>
            <a:off x="6815234" y="1556792"/>
            <a:ext cx="122413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差止可能</a:t>
            </a:r>
          </a:p>
        </p:txBody>
      </p:sp>
    </p:spTree>
    <p:extLst>
      <p:ext uri="{BB962C8B-B14F-4D97-AF65-F5344CB8AC3E}">
        <p14:creationId xmlns:p14="http://schemas.microsoft.com/office/powerpoint/2010/main" val="670172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69128" y="311727"/>
            <a:ext cx="9289472" cy="6186309"/>
          </a:xfrm>
          <a:prstGeom prst="rect">
            <a:avLst/>
          </a:prstGeom>
          <a:noFill/>
        </p:spPr>
        <p:txBody>
          <a:bodyPr wrap="square" rtlCol="0">
            <a:spAutoFit/>
          </a:bodyPr>
          <a:lstStyle/>
          <a:p>
            <a:r>
              <a:rPr kumimoji="1" lang="ja-JP" altLang="en-US" dirty="0" smtClean="0"/>
              <a:t>デジタル海賊版対策</a:t>
            </a:r>
            <a:endParaRPr kumimoji="1" lang="en-US" altLang="ja-JP" dirty="0" smtClean="0"/>
          </a:p>
          <a:p>
            <a:endParaRPr kumimoji="1" lang="en-US" altLang="ja-JP" dirty="0"/>
          </a:p>
          <a:p>
            <a:r>
              <a:rPr kumimoji="1" lang="ja-JP" altLang="en-US" dirty="0" smtClean="0"/>
              <a:t>　デジタル海賊版の形態</a:t>
            </a:r>
            <a:endParaRPr kumimoji="1" lang="en-US" altLang="ja-JP" dirty="0" smtClean="0"/>
          </a:p>
          <a:p>
            <a:r>
              <a:rPr kumimoji="1" lang="ja-JP" altLang="en-US" dirty="0"/>
              <a:t>　</a:t>
            </a:r>
            <a:r>
              <a:rPr kumimoji="1" lang="ja-JP" altLang="en-US" dirty="0" smtClean="0"/>
              <a:t>　ストレージサーバー＝リーチサイト</a:t>
            </a:r>
            <a:endParaRPr kumimoji="1" lang="en-US" altLang="ja-JP" dirty="0" smtClean="0"/>
          </a:p>
          <a:p>
            <a:r>
              <a:rPr kumimoji="1" lang="ja-JP" altLang="en-US" dirty="0"/>
              <a:t>　　</a:t>
            </a:r>
            <a:r>
              <a:rPr kumimoji="1" lang="ja-JP" altLang="en-US" dirty="0" smtClean="0"/>
              <a:t>オンラインリーディング</a:t>
            </a:r>
            <a:endParaRPr kumimoji="1" lang="en-US" altLang="ja-JP" dirty="0" smtClean="0"/>
          </a:p>
          <a:p>
            <a:r>
              <a:rPr kumimoji="1" lang="ja-JP" altLang="en-US" dirty="0"/>
              <a:t>　</a:t>
            </a:r>
            <a:r>
              <a:rPr kumimoji="1" lang="ja-JP" altLang="en-US" dirty="0" smtClean="0"/>
              <a:t>　ピアトゥピア（トレントサイト）</a:t>
            </a:r>
            <a:endParaRPr kumimoji="1" lang="en-US" altLang="ja-JP" dirty="0" smtClean="0"/>
          </a:p>
          <a:p>
            <a:endParaRPr kumimoji="1" lang="en-US" altLang="ja-JP" dirty="0"/>
          </a:p>
          <a:p>
            <a:r>
              <a:rPr kumimoji="1" lang="ja-JP" altLang="en-US" dirty="0" smtClean="0"/>
              <a:t>　法的な課題</a:t>
            </a:r>
            <a:endParaRPr kumimoji="1" lang="en-US" altLang="ja-JP" dirty="0" smtClean="0"/>
          </a:p>
          <a:p>
            <a:r>
              <a:rPr kumimoji="1" lang="ja-JP" altLang="en-US" dirty="0"/>
              <a:t>　</a:t>
            </a:r>
            <a:r>
              <a:rPr kumimoji="1" lang="ja-JP" altLang="en-US" dirty="0" smtClean="0"/>
              <a:t>　サーバーの所在地、運営主体の所在地</a:t>
            </a:r>
            <a:endParaRPr kumimoji="1" lang="en-US" altLang="ja-JP" dirty="0" smtClean="0"/>
          </a:p>
          <a:p>
            <a:r>
              <a:rPr kumimoji="1" lang="ja-JP" altLang="en-US" dirty="0"/>
              <a:t>　</a:t>
            </a:r>
            <a:r>
              <a:rPr kumimoji="1" lang="ja-JP" altLang="en-US" dirty="0" smtClean="0"/>
              <a:t>　　→裁判管轄、準拠法、執行の</a:t>
            </a:r>
            <a:r>
              <a:rPr kumimoji="1" lang="ja-JP" altLang="en-US" dirty="0" smtClean="0"/>
              <a:t>実効性</a:t>
            </a:r>
            <a:endParaRPr kumimoji="1" lang="en-US" altLang="ja-JP" dirty="0" smtClean="0"/>
          </a:p>
          <a:p>
            <a:r>
              <a:rPr kumimoji="1" lang="ja-JP" altLang="en-US" dirty="0"/>
              <a:t>　</a:t>
            </a:r>
            <a:r>
              <a:rPr kumimoji="1" lang="ja-JP" altLang="en-US" dirty="0" smtClean="0"/>
              <a:t>　見ること自体違法ではない</a:t>
            </a:r>
            <a:r>
              <a:rPr kumimoji="1" lang="en-US" altLang="ja-JP" dirty="0" smtClean="0"/>
              <a:t/>
            </a:r>
            <a:br>
              <a:rPr kumimoji="1" lang="en-US" altLang="ja-JP" dirty="0" smtClean="0"/>
            </a:br>
            <a:r>
              <a:rPr kumimoji="1" lang="ja-JP" altLang="en-US" dirty="0" smtClean="0"/>
              <a:t>　　　→</a:t>
            </a:r>
            <a:r>
              <a:rPr kumimoji="1" lang="en-US" altLang="ja-JP" dirty="0" smtClean="0"/>
              <a:t>DL</a:t>
            </a:r>
            <a:r>
              <a:rPr kumimoji="1" lang="ja-JP" altLang="en-US" dirty="0" smtClean="0"/>
              <a:t>違法化のアプローチ</a:t>
            </a:r>
            <a:endParaRPr kumimoji="1" lang="en-US" altLang="ja-JP" dirty="0" smtClean="0"/>
          </a:p>
          <a:p>
            <a:r>
              <a:rPr kumimoji="1" lang="ja-JP" altLang="en-US" dirty="0"/>
              <a:t>　</a:t>
            </a:r>
            <a:r>
              <a:rPr kumimoji="1" lang="ja-JP" altLang="en-US" dirty="0" smtClean="0"/>
              <a:t>　</a:t>
            </a:r>
            <a:endParaRPr kumimoji="1" lang="en-US" altLang="ja-JP" dirty="0" smtClean="0"/>
          </a:p>
          <a:p>
            <a:r>
              <a:rPr kumimoji="1" lang="ja-JP" altLang="en-US" dirty="0"/>
              <a:t>　</a:t>
            </a:r>
            <a:r>
              <a:rPr kumimoji="1" lang="ja-JP" altLang="en-US" dirty="0" smtClean="0"/>
              <a:t>　誰に対して権利行使できるのか</a:t>
            </a:r>
            <a:endParaRPr kumimoji="1" lang="en-US" altLang="ja-JP" dirty="0" smtClean="0"/>
          </a:p>
          <a:p>
            <a:r>
              <a:rPr kumimoji="1" lang="ja-JP" altLang="en-US" dirty="0"/>
              <a:t>　</a:t>
            </a:r>
            <a:r>
              <a:rPr kumimoji="1" lang="ja-JP" altLang="en-US" dirty="0" smtClean="0"/>
              <a:t>　　権利侵害者の特定</a:t>
            </a:r>
            <a:endParaRPr kumimoji="1" lang="en-US" altLang="ja-JP" dirty="0" smtClean="0"/>
          </a:p>
          <a:p>
            <a:r>
              <a:rPr kumimoji="1" lang="ja-JP" altLang="en-US" dirty="0"/>
              <a:t>　</a:t>
            </a:r>
            <a:r>
              <a:rPr kumimoji="1" lang="ja-JP" altLang="en-US" dirty="0" smtClean="0"/>
              <a:t>　　リーチサイト（リンク）の法的評価</a:t>
            </a:r>
            <a:endParaRPr kumimoji="1" lang="en-US" altLang="ja-JP" dirty="0" smtClean="0"/>
          </a:p>
          <a:p>
            <a:endParaRPr kumimoji="1" lang="en-US" altLang="ja-JP" dirty="0"/>
          </a:p>
          <a:p>
            <a:r>
              <a:rPr kumimoji="1" lang="ja-JP" altLang="en-US" dirty="0" smtClean="0"/>
              <a:t>　　デジタル海賊版に対して採る具体的な</a:t>
            </a:r>
            <a:r>
              <a:rPr kumimoji="1" lang="ja-JP" altLang="en-US" dirty="0" smtClean="0"/>
              <a:t>アクション</a:t>
            </a:r>
            <a:r>
              <a:rPr kumimoji="1" lang="en-US" altLang="ja-JP" dirty="0" smtClean="0"/>
              <a:t/>
            </a:r>
            <a:br>
              <a:rPr kumimoji="1" lang="en-US" altLang="ja-JP" dirty="0" smtClean="0"/>
            </a:br>
            <a:r>
              <a:rPr kumimoji="1" lang="ja-JP" altLang="en-US" dirty="0" smtClean="0"/>
              <a:t>　　　広告事業者へのアプローチ</a:t>
            </a:r>
            <a:r>
              <a:rPr kumimoji="1" lang="en-US" altLang="ja-JP" dirty="0" smtClean="0"/>
              <a:t/>
            </a:r>
            <a:br>
              <a:rPr kumimoji="1" lang="en-US" altLang="ja-JP" dirty="0" smtClean="0"/>
            </a:br>
            <a:r>
              <a:rPr kumimoji="1" lang="ja-JP" altLang="en-US" dirty="0" smtClean="0"/>
              <a:t>　　　サイトブロッキング</a:t>
            </a:r>
            <a:endParaRPr kumimoji="1" lang="en-US" altLang="ja-JP" dirty="0" smtClean="0"/>
          </a:p>
          <a:p>
            <a:endParaRPr kumimoji="1" lang="en-US" altLang="ja-JP" dirty="0" smtClean="0"/>
          </a:p>
          <a:p>
            <a:r>
              <a:rPr kumimoji="1" lang="ja-JP" altLang="en-US" dirty="0"/>
              <a:t>　</a:t>
            </a:r>
            <a:r>
              <a:rPr kumimoji="1" lang="ja-JP" altLang="en-US" dirty="0" smtClean="0"/>
              <a:t>　</a:t>
            </a:r>
            <a:endParaRPr kumimoji="1" lang="ja-JP" altLang="en-US" dirty="0"/>
          </a:p>
        </p:txBody>
      </p:sp>
    </p:spTree>
    <p:extLst>
      <p:ext uri="{BB962C8B-B14F-4D97-AF65-F5344CB8AC3E}">
        <p14:creationId xmlns:p14="http://schemas.microsoft.com/office/powerpoint/2010/main" val="450998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187537" y="1402771"/>
            <a:ext cx="109104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リーチサイト</a:t>
            </a:r>
            <a:endParaRPr kumimoji="1" lang="ja-JP" altLang="en-US" dirty="0"/>
          </a:p>
        </p:txBody>
      </p:sp>
      <p:sp>
        <p:nvSpPr>
          <p:cNvPr id="3" name="円柱 2"/>
          <p:cNvSpPr/>
          <p:nvPr/>
        </p:nvSpPr>
        <p:spPr>
          <a:xfrm>
            <a:off x="8801100" y="1179367"/>
            <a:ext cx="945573" cy="1132609"/>
          </a:xfrm>
          <a:prstGeom prst="can">
            <a:avLst>
              <a:gd name="adj" fmla="val 260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ストレージ</a:t>
            </a:r>
            <a:endParaRPr kumimoji="1" lang="ja-JP" altLang="en-US" dirty="0"/>
          </a:p>
        </p:txBody>
      </p:sp>
      <p:sp>
        <p:nvSpPr>
          <p:cNvPr id="4" name="正方形/長方形 3"/>
          <p:cNvSpPr/>
          <p:nvPr/>
        </p:nvSpPr>
        <p:spPr>
          <a:xfrm>
            <a:off x="3642014" y="2656608"/>
            <a:ext cx="109104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リーチサイト</a:t>
            </a:r>
            <a:endParaRPr kumimoji="1" lang="ja-JP" altLang="en-US" dirty="0"/>
          </a:p>
        </p:txBody>
      </p:sp>
      <p:sp>
        <p:nvSpPr>
          <p:cNvPr id="5" name="正方形/長方形 4"/>
          <p:cNvSpPr/>
          <p:nvPr/>
        </p:nvSpPr>
        <p:spPr>
          <a:xfrm>
            <a:off x="6359237" y="4686300"/>
            <a:ext cx="1735281" cy="5611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検索サイト</a:t>
            </a:r>
            <a:endParaRPr kumimoji="1" lang="ja-JP" altLang="en-US" dirty="0"/>
          </a:p>
        </p:txBody>
      </p:sp>
      <p:sp>
        <p:nvSpPr>
          <p:cNvPr id="6" name="円/楕円 5"/>
          <p:cNvSpPr/>
          <p:nvPr/>
        </p:nvSpPr>
        <p:spPr>
          <a:xfrm>
            <a:off x="7606145" y="5985164"/>
            <a:ext cx="1667741" cy="6234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読者</a:t>
            </a:r>
            <a:endParaRPr kumimoji="1" lang="ja-JP" altLang="en-US" dirty="0"/>
          </a:p>
        </p:txBody>
      </p:sp>
      <p:cxnSp>
        <p:nvCxnSpPr>
          <p:cNvPr id="8" name="直線矢印コネクタ 7"/>
          <p:cNvCxnSpPr>
            <a:stCxn id="6" idx="0"/>
            <a:endCxn id="5" idx="2"/>
          </p:cNvCxnSpPr>
          <p:nvPr/>
        </p:nvCxnSpPr>
        <p:spPr>
          <a:xfrm flipH="1" flipV="1">
            <a:off x="7226878" y="5247409"/>
            <a:ext cx="1213138" cy="7377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5" idx="0"/>
            <a:endCxn id="4" idx="3"/>
          </p:cNvCxnSpPr>
          <p:nvPr/>
        </p:nvCxnSpPr>
        <p:spPr>
          <a:xfrm flipH="1" flipV="1">
            <a:off x="4733060" y="2999508"/>
            <a:ext cx="2493818" cy="1686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0"/>
            <a:endCxn id="2" idx="3"/>
          </p:cNvCxnSpPr>
          <p:nvPr/>
        </p:nvCxnSpPr>
        <p:spPr>
          <a:xfrm flipH="1" flipV="1">
            <a:off x="5278583" y="1745671"/>
            <a:ext cx="1948295" cy="2940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2" idx="3"/>
            <a:endCxn id="3" idx="2"/>
          </p:cNvCxnSpPr>
          <p:nvPr/>
        </p:nvCxnSpPr>
        <p:spPr>
          <a:xfrm>
            <a:off x="5278583" y="1745671"/>
            <a:ext cx="352251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4" idx="3"/>
            <a:endCxn id="3" idx="2"/>
          </p:cNvCxnSpPr>
          <p:nvPr/>
        </p:nvCxnSpPr>
        <p:spPr>
          <a:xfrm flipV="1">
            <a:off x="4733060" y="1745672"/>
            <a:ext cx="4068040" cy="12538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下矢印 18"/>
          <p:cNvSpPr/>
          <p:nvPr/>
        </p:nvSpPr>
        <p:spPr>
          <a:xfrm>
            <a:off x="8946573" y="2473036"/>
            <a:ext cx="187036" cy="3273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矢印 20"/>
          <p:cNvSpPr/>
          <p:nvPr/>
        </p:nvSpPr>
        <p:spPr>
          <a:xfrm>
            <a:off x="9663545" y="2473036"/>
            <a:ext cx="83128" cy="249381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9538855" y="5091545"/>
            <a:ext cx="1330036" cy="646331"/>
          </a:xfrm>
          <a:prstGeom prst="rect">
            <a:avLst/>
          </a:prstGeom>
          <a:noFill/>
        </p:spPr>
        <p:txBody>
          <a:bodyPr wrap="square" rtlCol="0">
            <a:spAutoFit/>
          </a:bodyPr>
          <a:lstStyle/>
          <a:p>
            <a:r>
              <a:rPr kumimoji="1" lang="ja-JP" altLang="en-US" dirty="0" smtClean="0"/>
              <a:t>スキャン</a:t>
            </a:r>
            <a:endParaRPr kumimoji="1" lang="en-US" altLang="ja-JP" dirty="0" smtClean="0"/>
          </a:p>
          <a:p>
            <a:r>
              <a:rPr kumimoji="1" lang="ja-JP" altLang="en-US" dirty="0"/>
              <a:t>コピ</a:t>
            </a:r>
            <a:r>
              <a:rPr kumimoji="1" lang="ja-JP" altLang="en-US" dirty="0" smtClean="0"/>
              <a:t>ー</a:t>
            </a:r>
            <a:endParaRPr kumimoji="1" lang="ja-JP" altLang="en-US" dirty="0"/>
          </a:p>
        </p:txBody>
      </p:sp>
      <p:sp>
        <p:nvSpPr>
          <p:cNvPr id="23" name="テキスト ボックス 22"/>
          <p:cNvSpPr txBox="1"/>
          <p:nvPr/>
        </p:nvSpPr>
        <p:spPr>
          <a:xfrm>
            <a:off x="9814212" y="3501736"/>
            <a:ext cx="1688523" cy="369332"/>
          </a:xfrm>
          <a:prstGeom prst="rect">
            <a:avLst/>
          </a:prstGeom>
          <a:noFill/>
        </p:spPr>
        <p:txBody>
          <a:bodyPr wrap="square" rtlCol="0">
            <a:spAutoFit/>
          </a:bodyPr>
          <a:lstStyle/>
          <a:p>
            <a:r>
              <a:rPr kumimoji="1" lang="ja-JP" altLang="en-US" dirty="0" smtClean="0"/>
              <a:t>アップロード</a:t>
            </a:r>
            <a:endParaRPr kumimoji="1" lang="ja-JP" altLang="en-US" dirty="0"/>
          </a:p>
        </p:txBody>
      </p:sp>
      <p:sp>
        <p:nvSpPr>
          <p:cNvPr id="24" name="テキスト ボックス 23"/>
          <p:cNvSpPr txBox="1"/>
          <p:nvPr/>
        </p:nvSpPr>
        <p:spPr>
          <a:xfrm>
            <a:off x="7372351" y="3342408"/>
            <a:ext cx="2031422" cy="646331"/>
          </a:xfrm>
          <a:prstGeom prst="rect">
            <a:avLst/>
          </a:prstGeom>
          <a:noFill/>
        </p:spPr>
        <p:txBody>
          <a:bodyPr wrap="square" rtlCol="0">
            <a:spAutoFit/>
          </a:bodyPr>
          <a:lstStyle/>
          <a:p>
            <a:r>
              <a:rPr kumimoji="1" lang="ja-JP" altLang="en-US" dirty="0" smtClean="0"/>
              <a:t>ダウンロード</a:t>
            </a:r>
            <a:endParaRPr kumimoji="1" lang="en-US" altLang="ja-JP" dirty="0" smtClean="0"/>
          </a:p>
          <a:p>
            <a:r>
              <a:rPr kumimoji="1" lang="ja-JP" altLang="en-US" dirty="0" smtClean="0"/>
              <a:t>ストリーム、閲覧</a:t>
            </a:r>
            <a:endParaRPr kumimoji="1" lang="ja-JP" altLang="en-US" dirty="0"/>
          </a:p>
        </p:txBody>
      </p:sp>
      <p:sp>
        <p:nvSpPr>
          <p:cNvPr id="25" name="テキスト ボックス 24"/>
          <p:cNvSpPr txBox="1"/>
          <p:nvPr/>
        </p:nvSpPr>
        <p:spPr>
          <a:xfrm>
            <a:off x="2566555" y="342900"/>
            <a:ext cx="5039590" cy="369332"/>
          </a:xfrm>
          <a:prstGeom prst="rect">
            <a:avLst/>
          </a:prstGeom>
          <a:noFill/>
        </p:spPr>
        <p:txBody>
          <a:bodyPr wrap="square" rtlCol="0">
            <a:spAutoFit/>
          </a:bodyPr>
          <a:lstStyle/>
          <a:p>
            <a:r>
              <a:rPr kumimoji="1" lang="ja-JP" altLang="en-US" dirty="0" smtClean="0"/>
              <a:t>ストレージ、リーチサイトの基本的な構造</a:t>
            </a:r>
            <a:endParaRPr kumimoji="1" lang="ja-JP" altLang="en-US" dirty="0"/>
          </a:p>
        </p:txBody>
      </p:sp>
    </p:spTree>
    <p:extLst>
      <p:ext uri="{BB962C8B-B14F-4D97-AF65-F5344CB8AC3E}">
        <p14:creationId xmlns:p14="http://schemas.microsoft.com/office/powerpoint/2010/main" val="2589391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473036" y="415636"/>
            <a:ext cx="9351819" cy="5355312"/>
          </a:xfrm>
          <a:prstGeom prst="rect">
            <a:avLst/>
          </a:prstGeom>
          <a:noFill/>
        </p:spPr>
        <p:txBody>
          <a:bodyPr wrap="square" rtlCol="0">
            <a:spAutoFit/>
          </a:bodyPr>
          <a:lstStyle/>
          <a:p>
            <a:r>
              <a:rPr kumimoji="1" lang="ja-JP" altLang="en-US" dirty="0" smtClean="0"/>
              <a:t>海賊版対策の基本的な手順</a:t>
            </a:r>
            <a:endParaRPr kumimoji="1" lang="en-US" altLang="ja-JP" dirty="0" smtClean="0"/>
          </a:p>
          <a:p>
            <a:endParaRPr kumimoji="1" lang="en-US" altLang="ja-JP" dirty="0"/>
          </a:p>
          <a:p>
            <a:r>
              <a:rPr kumimoji="1" lang="ja-JP" altLang="en-US" dirty="0" smtClean="0"/>
              <a:t>（１）準備段階</a:t>
            </a:r>
            <a:r>
              <a:rPr kumimoji="1" lang="en-US" altLang="ja-JP" dirty="0" smtClean="0"/>
              <a:t/>
            </a:r>
            <a:br>
              <a:rPr kumimoji="1" lang="en-US" altLang="ja-JP" dirty="0" smtClean="0"/>
            </a:br>
            <a:r>
              <a:rPr kumimoji="1" lang="ja-JP" altLang="en-US" dirty="0" smtClean="0"/>
              <a:t>　　環境整備、対象の絞り込み、ホワイトリストの確認、記録の用意</a:t>
            </a:r>
            <a:endParaRPr kumimoji="1" lang="en-US" altLang="ja-JP" dirty="0" smtClean="0"/>
          </a:p>
          <a:p>
            <a:r>
              <a:rPr kumimoji="1" lang="ja-JP" altLang="en-US" dirty="0" smtClean="0"/>
              <a:t>（２）監視、検索</a:t>
            </a:r>
            <a:endParaRPr kumimoji="1" lang="en-US" altLang="ja-JP" dirty="0" smtClean="0"/>
          </a:p>
          <a:p>
            <a:r>
              <a:rPr kumimoji="1" lang="ja-JP" altLang="en-US" dirty="0"/>
              <a:t>　</a:t>
            </a:r>
            <a:r>
              <a:rPr kumimoji="1" lang="ja-JP" altLang="en-US" dirty="0" smtClean="0"/>
              <a:t>　外注も</a:t>
            </a:r>
            <a:endParaRPr kumimoji="1" lang="en-US" altLang="ja-JP" dirty="0" smtClean="0"/>
          </a:p>
          <a:p>
            <a:r>
              <a:rPr kumimoji="1" lang="ja-JP" altLang="en-US" dirty="0" smtClean="0"/>
              <a:t>（３）対応方法の検討</a:t>
            </a:r>
            <a:endParaRPr kumimoji="1" lang="en-US" altLang="ja-JP" dirty="0" smtClean="0"/>
          </a:p>
          <a:p>
            <a:r>
              <a:rPr kumimoji="1" lang="ja-JP" altLang="en-US" dirty="0" smtClean="0"/>
              <a:t>（４）クレーム対象の特定</a:t>
            </a:r>
            <a:endParaRPr kumimoji="1" lang="en-US" altLang="ja-JP" dirty="0" smtClean="0"/>
          </a:p>
          <a:p>
            <a:r>
              <a:rPr kumimoji="1" lang="ja-JP" altLang="en-US" dirty="0" smtClean="0"/>
              <a:t>（５）削除の要請</a:t>
            </a:r>
            <a:endParaRPr kumimoji="1" lang="en-US" altLang="ja-JP" dirty="0" smtClean="0"/>
          </a:p>
          <a:p>
            <a:endParaRPr kumimoji="1" lang="en-US" altLang="ja-JP" dirty="0"/>
          </a:p>
          <a:p>
            <a:r>
              <a:rPr kumimoji="1" lang="ja-JP" altLang="en-US" dirty="0" smtClean="0"/>
              <a:t>削除以外の方法について</a:t>
            </a:r>
            <a:endParaRPr kumimoji="1" lang="en-US" altLang="ja-JP" dirty="0" smtClean="0"/>
          </a:p>
          <a:p>
            <a:r>
              <a:rPr kumimoji="1" lang="ja-JP" altLang="en-US" dirty="0"/>
              <a:t>　</a:t>
            </a:r>
            <a:r>
              <a:rPr kumimoji="1" lang="ja-JP" altLang="en-US" dirty="0" smtClean="0"/>
              <a:t>発信者情報開示請求</a:t>
            </a:r>
            <a:endParaRPr kumimoji="1" lang="en-US" altLang="ja-JP" dirty="0" smtClean="0"/>
          </a:p>
          <a:p>
            <a:r>
              <a:rPr kumimoji="1" lang="ja-JP" altLang="en-US" dirty="0"/>
              <a:t>　</a:t>
            </a:r>
            <a:r>
              <a:rPr kumimoji="1" lang="ja-JP" altLang="en-US" dirty="0" smtClean="0"/>
              <a:t>検索結果表示停止の要請</a:t>
            </a:r>
            <a:endParaRPr kumimoji="1" lang="en-US" altLang="ja-JP" dirty="0" smtClean="0"/>
          </a:p>
          <a:p>
            <a:r>
              <a:rPr kumimoji="1" lang="ja-JP" altLang="en-US" dirty="0"/>
              <a:t>　</a:t>
            </a:r>
            <a:r>
              <a:rPr kumimoji="1" lang="ja-JP" altLang="en-US" dirty="0" smtClean="0"/>
              <a:t>アプリ配信停止要請</a:t>
            </a:r>
            <a:endParaRPr kumimoji="1" lang="en-US" altLang="ja-JP" dirty="0" smtClean="0"/>
          </a:p>
          <a:p>
            <a:r>
              <a:rPr kumimoji="1" lang="ja-JP" altLang="en-US" dirty="0"/>
              <a:t>　</a:t>
            </a:r>
            <a:r>
              <a:rPr kumimoji="1" lang="ja-JP" altLang="en-US" dirty="0" smtClean="0"/>
              <a:t>リンク削除要請</a:t>
            </a:r>
            <a:endParaRPr kumimoji="1" lang="en-US" altLang="ja-JP" dirty="0" smtClean="0"/>
          </a:p>
          <a:p>
            <a:r>
              <a:rPr kumimoji="1" lang="ja-JP" altLang="en-US" dirty="0"/>
              <a:t>　</a:t>
            </a:r>
            <a:endParaRPr kumimoji="1" lang="en-US" altLang="ja-JP" dirty="0" smtClean="0"/>
          </a:p>
          <a:p>
            <a:r>
              <a:rPr kumimoji="1" lang="ja-JP" altLang="en-US" dirty="0"/>
              <a:t>　</a:t>
            </a:r>
            <a:r>
              <a:rPr kumimoji="1" lang="ja-JP" altLang="en-US" dirty="0" smtClean="0"/>
              <a:t>広告出稿停止要請</a:t>
            </a:r>
            <a:endParaRPr kumimoji="1" lang="en-US" altLang="ja-JP" dirty="0" smtClean="0"/>
          </a:p>
          <a:p>
            <a:r>
              <a:rPr kumimoji="1" lang="ja-JP" altLang="en-US" dirty="0"/>
              <a:t>　</a:t>
            </a:r>
            <a:r>
              <a:rPr kumimoji="1" lang="ja-JP" altLang="en-US" dirty="0" smtClean="0"/>
              <a:t>カード決済停止要請</a:t>
            </a:r>
            <a:endParaRPr kumimoji="1" lang="en-US" altLang="ja-JP" dirty="0" smtClean="0"/>
          </a:p>
          <a:p>
            <a:r>
              <a:rPr kumimoji="1" lang="ja-JP" altLang="en-US" dirty="0" smtClean="0"/>
              <a:t>　</a:t>
            </a:r>
            <a:r>
              <a:rPr kumimoji="1" lang="ja-JP" altLang="en-US" dirty="0" smtClean="0"/>
              <a:t>サイトブロッキング</a:t>
            </a:r>
            <a:endParaRPr kumimoji="1" lang="ja-JP" altLang="en-US" dirty="0"/>
          </a:p>
        </p:txBody>
      </p:sp>
    </p:spTree>
    <p:extLst>
      <p:ext uri="{BB962C8B-B14F-4D97-AF65-F5344CB8AC3E}">
        <p14:creationId xmlns:p14="http://schemas.microsoft.com/office/powerpoint/2010/main" val="2855595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71650" y="763456"/>
            <a:ext cx="4062846" cy="369332"/>
          </a:xfrm>
          <a:prstGeom prst="rect">
            <a:avLst/>
          </a:prstGeom>
          <a:noFill/>
        </p:spPr>
        <p:txBody>
          <a:bodyPr wrap="square" rtlCol="0">
            <a:spAutoFit/>
          </a:bodyPr>
          <a:lstStyle/>
          <a:p>
            <a:r>
              <a:rPr kumimoji="1" lang="ja-JP" altLang="en-US" dirty="0" smtClean="0"/>
              <a:t>インターネットのアクセスの概要</a:t>
            </a:r>
            <a:endParaRPr kumimoji="1" lang="ja-JP" altLang="en-US" dirty="0"/>
          </a:p>
        </p:txBody>
      </p:sp>
      <p:sp>
        <p:nvSpPr>
          <p:cNvPr id="5" name="テキスト ボックス 4"/>
          <p:cNvSpPr txBox="1"/>
          <p:nvPr/>
        </p:nvSpPr>
        <p:spPr>
          <a:xfrm>
            <a:off x="1685925" y="1234149"/>
            <a:ext cx="5694218" cy="923330"/>
          </a:xfrm>
          <a:prstGeom prst="rect">
            <a:avLst/>
          </a:prstGeom>
          <a:noFill/>
        </p:spPr>
        <p:txBody>
          <a:bodyPr wrap="square" rtlCol="0">
            <a:spAutoFit/>
          </a:bodyPr>
          <a:lstStyle/>
          <a:p>
            <a:r>
              <a:rPr kumimoji="1" lang="ja-JP" altLang="en-US" dirty="0" smtClean="0"/>
              <a:t>遮断したいサイト　</a:t>
            </a:r>
            <a:r>
              <a:rPr kumimoji="1" lang="en-US" altLang="ja-JP" dirty="0" smtClean="0">
                <a:hlinkClick r:id="rId2"/>
              </a:rPr>
              <a:t>http://www.kaizokuban.com/</a:t>
            </a:r>
            <a:r>
              <a:rPr kumimoji="1" lang="en-US" altLang="ja-JP" dirty="0" smtClean="0"/>
              <a:t>??????</a:t>
            </a:r>
          </a:p>
          <a:p>
            <a:r>
              <a:rPr lang="ja-JP" altLang="en-US" dirty="0" smtClean="0"/>
              <a:t>（</a:t>
            </a:r>
            <a:r>
              <a:rPr lang="en-US" altLang="ja-JP" dirty="0" smtClean="0"/>
              <a:t>??????</a:t>
            </a:r>
            <a:r>
              <a:rPr lang="ja-JP" altLang="en-US" dirty="0" smtClean="0"/>
              <a:t>は個別の侵害ファイルなど）</a:t>
            </a:r>
            <a:endParaRPr lang="en-US" altLang="ja-JP" dirty="0" smtClean="0"/>
          </a:p>
          <a:p>
            <a:endParaRPr kumimoji="1" lang="ja-JP" altLang="en-US" dirty="0"/>
          </a:p>
        </p:txBody>
      </p:sp>
      <p:sp>
        <p:nvSpPr>
          <p:cNvPr id="6" name="円/楕円 5"/>
          <p:cNvSpPr/>
          <p:nvPr/>
        </p:nvSpPr>
        <p:spPr>
          <a:xfrm>
            <a:off x="1870364" y="4395355"/>
            <a:ext cx="1776845" cy="1111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利用者</a:t>
            </a:r>
            <a:endParaRPr kumimoji="1" lang="ja-JP" altLang="en-US" dirty="0"/>
          </a:p>
        </p:txBody>
      </p:sp>
      <p:sp>
        <p:nvSpPr>
          <p:cNvPr id="7" name="角丸四角形 6"/>
          <p:cNvSpPr/>
          <p:nvPr/>
        </p:nvSpPr>
        <p:spPr>
          <a:xfrm>
            <a:off x="4333009" y="3314700"/>
            <a:ext cx="172489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契約</a:t>
            </a:r>
            <a:r>
              <a:rPr kumimoji="1" lang="en-US" altLang="ja-JP" dirty="0" smtClean="0"/>
              <a:t>ISP</a:t>
            </a:r>
            <a:endParaRPr kumimoji="1" lang="ja-JP" altLang="en-US" dirty="0"/>
          </a:p>
        </p:txBody>
      </p:sp>
      <p:sp>
        <p:nvSpPr>
          <p:cNvPr id="8" name="正方形/長方形 7"/>
          <p:cNvSpPr/>
          <p:nvPr/>
        </p:nvSpPr>
        <p:spPr>
          <a:xfrm>
            <a:off x="6535882" y="2047009"/>
            <a:ext cx="1392382" cy="799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DNS</a:t>
            </a:r>
            <a:r>
              <a:rPr kumimoji="1" lang="ja-JP" altLang="en-US" dirty="0" smtClean="0"/>
              <a:t>サーバ</a:t>
            </a:r>
            <a:endParaRPr kumimoji="1" lang="ja-JP" altLang="en-US" dirty="0"/>
          </a:p>
        </p:txBody>
      </p:sp>
      <p:sp>
        <p:nvSpPr>
          <p:cNvPr id="9" name="正方形/長方形 8"/>
          <p:cNvSpPr/>
          <p:nvPr/>
        </p:nvSpPr>
        <p:spPr>
          <a:xfrm>
            <a:off x="9175173" y="3439391"/>
            <a:ext cx="1330036" cy="7897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目的サイト</a:t>
            </a:r>
            <a:endParaRPr kumimoji="1" lang="ja-JP" altLang="en-US" dirty="0"/>
          </a:p>
        </p:txBody>
      </p:sp>
      <p:cxnSp>
        <p:nvCxnSpPr>
          <p:cNvPr id="11" name="直線矢印コネクタ 10"/>
          <p:cNvCxnSpPr/>
          <p:nvPr/>
        </p:nvCxnSpPr>
        <p:spPr>
          <a:xfrm flipV="1">
            <a:off x="3221182" y="3771900"/>
            <a:ext cx="935182"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5195454" y="2446694"/>
            <a:ext cx="1174173" cy="6569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6213764" y="2975125"/>
            <a:ext cx="550718" cy="33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6234545" y="3688773"/>
            <a:ext cx="2701637" cy="103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6265718" y="4000500"/>
            <a:ext cx="2639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3803073" y="4395355"/>
            <a:ext cx="613063" cy="322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3034145" y="3771900"/>
            <a:ext cx="446810"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23" name="テキスト ボックス 22"/>
          <p:cNvSpPr txBox="1"/>
          <p:nvPr/>
        </p:nvSpPr>
        <p:spPr>
          <a:xfrm>
            <a:off x="5309755" y="2578585"/>
            <a:ext cx="342900" cy="369332"/>
          </a:xfrm>
          <a:prstGeom prst="rect">
            <a:avLst/>
          </a:prstGeom>
          <a:noFill/>
        </p:spPr>
        <p:txBody>
          <a:bodyPr wrap="square" rtlCol="0">
            <a:spAutoFit/>
          </a:bodyPr>
          <a:lstStyle/>
          <a:p>
            <a:r>
              <a:rPr kumimoji="1" lang="ja-JP" altLang="en-US" dirty="0" smtClean="0"/>
              <a:t>②</a:t>
            </a:r>
            <a:endParaRPr kumimoji="1" lang="ja-JP" altLang="en-US" dirty="0"/>
          </a:p>
        </p:txBody>
      </p:sp>
      <p:sp>
        <p:nvSpPr>
          <p:cNvPr id="24" name="テキスト ボックス 23"/>
          <p:cNvSpPr txBox="1"/>
          <p:nvPr/>
        </p:nvSpPr>
        <p:spPr>
          <a:xfrm>
            <a:off x="6489123" y="3144912"/>
            <a:ext cx="472786" cy="369332"/>
          </a:xfrm>
          <a:prstGeom prst="rect">
            <a:avLst/>
          </a:prstGeom>
          <a:noFill/>
        </p:spPr>
        <p:txBody>
          <a:bodyPr wrap="square" rtlCol="0">
            <a:spAutoFit/>
          </a:bodyPr>
          <a:lstStyle/>
          <a:p>
            <a:r>
              <a:rPr kumimoji="1" lang="ja-JP" altLang="en-US" dirty="0" smtClean="0"/>
              <a:t>③</a:t>
            </a:r>
            <a:endParaRPr kumimoji="1" lang="ja-JP" altLang="en-US" dirty="0"/>
          </a:p>
        </p:txBody>
      </p:sp>
      <p:sp>
        <p:nvSpPr>
          <p:cNvPr id="25" name="テキスト ボックス 24"/>
          <p:cNvSpPr txBox="1"/>
          <p:nvPr/>
        </p:nvSpPr>
        <p:spPr>
          <a:xfrm>
            <a:off x="7380143" y="3387437"/>
            <a:ext cx="402649"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26" name="テキスト ボックス 25"/>
          <p:cNvSpPr txBox="1"/>
          <p:nvPr/>
        </p:nvSpPr>
        <p:spPr>
          <a:xfrm>
            <a:off x="7315200" y="4000500"/>
            <a:ext cx="552016"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27" name="テキスト ボックス 26"/>
          <p:cNvSpPr txBox="1"/>
          <p:nvPr/>
        </p:nvSpPr>
        <p:spPr>
          <a:xfrm>
            <a:off x="4015438" y="4717473"/>
            <a:ext cx="411090" cy="369332"/>
          </a:xfrm>
          <a:prstGeom prst="rect">
            <a:avLst/>
          </a:prstGeom>
          <a:noFill/>
        </p:spPr>
        <p:txBody>
          <a:bodyPr wrap="square" rtlCol="0">
            <a:spAutoFit/>
          </a:bodyPr>
          <a:lstStyle/>
          <a:p>
            <a:r>
              <a:rPr kumimoji="1" lang="ja-JP" altLang="en-US" dirty="0" smtClean="0"/>
              <a:t>⑥</a:t>
            </a:r>
            <a:endParaRPr kumimoji="1" lang="ja-JP" altLang="en-US" dirty="0"/>
          </a:p>
        </p:txBody>
      </p:sp>
      <p:sp>
        <p:nvSpPr>
          <p:cNvPr id="28" name="テキスト ボックス 27"/>
          <p:cNvSpPr txBox="1"/>
          <p:nvPr/>
        </p:nvSpPr>
        <p:spPr>
          <a:xfrm>
            <a:off x="5195454" y="4556414"/>
            <a:ext cx="4987637" cy="1754326"/>
          </a:xfrm>
          <a:prstGeom prst="rect">
            <a:avLst/>
          </a:prstGeom>
          <a:noFill/>
        </p:spPr>
        <p:txBody>
          <a:bodyPr wrap="square" rtlCol="0">
            <a:spAutoFit/>
          </a:bodyPr>
          <a:lstStyle/>
          <a:p>
            <a:r>
              <a:rPr kumimoji="1" lang="ja-JP" altLang="en-US" dirty="0" smtClean="0"/>
              <a:t>①サイト</a:t>
            </a:r>
            <a:r>
              <a:rPr kumimoji="1" lang="en-US" altLang="ja-JP" dirty="0" smtClean="0"/>
              <a:t>URL</a:t>
            </a:r>
            <a:r>
              <a:rPr kumimoji="1" lang="ja-JP" altLang="en-US" dirty="0" smtClean="0"/>
              <a:t>の入力・クリック</a:t>
            </a:r>
            <a:endParaRPr kumimoji="1" lang="en-US" altLang="ja-JP" dirty="0" smtClean="0"/>
          </a:p>
          <a:p>
            <a:r>
              <a:rPr lang="ja-JP" altLang="en-US" dirty="0" smtClean="0"/>
              <a:t>②</a:t>
            </a:r>
            <a:r>
              <a:rPr lang="en-US" altLang="ja-JP" dirty="0" smtClean="0"/>
              <a:t>URL</a:t>
            </a:r>
            <a:r>
              <a:rPr lang="ja-JP" altLang="en-US" dirty="0" smtClean="0"/>
              <a:t>に対応する</a:t>
            </a:r>
            <a:r>
              <a:rPr lang="en-US" altLang="ja-JP" dirty="0" smtClean="0"/>
              <a:t>IP</a:t>
            </a:r>
            <a:r>
              <a:rPr lang="ja-JP" altLang="en-US" dirty="0" smtClean="0"/>
              <a:t>アドレスの問い合わせ</a:t>
            </a:r>
            <a:endParaRPr lang="en-US" altLang="ja-JP" dirty="0" smtClean="0"/>
          </a:p>
          <a:p>
            <a:r>
              <a:rPr kumimoji="1" lang="ja-JP" altLang="en-US" dirty="0" smtClean="0"/>
              <a:t>③その回答</a:t>
            </a:r>
            <a:endParaRPr kumimoji="1" lang="en-US" altLang="ja-JP" dirty="0" smtClean="0"/>
          </a:p>
          <a:p>
            <a:r>
              <a:rPr lang="ja-JP" altLang="en-US" dirty="0" smtClean="0"/>
              <a:t>④回答された</a:t>
            </a:r>
            <a:r>
              <a:rPr lang="en-US" altLang="ja-JP" dirty="0" smtClean="0"/>
              <a:t>IP</a:t>
            </a:r>
            <a:r>
              <a:rPr lang="ja-JP" altLang="en-US" dirty="0" smtClean="0"/>
              <a:t>アドレスによる送信要求</a:t>
            </a:r>
            <a:endParaRPr lang="en-US" altLang="ja-JP" dirty="0" smtClean="0"/>
          </a:p>
          <a:p>
            <a:r>
              <a:rPr kumimoji="1" lang="ja-JP" altLang="en-US" dirty="0" smtClean="0"/>
              <a:t>⑤それに対する回答（サイト画面の送信）</a:t>
            </a:r>
            <a:endParaRPr kumimoji="1" lang="en-US" altLang="ja-JP" dirty="0" smtClean="0"/>
          </a:p>
          <a:p>
            <a:r>
              <a:rPr lang="ja-JP" altLang="en-US" dirty="0" smtClean="0"/>
              <a:t>⑥利用者による受信</a:t>
            </a:r>
            <a:endParaRPr kumimoji="1" lang="ja-JP" altLang="en-US" dirty="0"/>
          </a:p>
        </p:txBody>
      </p:sp>
      <p:sp>
        <p:nvSpPr>
          <p:cNvPr id="2" name="テキスト ボックス 1"/>
          <p:cNvSpPr txBox="1"/>
          <p:nvPr/>
        </p:nvSpPr>
        <p:spPr>
          <a:xfrm>
            <a:off x="1745673" y="323759"/>
            <a:ext cx="4312227" cy="369332"/>
          </a:xfrm>
          <a:prstGeom prst="rect">
            <a:avLst/>
          </a:prstGeom>
          <a:noFill/>
        </p:spPr>
        <p:txBody>
          <a:bodyPr wrap="square" rtlCol="0">
            <a:spAutoFit/>
          </a:bodyPr>
          <a:lstStyle/>
          <a:p>
            <a:r>
              <a:rPr kumimoji="1" lang="ja-JP" altLang="en-US" dirty="0" smtClean="0"/>
              <a:t>サイトブロッキング問題について</a:t>
            </a:r>
            <a:endParaRPr kumimoji="1" lang="ja-JP" altLang="en-US" dirty="0"/>
          </a:p>
        </p:txBody>
      </p:sp>
    </p:spTree>
    <p:extLst>
      <p:ext uri="{BB962C8B-B14F-4D97-AF65-F5344CB8AC3E}">
        <p14:creationId xmlns:p14="http://schemas.microsoft.com/office/powerpoint/2010/main" val="3024156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91144" y="290036"/>
            <a:ext cx="4374573" cy="369332"/>
          </a:xfrm>
          <a:prstGeom prst="rect">
            <a:avLst/>
          </a:prstGeom>
          <a:noFill/>
        </p:spPr>
        <p:txBody>
          <a:bodyPr wrap="square" rtlCol="0">
            <a:spAutoFit/>
          </a:bodyPr>
          <a:lstStyle/>
          <a:p>
            <a:r>
              <a:rPr kumimoji="1" lang="ja-JP" altLang="en-US" dirty="0" smtClean="0"/>
              <a:t>通信の秘密の範囲</a:t>
            </a:r>
            <a:endParaRPr kumimoji="1" lang="ja-JP" altLang="en-US" dirty="0"/>
          </a:p>
        </p:txBody>
      </p:sp>
      <p:sp>
        <p:nvSpPr>
          <p:cNvPr id="3" name="円/楕円 2"/>
          <p:cNvSpPr/>
          <p:nvPr/>
        </p:nvSpPr>
        <p:spPr>
          <a:xfrm>
            <a:off x="2087924" y="3572105"/>
            <a:ext cx="1776845" cy="1111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利用者</a:t>
            </a:r>
            <a:endParaRPr kumimoji="1" lang="ja-JP" altLang="en-US" dirty="0"/>
          </a:p>
        </p:txBody>
      </p:sp>
      <p:sp>
        <p:nvSpPr>
          <p:cNvPr id="4" name="角丸四角形 3"/>
          <p:cNvSpPr/>
          <p:nvPr/>
        </p:nvSpPr>
        <p:spPr>
          <a:xfrm>
            <a:off x="4852555" y="2670465"/>
            <a:ext cx="172489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契約</a:t>
            </a:r>
            <a:r>
              <a:rPr kumimoji="1" lang="en-US" altLang="ja-JP" dirty="0" smtClean="0"/>
              <a:t>ISP</a:t>
            </a:r>
            <a:endParaRPr kumimoji="1" lang="ja-JP" altLang="en-US" dirty="0"/>
          </a:p>
        </p:txBody>
      </p:sp>
      <p:sp>
        <p:nvSpPr>
          <p:cNvPr id="5" name="正方形/長方形 4"/>
          <p:cNvSpPr/>
          <p:nvPr/>
        </p:nvSpPr>
        <p:spPr>
          <a:xfrm>
            <a:off x="7055428" y="1402774"/>
            <a:ext cx="1392382" cy="799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DNS</a:t>
            </a:r>
            <a:r>
              <a:rPr kumimoji="1" lang="ja-JP" altLang="en-US" dirty="0" smtClean="0"/>
              <a:t>サーバ</a:t>
            </a:r>
            <a:endParaRPr kumimoji="1" lang="ja-JP" altLang="en-US" dirty="0"/>
          </a:p>
        </p:txBody>
      </p:sp>
      <p:sp>
        <p:nvSpPr>
          <p:cNvPr id="6" name="正方形/長方形 5"/>
          <p:cNvSpPr/>
          <p:nvPr/>
        </p:nvSpPr>
        <p:spPr>
          <a:xfrm>
            <a:off x="9694719" y="2795156"/>
            <a:ext cx="1330036" cy="7897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目的サイト</a:t>
            </a:r>
            <a:endParaRPr kumimoji="1" lang="ja-JP" altLang="en-US" dirty="0"/>
          </a:p>
        </p:txBody>
      </p:sp>
      <p:cxnSp>
        <p:nvCxnSpPr>
          <p:cNvPr id="7" name="直線矢印コネクタ 6"/>
          <p:cNvCxnSpPr/>
          <p:nvPr/>
        </p:nvCxnSpPr>
        <p:spPr>
          <a:xfrm flipV="1">
            <a:off x="3740728" y="3127665"/>
            <a:ext cx="935182"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V="1">
            <a:off x="5715000" y="1802459"/>
            <a:ext cx="1174173" cy="6569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6733310" y="2330890"/>
            <a:ext cx="550718" cy="33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6754091" y="3044538"/>
            <a:ext cx="2701637" cy="103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6785264" y="3356265"/>
            <a:ext cx="2639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a:off x="4322619" y="3751120"/>
            <a:ext cx="613063" cy="322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553691" y="3127665"/>
            <a:ext cx="446810"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14" name="テキスト ボックス 13"/>
          <p:cNvSpPr txBox="1"/>
          <p:nvPr/>
        </p:nvSpPr>
        <p:spPr>
          <a:xfrm>
            <a:off x="5829301" y="1934350"/>
            <a:ext cx="342900" cy="369332"/>
          </a:xfrm>
          <a:prstGeom prst="rect">
            <a:avLst/>
          </a:prstGeom>
          <a:noFill/>
        </p:spPr>
        <p:txBody>
          <a:bodyPr wrap="square" rtlCol="0">
            <a:spAutoFit/>
          </a:bodyPr>
          <a:lstStyle/>
          <a:p>
            <a:r>
              <a:rPr kumimoji="1" lang="ja-JP" altLang="en-US" dirty="0" smtClean="0"/>
              <a:t>②</a:t>
            </a:r>
            <a:endParaRPr kumimoji="1" lang="ja-JP" altLang="en-US" dirty="0"/>
          </a:p>
        </p:txBody>
      </p:sp>
      <p:sp>
        <p:nvSpPr>
          <p:cNvPr id="15" name="テキスト ボックス 14"/>
          <p:cNvSpPr txBox="1"/>
          <p:nvPr/>
        </p:nvSpPr>
        <p:spPr>
          <a:xfrm>
            <a:off x="7008669" y="2500677"/>
            <a:ext cx="472786" cy="369332"/>
          </a:xfrm>
          <a:prstGeom prst="rect">
            <a:avLst/>
          </a:prstGeom>
          <a:noFill/>
        </p:spPr>
        <p:txBody>
          <a:bodyPr wrap="square" rtlCol="0">
            <a:spAutoFit/>
          </a:bodyPr>
          <a:lstStyle/>
          <a:p>
            <a:r>
              <a:rPr kumimoji="1" lang="ja-JP" altLang="en-US" dirty="0" smtClean="0"/>
              <a:t>③</a:t>
            </a:r>
            <a:endParaRPr kumimoji="1" lang="ja-JP" altLang="en-US" dirty="0"/>
          </a:p>
        </p:txBody>
      </p:sp>
      <p:sp>
        <p:nvSpPr>
          <p:cNvPr id="16" name="テキスト ボックス 15"/>
          <p:cNvSpPr txBox="1"/>
          <p:nvPr/>
        </p:nvSpPr>
        <p:spPr>
          <a:xfrm>
            <a:off x="7899689" y="2743202"/>
            <a:ext cx="402649"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17" name="テキスト ボックス 16"/>
          <p:cNvSpPr txBox="1"/>
          <p:nvPr/>
        </p:nvSpPr>
        <p:spPr>
          <a:xfrm>
            <a:off x="7834746" y="3356265"/>
            <a:ext cx="552016"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18" name="テキスト ボックス 17"/>
          <p:cNvSpPr txBox="1"/>
          <p:nvPr/>
        </p:nvSpPr>
        <p:spPr>
          <a:xfrm>
            <a:off x="4534984" y="4073238"/>
            <a:ext cx="411090" cy="369332"/>
          </a:xfrm>
          <a:prstGeom prst="rect">
            <a:avLst/>
          </a:prstGeom>
          <a:noFill/>
        </p:spPr>
        <p:txBody>
          <a:bodyPr wrap="square" rtlCol="0">
            <a:spAutoFit/>
          </a:bodyPr>
          <a:lstStyle/>
          <a:p>
            <a:r>
              <a:rPr kumimoji="1" lang="ja-JP" altLang="en-US" dirty="0" smtClean="0"/>
              <a:t>⑥</a:t>
            </a:r>
            <a:endParaRPr kumimoji="1" lang="ja-JP" altLang="en-US" dirty="0"/>
          </a:p>
        </p:txBody>
      </p:sp>
      <p:sp>
        <p:nvSpPr>
          <p:cNvPr id="19" name="角丸四角形 18"/>
          <p:cNvSpPr/>
          <p:nvPr/>
        </p:nvSpPr>
        <p:spPr>
          <a:xfrm>
            <a:off x="4094020" y="1091045"/>
            <a:ext cx="7128164" cy="3491346"/>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925555" y="685800"/>
            <a:ext cx="4259179" cy="369332"/>
          </a:xfrm>
          <a:prstGeom prst="rect">
            <a:avLst/>
          </a:prstGeom>
          <a:noFill/>
        </p:spPr>
        <p:txBody>
          <a:bodyPr wrap="square" rtlCol="0">
            <a:spAutoFit/>
          </a:bodyPr>
          <a:lstStyle/>
          <a:p>
            <a:r>
              <a:rPr kumimoji="1" lang="ja-JP" altLang="en-US" dirty="0" smtClean="0"/>
              <a:t>総務省・通信業界が採る解釈</a:t>
            </a:r>
            <a:endParaRPr kumimoji="1" lang="ja-JP" altLang="en-US" dirty="0"/>
          </a:p>
        </p:txBody>
      </p:sp>
      <p:sp>
        <p:nvSpPr>
          <p:cNvPr id="21" name="テキスト ボックス 20"/>
          <p:cNvSpPr txBox="1"/>
          <p:nvPr/>
        </p:nvSpPr>
        <p:spPr>
          <a:xfrm>
            <a:off x="3238136" y="4862947"/>
            <a:ext cx="8312180" cy="1200329"/>
          </a:xfrm>
          <a:prstGeom prst="rect">
            <a:avLst/>
          </a:prstGeom>
          <a:noFill/>
        </p:spPr>
        <p:txBody>
          <a:bodyPr wrap="square" rtlCol="0">
            <a:spAutoFit/>
          </a:bodyPr>
          <a:lstStyle/>
          <a:p>
            <a:r>
              <a:rPr kumimoji="1" lang="ja-JP" altLang="en-US" dirty="0" smtClean="0"/>
              <a:t>これらを「一連の通信」として全て</a:t>
            </a:r>
            <a:r>
              <a:rPr kumimoji="1" lang="ja-JP" altLang="en-US" dirty="0" smtClean="0">
                <a:solidFill>
                  <a:srgbClr val="FF0000"/>
                </a:solidFill>
              </a:rPr>
              <a:t>一律に</a:t>
            </a:r>
            <a:r>
              <a:rPr kumimoji="1" lang="ja-JP" altLang="en-US" dirty="0" smtClean="0"/>
              <a:t>通信の秘密として保護</a:t>
            </a:r>
            <a:endParaRPr kumimoji="1" lang="en-US" altLang="ja-JP" dirty="0" smtClean="0"/>
          </a:p>
          <a:p>
            <a:r>
              <a:rPr lang="ja-JP" altLang="en-US" dirty="0" smtClean="0"/>
              <a:t>→通信の秘密は、まず国家権力に対して秘密にされなければならない。</a:t>
            </a:r>
            <a:r>
              <a:rPr lang="en-US" altLang="ja-JP" dirty="0" smtClean="0"/>
              <a:t/>
            </a:r>
            <a:br>
              <a:rPr lang="en-US" altLang="ja-JP" dirty="0" smtClean="0"/>
            </a:br>
            <a:r>
              <a:rPr lang="ja-JP" altLang="en-US" dirty="0" smtClean="0"/>
              <a:t>→特定のサイトにアクセスしているという情報自体が、通信の「内容」を推察させる。</a:t>
            </a:r>
            <a:r>
              <a:rPr lang="en-US" altLang="ja-JP" dirty="0" smtClean="0"/>
              <a:t/>
            </a:r>
            <a:br>
              <a:rPr lang="en-US" altLang="ja-JP" dirty="0" smtClean="0"/>
            </a:br>
            <a:r>
              <a:rPr lang="ja-JP" altLang="en-US" dirty="0" smtClean="0"/>
              <a:t>→従って全てを秘密対象としなければ、通信の秘密の保護はまっとうできない。</a:t>
            </a:r>
            <a:endParaRPr kumimoji="1" lang="ja-JP" altLang="en-US" dirty="0"/>
          </a:p>
        </p:txBody>
      </p:sp>
    </p:spTree>
    <p:extLst>
      <p:ext uri="{BB962C8B-B14F-4D97-AF65-F5344CB8AC3E}">
        <p14:creationId xmlns:p14="http://schemas.microsoft.com/office/powerpoint/2010/main" val="433503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2180798" y="3541119"/>
            <a:ext cx="1776845" cy="1111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利用者</a:t>
            </a:r>
            <a:endParaRPr kumimoji="1" lang="ja-JP" altLang="en-US" dirty="0"/>
          </a:p>
        </p:txBody>
      </p:sp>
      <p:sp>
        <p:nvSpPr>
          <p:cNvPr id="3" name="角丸四角形 2"/>
          <p:cNvSpPr/>
          <p:nvPr/>
        </p:nvSpPr>
        <p:spPr>
          <a:xfrm>
            <a:off x="4661682" y="2460464"/>
            <a:ext cx="172489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契約</a:t>
            </a:r>
            <a:r>
              <a:rPr kumimoji="1" lang="en-US" altLang="ja-JP" dirty="0" smtClean="0"/>
              <a:t>ISP</a:t>
            </a:r>
            <a:endParaRPr kumimoji="1" lang="ja-JP" altLang="en-US" dirty="0"/>
          </a:p>
        </p:txBody>
      </p:sp>
      <p:sp>
        <p:nvSpPr>
          <p:cNvPr id="4" name="正方形/長方形 3"/>
          <p:cNvSpPr/>
          <p:nvPr/>
        </p:nvSpPr>
        <p:spPr>
          <a:xfrm>
            <a:off x="7012625" y="1089960"/>
            <a:ext cx="1392382" cy="799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DNS</a:t>
            </a:r>
            <a:r>
              <a:rPr kumimoji="1" lang="ja-JP" altLang="en-US" dirty="0" smtClean="0"/>
              <a:t>サーバ</a:t>
            </a:r>
            <a:endParaRPr kumimoji="1" lang="ja-JP" altLang="en-US" dirty="0"/>
          </a:p>
        </p:txBody>
      </p:sp>
      <p:sp>
        <p:nvSpPr>
          <p:cNvPr id="5" name="正方形/長方形 4"/>
          <p:cNvSpPr/>
          <p:nvPr/>
        </p:nvSpPr>
        <p:spPr>
          <a:xfrm>
            <a:off x="9503846" y="2585155"/>
            <a:ext cx="1330036" cy="7897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目的サイト</a:t>
            </a:r>
            <a:endParaRPr kumimoji="1" lang="ja-JP" altLang="en-US" dirty="0"/>
          </a:p>
        </p:txBody>
      </p:sp>
      <p:cxnSp>
        <p:nvCxnSpPr>
          <p:cNvPr id="6" name="直線矢印コネクタ 5"/>
          <p:cNvCxnSpPr/>
          <p:nvPr/>
        </p:nvCxnSpPr>
        <p:spPr>
          <a:xfrm flipV="1">
            <a:off x="3549855" y="2917664"/>
            <a:ext cx="935182"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5524127" y="1592458"/>
            <a:ext cx="1174173" cy="6569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a:off x="6542437" y="2120889"/>
            <a:ext cx="550718" cy="33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6563218" y="2834537"/>
            <a:ext cx="2701637" cy="103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a:off x="6594391" y="3146264"/>
            <a:ext cx="2639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4131746" y="3541119"/>
            <a:ext cx="613063" cy="322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362818" y="2917664"/>
            <a:ext cx="446810"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13" name="テキスト ボックス 12"/>
          <p:cNvSpPr txBox="1"/>
          <p:nvPr/>
        </p:nvSpPr>
        <p:spPr>
          <a:xfrm>
            <a:off x="5638428" y="1724349"/>
            <a:ext cx="342900" cy="369332"/>
          </a:xfrm>
          <a:prstGeom prst="rect">
            <a:avLst/>
          </a:prstGeom>
          <a:noFill/>
        </p:spPr>
        <p:txBody>
          <a:bodyPr wrap="square" rtlCol="0">
            <a:spAutoFit/>
          </a:bodyPr>
          <a:lstStyle/>
          <a:p>
            <a:r>
              <a:rPr kumimoji="1" lang="ja-JP" altLang="en-US" dirty="0" smtClean="0"/>
              <a:t>②</a:t>
            </a:r>
            <a:endParaRPr kumimoji="1" lang="ja-JP" altLang="en-US" dirty="0"/>
          </a:p>
        </p:txBody>
      </p:sp>
      <p:sp>
        <p:nvSpPr>
          <p:cNvPr id="14" name="テキスト ボックス 13"/>
          <p:cNvSpPr txBox="1"/>
          <p:nvPr/>
        </p:nvSpPr>
        <p:spPr>
          <a:xfrm>
            <a:off x="6817796" y="2290676"/>
            <a:ext cx="472786" cy="369332"/>
          </a:xfrm>
          <a:prstGeom prst="rect">
            <a:avLst/>
          </a:prstGeom>
          <a:noFill/>
        </p:spPr>
        <p:txBody>
          <a:bodyPr wrap="square" rtlCol="0">
            <a:spAutoFit/>
          </a:bodyPr>
          <a:lstStyle/>
          <a:p>
            <a:r>
              <a:rPr kumimoji="1" lang="ja-JP" altLang="en-US" dirty="0" smtClean="0"/>
              <a:t>③</a:t>
            </a:r>
            <a:endParaRPr kumimoji="1" lang="ja-JP" altLang="en-US" dirty="0"/>
          </a:p>
        </p:txBody>
      </p:sp>
      <p:sp>
        <p:nvSpPr>
          <p:cNvPr id="15" name="テキスト ボックス 14"/>
          <p:cNvSpPr txBox="1"/>
          <p:nvPr/>
        </p:nvSpPr>
        <p:spPr>
          <a:xfrm>
            <a:off x="7708816" y="2533201"/>
            <a:ext cx="402649"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16" name="テキスト ボックス 15"/>
          <p:cNvSpPr txBox="1"/>
          <p:nvPr/>
        </p:nvSpPr>
        <p:spPr>
          <a:xfrm>
            <a:off x="7643873" y="3146264"/>
            <a:ext cx="552016"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17" name="テキスト ボックス 16"/>
          <p:cNvSpPr txBox="1"/>
          <p:nvPr/>
        </p:nvSpPr>
        <p:spPr>
          <a:xfrm>
            <a:off x="4344111" y="3863237"/>
            <a:ext cx="411090" cy="369332"/>
          </a:xfrm>
          <a:prstGeom prst="rect">
            <a:avLst/>
          </a:prstGeom>
          <a:noFill/>
        </p:spPr>
        <p:txBody>
          <a:bodyPr wrap="square" rtlCol="0">
            <a:spAutoFit/>
          </a:bodyPr>
          <a:lstStyle/>
          <a:p>
            <a:r>
              <a:rPr kumimoji="1" lang="ja-JP" altLang="en-US" dirty="0" smtClean="0"/>
              <a:t>⑥</a:t>
            </a:r>
            <a:endParaRPr kumimoji="1" lang="ja-JP" altLang="en-US" dirty="0"/>
          </a:p>
        </p:txBody>
      </p:sp>
      <p:sp>
        <p:nvSpPr>
          <p:cNvPr id="18" name="テキスト ボックス 17"/>
          <p:cNvSpPr txBox="1"/>
          <p:nvPr/>
        </p:nvSpPr>
        <p:spPr>
          <a:xfrm>
            <a:off x="2221459" y="632480"/>
            <a:ext cx="3693694" cy="369332"/>
          </a:xfrm>
          <a:prstGeom prst="rect">
            <a:avLst/>
          </a:prstGeom>
          <a:noFill/>
        </p:spPr>
        <p:txBody>
          <a:bodyPr wrap="square" rtlCol="0">
            <a:spAutoFit/>
          </a:bodyPr>
          <a:lstStyle/>
          <a:p>
            <a:r>
              <a:rPr kumimoji="1" lang="ja-JP" altLang="en-US" dirty="0" smtClean="0"/>
              <a:t>利用者の同意</a:t>
            </a:r>
            <a:endParaRPr kumimoji="1" lang="ja-JP" altLang="en-US" dirty="0"/>
          </a:p>
        </p:txBody>
      </p:sp>
      <p:sp>
        <p:nvSpPr>
          <p:cNvPr id="19" name="テキスト ボックス 18"/>
          <p:cNvSpPr txBox="1"/>
          <p:nvPr/>
        </p:nvSpPr>
        <p:spPr>
          <a:xfrm>
            <a:off x="4692316" y="3863237"/>
            <a:ext cx="6737684" cy="1754326"/>
          </a:xfrm>
          <a:prstGeom prst="rect">
            <a:avLst/>
          </a:prstGeom>
          <a:noFill/>
        </p:spPr>
        <p:txBody>
          <a:bodyPr wrap="square" rtlCol="0">
            <a:spAutoFit/>
          </a:bodyPr>
          <a:lstStyle/>
          <a:p>
            <a:r>
              <a:rPr kumimoji="1" lang="en-US" altLang="ja-JP" dirty="0" smtClean="0"/>
              <a:t>ISP</a:t>
            </a:r>
            <a:r>
              <a:rPr kumimoji="1" lang="ja-JP" altLang="en-US" dirty="0" smtClean="0"/>
              <a:t>は②や③の通信を行っているが、これも通信の秘密の侵害か？</a:t>
            </a:r>
            <a:endParaRPr kumimoji="1" lang="en-US" altLang="ja-JP" dirty="0" smtClean="0"/>
          </a:p>
          <a:p>
            <a:r>
              <a:rPr lang="ja-JP" altLang="en-US" dirty="0" smtClean="0"/>
              <a:t>→インターネットアクセスは②や③の通信が当然に行われる。</a:t>
            </a:r>
            <a:r>
              <a:rPr lang="en-US" altLang="ja-JP" dirty="0" smtClean="0"/>
              <a:t/>
            </a:r>
            <a:br>
              <a:rPr lang="en-US" altLang="ja-JP" dirty="0" smtClean="0"/>
            </a:br>
            <a:r>
              <a:rPr lang="ja-JP" altLang="en-US" dirty="0" smtClean="0"/>
              <a:t>→このため、</a:t>
            </a:r>
            <a:r>
              <a:rPr lang="en-US" altLang="ja-JP" dirty="0" smtClean="0"/>
              <a:t>ISP</a:t>
            </a:r>
            <a:r>
              <a:rPr lang="ja-JP" altLang="en-US" dirty="0" smtClean="0"/>
              <a:t>との契約には当然②や③の通信が行われることが含まれる。</a:t>
            </a:r>
            <a:endParaRPr lang="en-US" altLang="ja-JP" dirty="0" smtClean="0"/>
          </a:p>
          <a:p>
            <a:r>
              <a:rPr lang="ja-JP" altLang="en-US" dirty="0" smtClean="0"/>
              <a:t>→利用者の同意がある。</a:t>
            </a:r>
            <a:endParaRPr lang="en-US" altLang="ja-JP" dirty="0" smtClean="0"/>
          </a:p>
          <a:p>
            <a:r>
              <a:rPr lang="ja-JP" altLang="en-US" dirty="0" smtClean="0"/>
              <a:t>→通信の秘密の侵害とはならない。</a:t>
            </a:r>
            <a:endParaRPr lang="en-US" altLang="ja-JP" dirty="0"/>
          </a:p>
        </p:txBody>
      </p:sp>
      <p:sp>
        <p:nvSpPr>
          <p:cNvPr id="20" name="角丸四角形 19"/>
          <p:cNvSpPr/>
          <p:nvPr/>
        </p:nvSpPr>
        <p:spPr>
          <a:xfrm>
            <a:off x="4499811" y="1347537"/>
            <a:ext cx="2225842" cy="148700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9968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1870364" y="3505023"/>
            <a:ext cx="1776845" cy="1111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利用者</a:t>
            </a:r>
            <a:endParaRPr kumimoji="1" lang="ja-JP" altLang="en-US" dirty="0"/>
          </a:p>
        </p:txBody>
      </p:sp>
      <p:sp>
        <p:nvSpPr>
          <p:cNvPr id="3" name="角丸四角形 2"/>
          <p:cNvSpPr/>
          <p:nvPr/>
        </p:nvSpPr>
        <p:spPr>
          <a:xfrm>
            <a:off x="4333009" y="2424368"/>
            <a:ext cx="172489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契約</a:t>
            </a:r>
            <a:r>
              <a:rPr kumimoji="1" lang="en-US" altLang="ja-JP" dirty="0" smtClean="0"/>
              <a:t>ISP</a:t>
            </a:r>
            <a:endParaRPr kumimoji="1" lang="ja-JP" altLang="en-US" dirty="0"/>
          </a:p>
        </p:txBody>
      </p:sp>
      <p:sp>
        <p:nvSpPr>
          <p:cNvPr id="4" name="正方形/長方形 3"/>
          <p:cNvSpPr/>
          <p:nvPr/>
        </p:nvSpPr>
        <p:spPr>
          <a:xfrm>
            <a:off x="6535882" y="1156677"/>
            <a:ext cx="1392382" cy="799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DNS</a:t>
            </a:r>
            <a:r>
              <a:rPr kumimoji="1" lang="ja-JP" altLang="en-US" dirty="0" smtClean="0"/>
              <a:t>サーバ</a:t>
            </a:r>
            <a:endParaRPr kumimoji="1" lang="ja-JP" altLang="en-US" dirty="0"/>
          </a:p>
        </p:txBody>
      </p:sp>
      <p:sp>
        <p:nvSpPr>
          <p:cNvPr id="5" name="正方形/長方形 4"/>
          <p:cNvSpPr/>
          <p:nvPr/>
        </p:nvSpPr>
        <p:spPr>
          <a:xfrm>
            <a:off x="9175173" y="2549059"/>
            <a:ext cx="1330036" cy="7897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目的サイト</a:t>
            </a:r>
            <a:endParaRPr kumimoji="1" lang="ja-JP" altLang="en-US" dirty="0"/>
          </a:p>
        </p:txBody>
      </p:sp>
      <p:cxnSp>
        <p:nvCxnSpPr>
          <p:cNvPr id="6" name="直線矢印コネクタ 5"/>
          <p:cNvCxnSpPr/>
          <p:nvPr/>
        </p:nvCxnSpPr>
        <p:spPr>
          <a:xfrm flipV="1">
            <a:off x="3221182" y="2881568"/>
            <a:ext cx="935182"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5195454" y="1556362"/>
            <a:ext cx="1174173" cy="6569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a:off x="6213764" y="2084793"/>
            <a:ext cx="550718" cy="33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6234545" y="2798441"/>
            <a:ext cx="2701637" cy="103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H="1">
            <a:off x="6265718" y="3110168"/>
            <a:ext cx="2639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3803073" y="3505023"/>
            <a:ext cx="613063" cy="322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034145" y="2881568"/>
            <a:ext cx="446810"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13" name="テキスト ボックス 12"/>
          <p:cNvSpPr txBox="1"/>
          <p:nvPr/>
        </p:nvSpPr>
        <p:spPr>
          <a:xfrm>
            <a:off x="5309755" y="1688253"/>
            <a:ext cx="342900" cy="369332"/>
          </a:xfrm>
          <a:prstGeom prst="rect">
            <a:avLst/>
          </a:prstGeom>
          <a:noFill/>
        </p:spPr>
        <p:txBody>
          <a:bodyPr wrap="square" rtlCol="0">
            <a:spAutoFit/>
          </a:bodyPr>
          <a:lstStyle/>
          <a:p>
            <a:r>
              <a:rPr kumimoji="1" lang="ja-JP" altLang="en-US" dirty="0" smtClean="0"/>
              <a:t>②</a:t>
            </a:r>
            <a:endParaRPr kumimoji="1" lang="ja-JP" altLang="en-US" dirty="0"/>
          </a:p>
        </p:txBody>
      </p:sp>
      <p:sp>
        <p:nvSpPr>
          <p:cNvPr id="14" name="テキスト ボックス 13"/>
          <p:cNvSpPr txBox="1"/>
          <p:nvPr/>
        </p:nvSpPr>
        <p:spPr>
          <a:xfrm>
            <a:off x="6489123" y="2254580"/>
            <a:ext cx="472786" cy="369332"/>
          </a:xfrm>
          <a:prstGeom prst="rect">
            <a:avLst/>
          </a:prstGeom>
          <a:noFill/>
        </p:spPr>
        <p:txBody>
          <a:bodyPr wrap="square" rtlCol="0">
            <a:spAutoFit/>
          </a:bodyPr>
          <a:lstStyle/>
          <a:p>
            <a:r>
              <a:rPr kumimoji="1" lang="ja-JP" altLang="en-US" dirty="0" smtClean="0"/>
              <a:t>③</a:t>
            </a:r>
            <a:endParaRPr kumimoji="1" lang="ja-JP" altLang="en-US" dirty="0"/>
          </a:p>
        </p:txBody>
      </p:sp>
      <p:sp>
        <p:nvSpPr>
          <p:cNvPr id="15" name="テキスト ボックス 14"/>
          <p:cNvSpPr txBox="1"/>
          <p:nvPr/>
        </p:nvSpPr>
        <p:spPr>
          <a:xfrm>
            <a:off x="7380143" y="2497105"/>
            <a:ext cx="402649"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16" name="テキスト ボックス 15"/>
          <p:cNvSpPr txBox="1"/>
          <p:nvPr/>
        </p:nvSpPr>
        <p:spPr>
          <a:xfrm>
            <a:off x="7315200" y="3110168"/>
            <a:ext cx="552016"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17" name="テキスト ボックス 16"/>
          <p:cNvSpPr txBox="1"/>
          <p:nvPr/>
        </p:nvSpPr>
        <p:spPr>
          <a:xfrm>
            <a:off x="4015438" y="3827141"/>
            <a:ext cx="411090" cy="369332"/>
          </a:xfrm>
          <a:prstGeom prst="rect">
            <a:avLst/>
          </a:prstGeom>
          <a:noFill/>
        </p:spPr>
        <p:txBody>
          <a:bodyPr wrap="square" rtlCol="0">
            <a:spAutoFit/>
          </a:bodyPr>
          <a:lstStyle/>
          <a:p>
            <a:r>
              <a:rPr kumimoji="1" lang="ja-JP" altLang="en-US" dirty="0" smtClean="0"/>
              <a:t>⑥</a:t>
            </a:r>
            <a:endParaRPr kumimoji="1" lang="ja-JP" altLang="en-US" dirty="0"/>
          </a:p>
        </p:txBody>
      </p:sp>
      <p:sp>
        <p:nvSpPr>
          <p:cNvPr id="18" name="テキスト ボックス 17"/>
          <p:cNvSpPr txBox="1"/>
          <p:nvPr/>
        </p:nvSpPr>
        <p:spPr>
          <a:xfrm>
            <a:off x="1936947" y="448362"/>
            <a:ext cx="5554898" cy="369332"/>
          </a:xfrm>
          <a:prstGeom prst="rect">
            <a:avLst/>
          </a:prstGeom>
          <a:noFill/>
        </p:spPr>
        <p:txBody>
          <a:bodyPr wrap="square" rtlCol="0">
            <a:spAutoFit/>
          </a:bodyPr>
          <a:lstStyle/>
          <a:p>
            <a:r>
              <a:rPr kumimoji="1" lang="ja-JP" altLang="en-US" dirty="0" smtClean="0"/>
              <a:t>サイトブロッキング（</a:t>
            </a:r>
            <a:r>
              <a:rPr kumimoji="1" lang="en-US" altLang="ja-JP" dirty="0" smtClean="0"/>
              <a:t>DNS</a:t>
            </a:r>
            <a:r>
              <a:rPr kumimoji="1" lang="ja-JP" altLang="en-US" dirty="0" smtClean="0"/>
              <a:t>ブロッキング）の仕組み</a:t>
            </a:r>
            <a:endParaRPr kumimoji="1" lang="ja-JP" altLang="en-US" dirty="0"/>
          </a:p>
        </p:txBody>
      </p:sp>
      <p:sp>
        <p:nvSpPr>
          <p:cNvPr id="19" name="テキスト ボックス 18"/>
          <p:cNvSpPr txBox="1"/>
          <p:nvPr/>
        </p:nvSpPr>
        <p:spPr>
          <a:xfrm>
            <a:off x="7928264" y="974558"/>
            <a:ext cx="3513768" cy="923330"/>
          </a:xfrm>
          <a:prstGeom prst="rect">
            <a:avLst/>
          </a:prstGeom>
          <a:noFill/>
        </p:spPr>
        <p:txBody>
          <a:bodyPr wrap="square" rtlCol="0">
            <a:spAutoFit/>
          </a:bodyPr>
          <a:lstStyle/>
          <a:p>
            <a:r>
              <a:rPr kumimoji="1" lang="ja-JP" altLang="en-US" dirty="0" smtClean="0"/>
              <a:t>②に対して、あらかじめ別の</a:t>
            </a:r>
            <a:r>
              <a:rPr kumimoji="1" lang="en-US" altLang="ja-JP" dirty="0" smtClean="0"/>
              <a:t>IP</a:t>
            </a:r>
            <a:r>
              <a:rPr lang="ja-JP" altLang="en-US" dirty="0" smtClean="0"/>
              <a:t>アドレス</a:t>
            </a:r>
            <a:r>
              <a:rPr lang="ja-JP" altLang="en-US" dirty="0"/>
              <a:t>を</a:t>
            </a:r>
            <a:r>
              <a:rPr kumimoji="1" lang="ja-JP" altLang="en-US" dirty="0" smtClean="0"/>
              <a:t>③として返すように設定しておく。</a:t>
            </a:r>
            <a:endParaRPr kumimoji="1" lang="ja-JP" altLang="en-US" dirty="0"/>
          </a:p>
        </p:txBody>
      </p:sp>
      <p:sp>
        <p:nvSpPr>
          <p:cNvPr id="20" name="テキスト ボックス 19"/>
          <p:cNvSpPr txBox="1"/>
          <p:nvPr/>
        </p:nvSpPr>
        <p:spPr>
          <a:xfrm>
            <a:off x="5195454" y="5138584"/>
            <a:ext cx="6126262" cy="923330"/>
          </a:xfrm>
          <a:prstGeom prst="rect">
            <a:avLst/>
          </a:prstGeom>
          <a:noFill/>
        </p:spPr>
        <p:txBody>
          <a:bodyPr wrap="square" rtlCol="0">
            <a:spAutoFit/>
          </a:bodyPr>
          <a:lstStyle/>
          <a:p>
            <a:r>
              <a:rPr kumimoji="1" lang="ja-JP" altLang="en-US" dirty="0" smtClean="0"/>
              <a:t>海賊版サイトへのアクセス要求となる①②に対して、あらかじめ用意されている、警告サイトなどの</a:t>
            </a:r>
            <a:r>
              <a:rPr kumimoji="1" lang="en-US" altLang="ja-JP" dirty="0" smtClean="0"/>
              <a:t>IP</a:t>
            </a:r>
            <a:r>
              <a:rPr kumimoji="1" lang="ja-JP" altLang="en-US" dirty="0" smtClean="0"/>
              <a:t>アドレスを③として返すのが、サイトブロッキング（</a:t>
            </a:r>
            <a:r>
              <a:rPr kumimoji="1" lang="en-US" altLang="ja-JP" dirty="0" smtClean="0"/>
              <a:t>DNS</a:t>
            </a:r>
            <a:r>
              <a:rPr kumimoji="1" lang="ja-JP" altLang="en-US" dirty="0" smtClean="0"/>
              <a:t>ブロッキング）の仕組み</a:t>
            </a:r>
            <a:endParaRPr kumimoji="1" lang="ja-JP" altLang="en-US" dirty="0"/>
          </a:p>
        </p:txBody>
      </p:sp>
      <p:sp>
        <p:nvSpPr>
          <p:cNvPr id="21" name="正方形/長方形 20"/>
          <p:cNvSpPr/>
          <p:nvPr/>
        </p:nvSpPr>
        <p:spPr>
          <a:xfrm>
            <a:off x="8313821" y="3827141"/>
            <a:ext cx="1335505" cy="7897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警告サイト</a:t>
            </a:r>
            <a:endParaRPr kumimoji="1" lang="ja-JP" altLang="en-US" dirty="0"/>
          </a:p>
        </p:txBody>
      </p:sp>
      <p:cxnSp>
        <p:nvCxnSpPr>
          <p:cNvPr id="23" name="直線矢印コネクタ 22"/>
          <p:cNvCxnSpPr/>
          <p:nvPr/>
        </p:nvCxnSpPr>
        <p:spPr>
          <a:xfrm>
            <a:off x="6213764" y="3597442"/>
            <a:ext cx="1714500" cy="4331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6213764" y="3922295"/>
            <a:ext cx="1714500" cy="481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6764482" y="3717758"/>
            <a:ext cx="615661"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27" name="テキスト ボックス 26"/>
          <p:cNvSpPr txBox="1"/>
          <p:nvPr/>
        </p:nvSpPr>
        <p:spPr>
          <a:xfrm>
            <a:off x="6764482" y="4196473"/>
            <a:ext cx="454465"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28" name="乗算記号 27"/>
          <p:cNvSpPr/>
          <p:nvPr/>
        </p:nvSpPr>
        <p:spPr>
          <a:xfrm>
            <a:off x="7218947" y="2497105"/>
            <a:ext cx="1094874" cy="982395"/>
          </a:xfrm>
          <a:prstGeom prst="mathMultiply">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50627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2223655" y="651346"/>
            <a:ext cx="4499810" cy="369332"/>
          </a:xfrm>
          <a:prstGeom prst="rect">
            <a:avLst/>
          </a:prstGeom>
          <a:noFill/>
        </p:spPr>
        <p:txBody>
          <a:bodyPr wrap="square" rtlCol="0">
            <a:spAutoFit/>
          </a:bodyPr>
          <a:lstStyle/>
          <a:p>
            <a:r>
              <a:rPr kumimoji="1" lang="ja-JP" altLang="en-US" dirty="0" smtClean="0"/>
              <a:t>通信の秘密の保護の程度</a:t>
            </a:r>
            <a:endParaRPr kumimoji="1" lang="ja-JP" altLang="en-US" dirty="0"/>
          </a:p>
        </p:txBody>
      </p:sp>
      <p:sp>
        <p:nvSpPr>
          <p:cNvPr id="20" name="テキスト ボックス 19"/>
          <p:cNvSpPr txBox="1"/>
          <p:nvPr/>
        </p:nvSpPr>
        <p:spPr>
          <a:xfrm>
            <a:off x="2223655" y="1347537"/>
            <a:ext cx="9122124" cy="5355312"/>
          </a:xfrm>
          <a:prstGeom prst="rect">
            <a:avLst/>
          </a:prstGeom>
          <a:noFill/>
        </p:spPr>
        <p:txBody>
          <a:bodyPr wrap="square" rtlCol="0">
            <a:spAutoFit/>
          </a:bodyPr>
          <a:lstStyle/>
          <a:p>
            <a:r>
              <a:rPr lang="ja-JP" altLang="en-US" dirty="0" smtClean="0"/>
              <a:t>サイトブロッキングで損なわれるのは</a:t>
            </a:r>
            <a:endParaRPr lang="en-US" altLang="ja-JP" dirty="0" smtClean="0"/>
          </a:p>
          <a:p>
            <a:endParaRPr kumimoji="1" lang="en-US" altLang="ja-JP" dirty="0" smtClean="0"/>
          </a:p>
          <a:p>
            <a:r>
              <a:rPr kumimoji="1" lang="ja-JP" altLang="en-US" dirty="0" smtClean="0"/>
              <a:t>利用者が見ようとしたサイトの</a:t>
            </a:r>
            <a:r>
              <a:rPr kumimoji="1" lang="en-US" altLang="ja-JP" dirty="0" smtClean="0"/>
              <a:t>URL</a:t>
            </a:r>
            <a:r>
              <a:rPr kumimoji="1" lang="ja-JP" altLang="en-US" dirty="0" smtClean="0"/>
              <a:t>を入力したにもかかわらず、</a:t>
            </a:r>
            <a:r>
              <a:rPr kumimoji="1" lang="en-US" altLang="ja-JP" dirty="0" smtClean="0"/>
              <a:t>ISP</a:t>
            </a:r>
            <a:r>
              <a:rPr kumimoji="1" lang="ja-JP" altLang="en-US" dirty="0" smtClean="0"/>
              <a:t>が正しい</a:t>
            </a:r>
            <a:r>
              <a:rPr kumimoji="1" lang="en-US" altLang="ja-JP" dirty="0" smtClean="0"/>
              <a:t>IP</a:t>
            </a:r>
            <a:r>
              <a:rPr kumimoji="1" lang="ja-JP" altLang="en-US" dirty="0" smtClean="0"/>
              <a:t>アドレスを返さないことによって、目的のサイトを見ることができない</a:t>
            </a:r>
            <a:endParaRPr kumimoji="1" lang="en-US" altLang="ja-JP" dirty="0" smtClean="0"/>
          </a:p>
          <a:p>
            <a:endParaRPr kumimoji="1" lang="en-US" altLang="ja-JP" dirty="0" smtClean="0"/>
          </a:p>
          <a:p>
            <a:r>
              <a:rPr lang="ja-JP" altLang="en-US" dirty="0" smtClean="0"/>
              <a:t>という、</a:t>
            </a:r>
            <a:endParaRPr lang="en-US" altLang="ja-JP" dirty="0" smtClean="0"/>
          </a:p>
          <a:p>
            <a:r>
              <a:rPr lang="ja-JP" altLang="en-US" dirty="0" smtClean="0"/>
              <a:t>見たいものを見ることができるというインターネットへの信頼</a:t>
            </a:r>
            <a:endParaRPr lang="en-US" altLang="ja-JP" dirty="0" smtClean="0"/>
          </a:p>
          <a:p>
            <a:r>
              <a:rPr kumimoji="1" lang="ja-JP" altLang="en-US" dirty="0" smtClean="0"/>
              <a:t>それを邪魔</a:t>
            </a:r>
            <a:r>
              <a:rPr lang="ja-JP" altLang="en-US" dirty="0" smtClean="0"/>
              <a:t>しないという</a:t>
            </a:r>
            <a:r>
              <a:rPr lang="en-US" altLang="ja-JP" dirty="0" smtClean="0"/>
              <a:t>ISP</a:t>
            </a:r>
            <a:r>
              <a:rPr lang="ja-JP" altLang="en-US" dirty="0" err="1" smtClean="0"/>
              <a:t>への</a:t>
            </a:r>
            <a:r>
              <a:rPr lang="ja-JP" altLang="en-US" dirty="0" smtClean="0"/>
              <a:t>信頼</a:t>
            </a:r>
            <a:endParaRPr lang="en-US" altLang="ja-JP" dirty="0" smtClean="0"/>
          </a:p>
          <a:p>
            <a:r>
              <a:rPr lang="ja-JP" altLang="en-US" dirty="0" smtClean="0"/>
              <a:t>ということになる。</a:t>
            </a:r>
            <a:endParaRPr lang="en-US" altLang="ja-JP" dirty="0" smtClean="0"/>
          </a:p>
          <a:p>
            <a:endParaRPr kumimoji="1" lang="en-US" altLang="ja-JP" dirty="0"/>
          </a:p>
          <a:p>
            <a:r>
              <a:rPr lang="ja-JP" altLang="en-US" dirty="0" smtClean="0"/>
              <a:t>この「信頼」を「通信の秘密の保護」という概念でカバーするのかどうかは、言葉遣いの問題である。</a:t>
            </a:r>
            <a:endParaRPr lang="en-US" altLang="ja-JP" dirty="0" smtClean="0"/>
          </a:p>
          <a:p>
            <a:r>
              <a:rPr kumimoji="1" lang="ja-JP" altLang="en-US" dirty="0" smtClean="0"/>
              <a:t>②③の通信で利用者の同意があるとしたが、仮にこれが「正しい</a:t>
            </a:r>
            <a:r>
              <a:rPr kumimoji="1" lang="en-US" altLang="ja-JP" dirty="0" smtClean="0"/>
              <a:t>IP</a:t>
            </a:r>
            <a:r>
              <a:rPr kumimoji="1" lang="ja-JP" altLang="en-US" dirty="0" smtClean="0"/>
              <a:t>アドレスを返す」ことが前提の同意だとすれ</a:t>
            </a:r>
            <a:r>
              <a:rPr lang="ja-JP" altLang="en-US" dirty="0" smtClean="0"/>
              <a:t>ば、これは同意がなく、通信の秘密の侵害となるともいえる。</a:t>
            </a:r>
            <a:endParaRPr lang="en-US" altLang="ja-JP" dirty="0" smtClean="0"/>
          </a:p>
          <a:p>
            <a:r>
              <a:rPr kumimoji="1" lang="ja-JP" altLang="en-US" dirty="0" smtClean="0"/>
              <a:t>しかし、その実質は、上記の「信頼」を損なう、ということであり、通信の内容を知られないという「通信の秘密」とは異なる保護法益であるともいえる。</a:t>
            </a:r>
            <a:endParaRPr kumimoji="1" lang="en-US" altLang="ja-JP" dirty="0" smtClean="0"/>
          </a:p>
          <a:p>
            <a:endParaRPr lang="en-US" altLang="ja-JP" dirty="0"/>
          </a:p>
          <a:p>
            <a:r>
              <a:rPr kumimoji="1" lang="ja-JP" altLang="en-US" dirty="0" smtClean="0"/>
              <a:t>→一律に通信の秘密の侵害と構成する解釈は、少なくともインターネットの世界では硬直的であり、適切な利益較量を阻害しているのではないか？</a:t>
            </a:r>
            <a:endParaRPr kumimoji="1" lang="ja-JP" altLang="en-US" dirty="0"/>
          </a:p>
        </p:txBody>
      </p:sp>
    </p:spTree>
    <p:extLst>
      <p:ext uri="{BB962C8B-B14F-4D97-AF65-F5344CB8AC3E}">
        <p14:creationId xmlns:p14="http://schemas.microsoft.com/office/powerpoint/2010/main" val="411875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3360052" y="1988840"/>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5" name="円/楕円 4"/>
          <p:cNvSpPr/>
          <p:nvPr/>
        </p:nvSpPr>
        <p:spPr>
          <a:xfrm>
            <a:off x="3360052" y="328498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6" name="円/楕円 5"/>
          <p:cNvSpPr/>
          <p:nvPr/>
        </p:nvSpPr>
        <p:spPr>
          <a:xfrm>
            <a:off x="3360052" y="4581128"/>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7" name="角丸四角形 6"/>
          <p:cNvSpPr/>
          <p:nvPr/>
        </p:nvSpPr>
        <p:spPr>
          <a:xfrm>
            <a:off x="5664308" y="3284984"/>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出版物</a:t>
            </a:r>
            <a:endParaRPr kumimoji="1" lang="ja-JP" altLang="en-US" dirty="0"/>
          </a:p>
        </p:txBody>
      </p:sp>
      <p:sp>
        <p:nvSpPr>
          <p:cNvPr id="8" name="テキスト ボックス 7"/>
          <p:cNvSpPr txBox="1"/>
          <p:nvPr/>
        </p:nvSpPr>
        <p:spPr>
          <a:xfrm>
            <a:off x="7824548" y="3429000"/>
            <a:ext cx="1152128" cy="646331"/>
          </a:xfrm>
          <a:prstGeom prst="rect">
            <a:avLst/>
          </a:prstGeom>
          <a:noFill/>
          <a:ln>
            <a:solidFill>
              <a:schemeClr val="tx1"/>
            </a:solidFill>
          </a:ln>
        </p:spPr>
        <p:txBody>
          <a:bodyPr wrap="square" rtlCol="0">
            <a:spAutoFit/>
          </a:bodyPr>
          <a:lstStyle/>
          <a:p>
            <a:r>
              <a:rPr kumimoji="1" lang="ja-JP" altLang="en-US" dirty="0" smtClean="0"/>
              <a:t>取次・書店</a:t>
            </a:r>
            <a:endParaRPr kumimoji="1" lang="ja-JP" altLang="en-US" dirty="0"/>
          </a:p>
        </p:txBody>
      </p:sp>
      <p:sp>
        <p:nvSpPr>
          <p:cNvPr id="9" name="テキスト ボックス 8"/>
          <p:cNvSpPr txBox="1"/>
          <p:nvPr/>
        </p:nvSpPr>
        <p:spPr>
          <a:xfrm>
            <a:off x="9624748" y="3573016"/>
            <a:ext cx="1080120" cy="369332"/>
          </a:xfrm>
          <a:prstGeom prst="rect">
            <a:avLst/>
          </a:prstGeom>
          <a:noFill/>
          <a:ln>
            <a:solidFill>
              <a:schemeClr val="tx1"/>
            </a:solidFill>
          </a:ln>
        </p:spPr>
        <p:txBody>
          <a:bodyPr wrap="square" rtlCol="0">
            <a:spAutoFit/>
          </a:bodyPr>
          <a:lstStyle/>
          <a:p>
            <a:r>
              <a:rPr kumimoji="1" lang="ja-JP" altLang="en-US" dirty="0" smtClean="0"/>
              <a:t>読者</a:t>
            </a:r>
            <a:endParaRPr kumimoji="1" lang="ja-JP" altLang="en-US" dirty="0"/>
          </a:p>
        </p:txBody>
      </p:sp>
      <p:sp>
        <p:nvSpPr>
          <p:cNvPr id="10" name="テキスト ボックス 9"/>
          <p:cNvSpPr txBox="1"/>
          <p:nvPr/>
        </p:nvSpPr>
        <p:spPr>
          <a:xfrm>
            <a:off x="9624748" y="2060848"/>
            <a:ext cx="1008112" cy="923330"/>
          </a:xfrm>
          <a:prstGeom prst="rect">
            <a:avLst/>
          </a:prstGeom>
          <a:noFill/>
          <a:ln>
            <a:solidFill>
              <a:schemeClr val="tx1"/>
            </a:solidFill>
          </a:ln>
        </p:spPr>
        <p:txBody>
          <a:bodyPr wrap="square" rtlCol="0">
            <a:spAutoFit/>
          </a:bodyPr>
          <a:lstStyle/>
          <a:p>
            <a:r>
              <a:rPr kumimoji="1" lang="ja-JP" altLang="en-US" dirty="0" smtClean="0"/>
              <a:t>古書店・新古書店</a:t>
            </a:r>
            <a:endParaRPr kumimoji="1" lang="en-US" altLang="ja-JP" dirty="0" smtClean="0"/>
          </a:p>
        </p:txBody>
      </p:sp>
      <p:sp>
        <p:nvSpPr>
          <p:cNvPr id="11" name="角丸四角形 10"/>
          <p:cNvSpPr/>
          <p:nvPr/>
        </p:nvSpPr>
        <p:spPr>
          <a:xfrm>
            <a:off x="7680532" y="2060848"/>
            <a:ext cx="13681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出版物の複写</a:t>
            </a:r>
            <a:endParaRPr kumimoji="1" lang="ja-JP" altLang="en-US" dirty="0"/>
          </a:p>
        </p:txBody>
      </p:sp>
      <p:sp>
        <p:nvSpPr>
          <p:cNvPr id="12" name="テキスト ボックス 11"/>
          <p:cNvSpPr txBox="1"/>
          <p:nvPr/>
        </p:nvSpPr>
        <p:spPr>
          <a:xfrm>
            <a:off x="7824548" y="4725144"/>
            <a:ext cx="1152128" cy="646331"/>
          </a:xfrm>
          <a:prstGeom prst="rect">
            <a:avLst/>
          </a:prstGeom>
          <a:noFill/>
          <a:ln>
            <a:solidFill>
              <a:schemeClr val="tx1"/>
            </a:solidFill>
          </a:ln>
        </p:spPr>
        <p:txBody>
          <a:bodyPr wrap="square" rtlCol="0">
            <a:spAutoFit/>
          </a:bodyPr>
          <a:lstStyle/>
          <a:p>
            <a:r>
              <a:rPr kumimoji="1" lang="ja-JP" altLang="en-US" dirty="0" smtClean="0"/>
              <a:t>レンタル店</a:t>
            </a:r>
            <a:endParaRPr kumimoji="1" lang="ja-JP" altLang="en-US" dirty="0"/>
          </a:p>
        </p:txBody>
      </p:sp>
      <p:cxnSp>
        <p:nvCxnSpPr>
          <p:cNvPr id="13" name="直線矢印コネクタ 12"/>
          <p:cNvCxnSpPr>
            <a:stCxn id="4" idx="6"/>
            <a:endCxn id="7" idx="1"/>
          </p:cNvCxnSpPr>
          <p:nvPr/>
        </p:nvCxnSpPr>
        <p:spPr>
          <a:xfrm>
            <a:off x="4584188" y="2384884"/>
            <a:ext cx="1080120" cy="13681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6"/>
          </p:cNvCxnSpPr>
          <p:nvPr/>
        </p:nvCxnSpPr>
        <p:spPr>
          <a:xfrm>
            <a:off x="4584188" y="3681028"/>
            <a:ext cx="1008112" cy="360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6" idx="6"/>
            <a:endCxn id="7" idx="1"/>
          </p:cNvCxnSpPr>
          <p:nvPr/>
        </p:nvCxnSpPr>
        <p:spPr>
          <a:xfrm flipV="1">
            <a:off x="4584188" y="3753036"/>
            <a:ext cx="1080120"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368164" y="2924944"/>
            <a:ext cx="1656184" cy="369332"/>
          </a:xfrm>
          <a:prstGeom prst="rect">
            <a:avLst/>
          </a:prstGeom>
          <a:noFill/>
        </p:spPr>
        <p:txBody>
          <a:bodyPr wrap="square" rtlCol="0">
            <a:spAutoFit/>
          </a:bodyPr>
          <a:lstStyle/>
          <a:p>
            <a:r>
              <a:rPr kumimoji="1" lang="ja-JP" altLang="en-US" dirty="0" smtClean="0"/>
              <a:t>編集（複製）</a:t>
            </a:r>
            <a:endParaRPr kumimoji="1" lang="ja-JP" altLang="en-US" dirty="0"/>
          </a:p>
        </p:txBody>
      </p:sp>
      <p:cxnSp>
        <p:nvCxnSpPr>
          <p:cNvPr id="17" name="直線矢印コネクタ 16"/>
          <p:cNvCxnSpPr>
            <a:stCxn id="7" idx="3"/>
            <a:endCxn id="8" idx="1"/>
          </p:cNvCxnSpPr>
          <p:nvPr/>
        </p:nvCxnSpPr>
        <p:spPr>
          <a:xfrm flipV="1">
            <a:off x="6960452" y="3752166"/>
            <a:ext cx="864096" cy="8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032460" y="3356992"/>
            <a:ext cx="792088" cy="369332"/>
          </a:xfrm>
          <a:prstGeom prst="rect">
            <a:avLst/>
          </a:prstGeom>
          <a:noFill/>
        </p:spPr>
        <p:txBody>
          <a:bodyPr wrap="square" rtlCol="0">
            <a:spAutoFit/>
          </a:bodyPr>
          <a:lstStyle/>
          <a:p>
            <a:r>
              <a:rPr kumimoji="1" lang="ja-JP" altLang="en-US" dirty="0" smtClean="0"/>
              <a:t>譲渡</a:t>
            </a:r>
            <a:endParaRPr kumimoji="1" lang="ja-JP" altLang="en-US" dirty="0"/>
          </a:p>
        </p:txBody>
      </p:sp>
      <p:cxnSp>
        <p:nvCxnSpPr>
          <p:cNvPr id="19" name="直線矢印コネクタ 18"/>
          <p:cNvCxnSpPr>
            <a:stCxn id="7" idx="3"/>
            <a:endCxn id="12" idx="1"/>
          </p:cNvCxnSpPr>
          <p:nvPr/>
        </p:nvCxnSpPr>
        <p:spPr>
          <a:xfrm>
            <a:off x="6960452" y="3753036"/>
            <a:ext cx="864096" cy="129527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3"/>
            <a:endCxn id="9" idx="1"/>
          </p:cNvCxnSpPr>
          <p:nvPr/>
        </p:nvCxnSpPr>
        <p:spPr>
          <a:xfrm>
            <a:off x="8976676" y="3752166"/>
            <a:ext cx="648072" cy="5516"/>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2" idx="3"/>
            <a:endCxn id="9" idx="2"/>
          </p:cNvCxnSpPr>
          <p:nvPr/>
        </p:nvCxnSpPr>
        <p:spPr>
          <a:xfrm flipV="1">
            <a:off x="8976676" y="3942348"/>
            <a:ext cx="1188132" cy="11059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9120692" y="4509120"/>
            <a:ext cx="1152128" cy="369332"/>
          </a:xfrm>
          <a:prstGeom prst="rect">
            <a:avLst/>
          </a:prstGeom>
          <a:noFill/>
        </p:spPr>
        <p:txBody>
          <a:bodyPr wrap="square" rtlCol="0">
            <a:spAutoFit/>
          </a:bodyPr>
          <a:lstStyle/>
          <a:p>
            <a:r>
              <a:rPr kumimoji="1" lang="ja-JP" altLang="en-US" dirty="0" smtClean="0"/>
              <a:t>貸出</a:t>
            </a:r>
            <a:endParaRPr kumimoji="1" lang="ja-JP" altLang="en-US" dirty="0"/>
          </a:p>
        </p:txBody>
      </p:sp>
      <p:cxnSp>
        <p:nvCxnSpPr>
          <p:cNvPr id="23" name="直線矢印コネクタ 22"/>
          <p:cNvCxnSpPr>
            <a:stCxn id="9" idx="0"/>
            <a:endCxn id="10" idx="2"/>
          </p:cNvCxnSpPr>
          <p:nvPr/>
        </p:nvCxnSpPr>
        <p:spPr>
          <a:xfrm flipH="1" flipV="1">
            <a:off x="10128804" y="2984178"/>
            <a:ext cx="36004" cy="588838"/>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0"/>
            <a:endCxn id="11" idx="2"/>
          </p:cNvCxnSpPr>
          <p:nvPr/>
        </p:nvCxnSpPr>
        <p:spPr>
          <a:xfrm flipH="1" flipV="1">
            <a:off x="8364608" y="2780928"/>
            <a:ext cx="1800200" cy="7920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5" name="上矢印 24"/>
          <p:cNvSpPr/>
          <p:nvPr/>
        </p:nvSpPr>
        <p:spPr>
          <a:xfrm>
            <a:off x="5088244" y="5013176"/>
            <a:ext cx="288032"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656196" y="5733256"/>
            <a:ext cx="1512168" cy="369332"/>
          </a:xfrm>
          <a:prstGeom prst="rect">
            <a:avLst/>
          </a:prstGeom>
          <a:noFill/>
        </p:spPr>
        <p:txBody>
          <a:bodyPr wrap="square" rtlCol="0">
            <a:spAutoFit/>
          </a:bodyPr>
          <a:lstStyle/>
          <a:p>
            <a:r>
              <a:rPr kumimoji="1" lang="ja-JP" altLang="en-US" dirty="0" smtClean="0"/>
              <a:t>出版契約</a:t>
            </a:r>
            <a:endParaRPr kumimoji="1" lang="ja-JP" altLang="en-US" dirty="0"/>
          </a:p>
        </p:txBody>
      </p:sp>
      <p:sp>
        <p:nvSpPr>
          <p:cNvPr id="27" name="正方形/長方形 26"/>
          <p:cNvSpPr/>
          <p:nvPr/>
        </p:nvSpPr>
        <p:spPr>
          <a:xfrm>
            <a:off x="5088244" y="2636912"/>
            <a:ext cx="2304256" cy="2304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088244" y="2204864"/>
            <a:ext cx="1440160" cy="369332"/>
          </a:xfrm>
          <a:prstGeom prst="rect">
            <a:avLst/>
          </a:prstGeom>
          <a:noFill/>
        </p:spPr>
        <p:txBody>
          <a:bodyPr wrap="square" rtlCol="0">
            <a:spAutoFit/>
          </a:bodyPr>
          <a:lstStyle/>
          <a:p>
            <a:r>
              <a:rPr kumimoji="1" lang="ja-JP" altLang="en-US" dirty="0" smtClean="0"/>
              <a:t>出版社</a:t>
            </a:r>
            <a:endParaRPr kumimoji="1" lang="ja-JP" altLang="en-US" dirty="0"/>
          </a:p>
        </p:txBody>
      </p:sp>
      <p:sp>
        <p:nvSpPr>
          <p:cNvPr id="29" name="テキスト ボックス 28"/>
          <p:cNvSpPr txBox="1"/>
          <p:nvPr/>
        </p:nvSpPr>
        <p:spPr>
          <a:xfrm>
            <a:off x="3288044" y="764704"/>
            <a:ext cx="4896544" cy="369332"/>
          </a:xfrm>
          <a:prstGeom prst="rect">
            <a:avLst/>
          </a:prstGeom>
          <a:noFill/>
        </p:spPr>
        <p:txBody>
          <a:bodyPr wrap="square" rtlCol="0">
            <a:spAutoFit/>
          </a:bodyPr>
          <a:lstStyle/>
          <a:p>
            <a:r>
              <a:rPr kumimoji="1" lang="ja-JP" altLang="en-US" dirty="0" smtClean="0">
                <a:solidFill>
                  <a:srgbClr val="0070C0"/>
                </a:solidFill>
              </a:rPr>
              <a:t>出版物（紙媒体）の流通と出版契約</a:t>
            </a:r>
            <a:endParaRPr kumimoji="1" lang="ja-JP" altLang="en-US" dirty="0">
              <a:solidFill>
                <a:srgbClr val="0070C0"/>
              </a:solidFill>
            </a:endParaRPr>
          </a:p>
        </p:txBody>
      </p:sp>
    </p:spTree>
    <p:extLst>
      <p:ext uri="{BB962C8B-B14F-4D97-AF65-F5344CB8AC3E}">
        <p14:creationId xmlns:p14="http://schemas.microsoft.com/office/powerpoint/2010/main" val="1363503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02164" y="468684"/>
            <a:ext cx="3741821" cy="369332"/>
          </a:xfrm>
          <a:prstGeom prst="rect">
            <a:avLst/>
          </a:prstGeom>
          <a:noFill/>
        </p:spPr>
        <p:txBody>
          <a:bodyPr wrap="square" rtlCol="0">
            <a:spAutoFit/>
          </a:bodyPr>
          <a:lstStyle/>
          <a:p>
            <a:r>
              <a:rPr kumimoji="1" lang="ja-JP" altLang="en-US" dirty="0" smtClean="0"/>
              <a:t>利益較量</a:t>
            </a:r>
            <a:endParaRPr kumimoji="1" lang="ja-JP" altLang="en-US" dirty="0"/>
          </a:p>
        </p:txBody>
      </p:sp>
      <p:sp>
        <p:nvSpPr>
          <p:cNvPr id="3" name="テキスト ボックス 2"/>
          <p:cNvSpPr txBox="1"/>
          <p:nvPr/>
        </p:nvSpPr>
        <p:spPr>
          <a:xfrm>
            <a:off x="2002164" y="1263316"/>
            <a:ext cx="9596278" cy="5078313"/>
          </a:xfrm>
          <a:prstGeom prst="rect">
            <a:avLst/>
          </a:prstGeom>
          <a:noFill/>
        </p:spPr>
        <p:txBody>
          <a:bodyPr wrap="square" rtlCol="0">
            <a:spAutoFit/>
          </a:bodyPr>
          <a:lstStyle/>
          <a:p>
            <a:r>
              <a:rPr kumimoji="1" lang="ja-JP" altLang="en-US" dirty="0" smtClean="0"/>
              <a:t>総務省・通信業界の解釈</a:t>
            </a:r>
            <a:endParaRPr kumimoji="1" lang="en-US" altLang="ja-JP" dirty="0" smtClean="0"/>
          </a:p>
          <a:p>
            <a:r>
              <a:rPr lang="ja-JP" altLang="en-US" dirty="0"/>
              <a:t>　</a:t>
            </a:r>
            <a:r>
              <a:rPr lang="ja-JP" altLang="en-US" dirty="0" smtClean="0"/>
              <a:t>②③も含めて通信の秘密</a:t>
            </a:r>
            <a:endParaRPr lang="en-US" altLang="ja-JP" dirty="0" smtClean="0"/>
          </a:p>
          <a:p>
            <a:r>
              <a:rPr kumimoji="1" lang="ja-JP" altLang="en-US" dirty="0"/>
              <a:t>　</a:t>
            </a:r>
            <a:r>
              <a:rPr kumimoji="1" lang="ja-JP" altLang="en-US" dirty="0" smtClean="0"/>
              <a:t>全ての通信で、②が海賊版サイトへのアクセスかどうかを判断しているから、通信の秘密の侵害にあたる。</a:t>
            </a:r>
            <a:endParaRPr kumimoji="1" lang="en-US" altLang="ja-JP" dirty="0" smtClean="0"/>
          </a:p>
          <a:p>
            <a:r>
              <a:rPr lang="ja-JP" altLang="en-US" dirty="0"/>
              <a:t>　</a:t>
            </a:r>
            <a:r>
              <a:rPr lang="ja-JP" altLang="en-US" dirty="0" smtClean="0"/>
              <a:t>通信の秘密は、重要な人格的利益であり、著作権という単なる財産的利益より優越する。</a:t>
            </a:r>
            <a:endParaRPr lang="en-US" altLang="ja-JP" dirty="0" smtClean="0"/>
          </a:p>
          <a:p>
            <a:r>
              <a:rPr kumimoji="1" lang="ja-JP" altLang="en-US" dirty="0"/>
              <a:t>　</a:t>
            </a:r>
            <a:r>
              <a:rPr kumimoji="1" lang="ja-JP" altLang="en-US" dirty="0" smtClean="0"/>
              <a:t>従って、児童ポルノのような緊急避難という法律構成は使えない。</a:t>
            </a:r>
            <a:endParaRPr kumimoji="1" lang="en-US" altLang="ja-JP" dirty="0" smtClean="0"/>
          </a:p>
          <a:p>
            <a:endParaRPr lang="en-US" altLang="ja-JP" dirty="0"/>
          </a:p>
          <a:p>
            <a:r>
              <a:rPr kumimoji="1" lang="ja-JP" altLang="en-US" dirty="0" smtClean="0"/>
              <a:t>しかし、</a:t>
            </a:r>
            <a:endParaRPr kumimoji="1" lang="en-US" altLang="ja-JP" dirty="0" smtClean="0"/>
          </a:p>
          <a:p>
            <a:r>
              <a:rPr lang="ja-JP" altLang="en-US" dirty="0"/>
              <a:t>　</a:t>
            </a:r>
            <a:r>
              <a:rPr lang="ja-JP" altLang="en-US" dirty="0" smtClean="0"/>
              <a:t>利用者が損なわれているのは、通信の秘密ではなく、見たいものを見ることができるという信頼である。</a:t>
            </a:r>
            <a:endParaRPr lang="en-US" altLang="ja-JP" dirty="0" smtClean="0"/>
          </a:p>
          <a:p>
            <a:r>
              <a:rPr kumimoji="1" lang="ja-JP" altLang="en-US" dirty="0"/>
              <a:t>　</a:t>
            </a:r>
            <a:r>
              <a:rPr kumimoji="1" lang="ja-JP" altLang="en-US" dirty="0" smtClean="0"/>
              <a:t>仮に従来の業界解釈を前提としても、比較する保護法益は</a:t>
            </a:r>
            <a:endParaRPr kumimoji="1" lang="en-US" altLang="ja-JP" dirty="0" smtClean="0"/>
          </a:p>
          <a:p>
            <a:r>
              <a:rPr lang="ja-JP" altLang="en-US" dirty="0" smtClean="0"/>
              <a:t>　見たいものを見ることができるという信頼と、著作権者の正当な利益である。</a:t>
            </a:r>
            <a:endParaRPr lang="en-US" altLang="ja-JP" dirty="0" smtClean="0"/>
          </a:p>
          <a:p>
            <a:r>
              <a:rPr lang="ja-JP" altLang="en-US" dirty="0"/>
              <a:t>　</a:t>
            </a:r>
            <a:r>
              <a:rPr lang="ja-JP" altLang="en-US" dirty="0" smtClean="0"/>
              <a:t>また、遮断される海賊版サイトから見れば</a:t>
            </a:r>
            <a:endParaRPr lang="en-US" altLang="ja-JP" dirty="0" smtClean="0"/>
          </a:p>
          <a:p>
            <a:r>
              <a:rPr lang="ja-JP" altLang="en-US" dirty="0"/>
              <a:t>　</a:t>
            </a:r>
            <a:r>
              <a:rPr lang="ja-JP" altLang="en-US" dirty="0" smtClean="0"/>
              <a:t>海賊版サイトの表現の自由・営業の自由と、著作権者の正当な利益が、比較すべき保護法益となる。</a:t>
            </a:r>
            <a:endParaRPr lang="en-US" altLang="ja-JP" dirty="0" smtClean="0"/>
          </a:p>
          <a:p>
            <a:endParaRPr lang="en-US" altLang="ja-JP" dirty="0"/>
          </a:p>
          <a:p>
            <a:r>
              <a:rPr lang="ja-JP" altLang="en-US" dirty="0" smtClean="0"/>
              <a:t>　→海賊版サイトであることの立証ができれば、著作権者の正当な利益のほうが重いということができるため遮断は適法に行うことが可能と</a:t>
            </a:r>
            <a:r>
              <a:rPr lang="ja-JP" altLang="en-US" dirty="0" smtClean="0"/>
              <a:t>なると考えられないか？</a:t>
            </a:r>
            <a:endParaRPr lang="en-US" altLang="ja-JP" dirty="0"/>
          </a:p>
        </p:txBody>
      </p:sp>
    </p:spTree>
    <p:extLst>
      <p:ext uri="{BB962C8B-B14F-4D97-AF65-F5344CB8AC3E}">
        <p14:creationId xmlns:p14="http://schemas.microsoft.com/office/powerpoint/2010/main" val="90459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56164" y="446809"/>
            <a:ext cx="9185563" cy="5909310"/>
          </a:xfrm>
          <a:prstGeom prst="rect">
            <a:avLst/>
          </a:prstGeom>
          <a:noFill/>
        </p:spPr>
        <p:txBody>
          <a:bodyPr wrap="square" rtlCol="0">
            <a:spAutoFit/>
          </a:bodyPr>
          <a:lstStyle/>
          <a:p>
            <a:r>
              <a:rPr kumimoji="1" lang="ja-JP" altLang="en-US" dirty="0" smtClean="0"/>
              <a:t>平成３０年著作権法改正について</a:t>
            </a:r>
            <a:endParaRPr kumimoji="1" lang="en-US" altLang="ja-JP" dirty="0" smtClean="0"/>
          </a:p>
          <a:p>
            <a:endParaRPr kumimoji="1" lang="en-US" altLang="ja-JP" dirty="0"/>
          </a:p>
          <a:p>
            <a:r>
              <a:rPr kumimoji="1" lang="ja-JP" altLang="en-US" dirty="0" smtClean="0"/>
              <a:t>①デジタル分野における制限規定の拡大</a:t>
            </a:r>
            <a:r>
              <a:rPr kumimoji="1" lang="en-US" altLang="ja-JP" dirty="0" smtClean="0"/>
              <a:t/>
            </a:r>
            <a:br>
              <a:rPr kumimoji="1" lang="en-US" altLang="ja-JP" dirty="0" smtClean="0"/>
            </a:br>
            <a:r>
              <a:rPr kumimoji="1" lang="en-US" altLang="ja-JP" dirty="0" smtClean="0"/>
              <a:t/>
            </a:r>
            <a:br>
              <a:rPr kumimoji="1" lang="en-US" altLang="ja-JP" dirty="0" smtClean="0"/>
            </a:br>
            <a:r>
              <a:rPr kumimoji="1" lang="ja-JP" altLang="en-US" dirty="0" smtClean="0"/>
              <a:t>　美術品の展示に伴う公衆送信（４７条）</a:t>
            </a:r>
            <a:r>
              <a:rPr kumimoji="1" lang="en-US" altLang="ja-JP" dirty="0" smtClean="0"/>
              <a:t/>
            </a:r>
            <a:br>
              <a:rPr kumimoji="1" lang="en-US" altLang="ja-JP" dirty="0" smtClean="0"/>
            </a:br>
            <a:r>
              <a:rPr kumimoji="1" lang="ja-JP" altLang="en-US" dirty="0" smtClean="0"/>
              <a:t>　コンピュータ利用に伴うバックヤードでの利用（３０条の４、４７条の４）</a:t>
            </a:r>
            <a:endParaRPr kumimoji="1" lang="en-US" altLang="ja-JP" dirty="0" smtClean="0"/>
          </a:p>
          <a:p>
            <a:r>
              <a:rPr kumimoji="1" lang="ja-JP" altLang="en-US" dirty="0"/>
              <a:t>　</a:t>
            </a:r>
            <a:r>
              <a:rPr kumimoji="1" lang="ja-JP" altLang="en-US" dirty="0" smtClean="0"/>
              <a:t>解析結果提供に伴う軽微な利用（４７条の５）</a:t>
            </a:r>
            <a:endParaRPr kumimoji="1" lang="en-US" altLang="ja-JP" dirty="0" smtClean="0"/>
          </a:p>
          <a:p>
            <a:endParaRPr kumimoji="1" lang="en-US" altLang="ja-JP" dirty="0"/>
          </a:p>
          <a:p>
            <a:r>
              <a:rPr kumimoji="1" lang="ja-JP" altLang="en-US" dirty="0" smtClean="0"/>
              <a:t>②教育分野における制限規定の拡大と補償金の導入</a:t>
            </a:r>
            <a:r>
              <a:rPr kumimoji="1" lang="en-US" altLang="ja-JP" dirty="0" smtClean="0"/>
              <a:t/>
            </a:r>
            <a:br>
              <a:rPr kumimoji="1" lang="en-US" altLang="ja-JP" dirty="0" smtClean="0"/>
            </a:br>
            <a:endParaRPr kumimoji="1" lang="en-US" altLang="ja-JP" dirty="0" smtClean="0"/>
          </a:p>
          <a:p>
            <a:r>
              <a:rPr kumimoji="1" lang="ja-JP" altLang="en-US" dirty="0"/>
              <a:t>　</a:t>
            </a:r>
            <a:r>
              <a:rPr kumimoji="1" lang="ja-JP" altLang="en-US" dirty="0" smtClean="0"/>
              <a:t>授業の過程で行われる複製（教師、生徒による）→現行法３５条１項</a:t>
            </a:r>
            <a:r>
              <a:rPr kumimoji="1" lang="en-US" altLang="ja-JP" dirty="0" smtClean="0"/>
              <a:t/>
            </a:r>
            <a:br>
              <a:rPr kumimoji="1" lang="en-US" altLang="ja-JP" dirty="0" smtClean="0"/>
            </a:br>
            <a:r>
              <a:rPr kumimoji="1" lang="ja-JP" altLang="en-US" dirty="0" smtClean="0"/>
              <a:t>　同時におこなわれるサテライト授業での送信→現行法３５条２項</a:t>
            </a:r>
            <a:r>
              <a:rPr kumimoji="1" lang="en-US" altLang="ja-JP" dirty="0" smtClean="0"/>
              <a:t/>
            </a:r>
            <a:br>
              <a:rPr kumimoji="1" lang="en-US" altLang="ja-JP" dirty="0" smtClean="0"/>
            </a:br>
            <a:r>
              <a:rPr kumimoji="1" lang="en-US" altLang="ja-JP" dirty="0" smtClean="0"/>
              <a:t/>
            </a:r>
            <a:br>
              <a:rPr kumimoji="1" lang="en-US" altLang="ja-JP" dirty="0" smtClean="0"/>
            </a:br>
            <a:r>
              <a:rPr kumimoji="1" lang="ja-JP" altLang="en-US" dirty="0" smtClean="0"/>
              <a:t>　補償金導入により可能となるもの</a:t>
            </a:r>
            <a:r>
              <a:rPr kumimoji="1" lang="en-US" altLang="ja-JP" dirty="0" smtClean="0"/>
              <a:t/>
            </a:r>
            <a:br>
              <a:rPr kumimoji="1" lang="en-US" altLang="ja-JP" dirty="0" smtClean="0"/>
            </a:br>
            <a:r>
              <a:rPr kumimoji="1" lang="ja-JP" altLang="en-US" dirty="0" smtClean="0"/>
              <a:t>　　タブレット等への配布</a:t>
            </a:r>
            <a:r>
              <a:rPr kumimoji="1" lang="en-US" altLang="ja-JP" dirty="0" smtClean="0"/>
              <a:t/>
            </a:r>
            <a:br>
              <a:rPr kumimoji="1" lang="en-US" altLang="ja-JP" dirty="0" smtClean="0"/>
            </a:br>
            <a:r>
              <a:rPr kumimoji="1" lang="ja-JP" altLang="en-US" dirty="0" smtClean="0"/>
              <a:t>　　予習復習のための</a:t>
            </a:r>
            <a:r>
              <a:rPr kumimoji="1" lang="en-US" altLang="ja-JP" dirty="0" smtClean="0"/>
              <a:t>DL</a:t>
            </a:r>
            <a:r>
              <a:rPr kumimoji="1" lang="ja-JP" altLang="en-US" dirty="0" smtClean="0"/>
              <a:t>など</a:t>
            </a:r>
            <a:r>
              <a:rPr kumimoji="1" lang="en-US" altLang="ja-JP" dirty="0" smtClean="0"/>
              <a:t/>
            </a:r>
            <a:br>
              <a:rPr kumimoji="1" lang="en-US" altLang="ja-JP" dirty="0" smtClean="0"/>
            </a:br>
            <a:r>
              <a:rPr kumimoji="1" lang="ja-JP" altLang="en-US" dirty="0" smtClean="0"/>
              <a:t>　　異時再送信</a:t>
            </a:r>
            <a:r>
              <a:rPr kumimoji="1" lang="en-US" altLang="ja-JP" dirty="0" smtClean="0"/>
              <a:t/>
            </a:r>
            <a:br>
              <a:rPr kumimoji="1" lang="en-US" altLang="ja-JP" dirty="0" smtClean="0"/>
            </a:br>
            <a:r>
              <a:rPr kumimoji="1" lang="en-US" altLang="ja-JP" dirty="0" smtClean="0"/>
              <a:t/>
            </a:r>
            <a:br>
              <a:rPr kumimoji="1" lang="en-US" altLang="ja-JP" dirty="0" smtClean="0"/>
            </a:br>
            <a:r>
              <a:rPr kumimoji="1" lang="ja-JP" altLang="en-US" dirty="0" smtClean="0"/>
              <a:t>　ライセンスの対象となるもの（新３５条但し書き）</a:t>
            </a:r>
            <a:r>
              <a:rPr kumimoji="1" lang="en-US" altLang="ja-JP" dirty="0" smtClean="0"/>
              <a:t/>
            </a:r>
            <a:br>
              <a:rPr kumimoji="1" lang="en-US" altLang="ja-JP" dirty="0" smtClean="0"/>
            </a:br>
            <a:r>
              <a:rPr kumimoji="1" lang="ja-JP" altLang="en-US" dirty="0" smtClean="0"/>
              <a:t>　　一授業の範囲を超える教材の共有</a:t>
            </a:r>
            <a:r>
              <a:rPr kumimoji="1" lang="en-US" altLang="ja-JP" dirty="0" smtClean="0"/>
              <a:t/>
            </a:r>
            <a:br>
              <a:rPr kumimoji="1" lang="en-US" altLang="ja-JP" dirty="0" smtClean="0"/>
            </a:br>
            <a:r>
              <a:rPr kumimoji="1" lang="ja-JP" altLang="en-US" dirty="0" smtClean="0"/>
              <a:t>　　資料の蓄積</a:t>
            </a:r>
            <a:endParaRPr kumimoji="1" lang="ja-JP" altLang="en-US" dirty="0"/>
          </a:p>
        </p:txBody>
      </p:sp>
    </p:spTree>
    <p:extLst>
      <p:ext uri="{BB962C8B-B14F-4D97-AF65-F5344CB8AC3E}">
        <p14:creationId xmlns:p14="http://schemas.microsoft.com/office/powerpoint/2010/main" val="45928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473036" y="270164"/>
            <a:ext cx="9289473" cy="4801314"/>
          </a:xfrm>
          <a:prstGeom prst="rect">
            <a:avLst/>
          </a:prstGeom>
          <a:noFill/>
        </p:spPr>
        <p:txBody>
          <a:bodyPr wrap="square" rtlCol="0">
            <a:spAutoFit/>
          </a:bodyPr>
          <a:lstStyle/>
          <a:p>
            <a:r>
              <a:rPr kumimoji="1" lang="ja-JP" altLang="en-US" dirty="0"/>
              <a:t>（学校その他の教育機関における複製等） </a:t>
            </a:r>
            <a:endParaRPr kumimoji="1" lang="en-US" altLang="ja-JP" dirty="0" smtClean="0"/>
          </a:p>
          <a:p>
            <a:r>
              <a:rPr kumimoji="1" lang="ja-JP" altLang="en-US" dirty="0" smtClean="0"/>
              <a:t>第三十五条 </a:t>
            </a:r>
            <a:r>
              <a:rPr kumimoji="1" lang="ja-JP" altLang="en-US" dirty="0"/>
              <a:t>学校その他の教育機関（営利を目的として設置されているも のを除く。）において教育を担任する者及び授業を受ける者は、</a:t>
            </a:r>
            <a:r>
              <a:rPr kumimoji="1" lang="ja-JP" altLang="en-US" dirty="0" smtClean="0"/>
              <a:t>その業</a:t>
            </a:r>
            <a:r>
              <a:rPr kumimoji="1" lang="ja-JP" altLang="en-US" dirty="0"/>
              <a:t>の過程における利用に供することを目的とする場合には、その</a:t>
            </a:r>
            <a:r>
              <a:rPr kumimoji="1" lang="ja-JP" altLang="en-US" dirty="0" smtClean="0"/>
              <a:t>必要と認められる</a:t>
            </a:r>
            <a:r>
              <a:rPr kumimoji="1" lang="ja-JP" altLang="en-US" dirty="0"/>
              <a:t>限度において、公表された著作物を複製し、若しく</a:t>
            </a:r>
            <a:r>
              <a:rPr kumimoji="1" lang="ja-JP" altLang="en-US" dirty="0" smtClean="0"/>
              <a:t>は公衆送信（</a:t>
            </a:r>
            <a:r>
              <a:rPr kumimoji="1" lang="ja-JP" altLang="en-US" dirty="0"/>
              <a:t>自動公衆送信の場合にあつては、送信可能化を含む。以下この</a:t>
            </a:r>
            <a:r>
              <a:rPr kumimoji="1" lang="ja-JP" altLang="en-US" dirty="0" smtClean="0"/>
              <a:t>条において</a:t>
            </a:r>
            <a:r>
              <a:rPr kumimoji="1" lang="ja-JP" altLang="en-US" dirty="0"/>
              <a:t>同じ。）を行い、又は公表された著作物であつて公衆</a:t>
            </a:r>
            <a:r>
              <a:rPr kumimoji="1" lang="ja-JP" altLang="en-US" dirty="0" smtClean="0"/>
              <a:t>送信されるもの</a:t>
            </a:r>
            <a:r>
              <a:rPr kumimoji="1" lang="ja-JP" altLang="en-US" dirty="0"/>
              <a:t>を受信装置を用いて公に伝達することができる。ただし、当該</a:t>
            </a:r>
            <a:r>
              <a:rPr kumimoji="1" lang="ja-JP" altLang="en-US" dirty="0" smtClean="0"/>
              <a:t>著作物</a:t>
            </a:r>
            <a:r>
              <a:rPr kumimoji="1" lang="ja-JP" altLang="en-US" dirty="0"/>
              <a:t>の種類及び用途並びに当該複製の部数及び当該複製、公衆送信又は</a:t>
            </a:r>
            <a:r>
              <a:rPr kumimoji="1" lang="ja-JP" altLang="en-US" dirty="0" smtClean="0"/>
              <a:t>伝達</a:t>
            </a:r>
            <a:r>
              <a:rPr kumimoji="1" lang="ja-JP" altLang="en-US" dirty="0"/>
              <a:t>の態様に照らし著作権者の利益を不当に害することとなる場合は、こ の限りでない</a:t>
            </a:r>
            <a:r>
              <a:rPr kumimoji="1" lang="ja-JP" altLang="en-US" dirty="0" smtClean="0"/>
              <a:t>。</a:t>
            </a:r>
            <a:endParaRPr kumimoji="1" lang="en-US" altLang="ja-JP" dirty="0" smtClean="0"/>
          </a:p>
          <a:p>
            <a:r>
              <a:rPr kumimoji="1" lang="ja-JP" altLang="en-US" dirty="0" smtClean="0"/>
              <a:t> </a:t>
            </a:r>
            <a:r>
              <a:rPr kumimoji="1" lang="ja-JP" altLang="en-US" dirty="0"/>
              <a:t>２ 前項の規定により公衆送信を行う場合には、同項の教育機関を</a:t>
            </a:r>
            <a:r>
              <a:rPr kumimoji="1" lang="ja-JP" altLang="en-US" dirty="0" smtClean="0"/>
              <a:t>設置する</a:t>
            </a:r>
            <a:r>
              <a:rPr kumimoji="1" lang="ja-JP" altLang="en-US" dirty="0"/>
              <a:t>者は、相当な額の補償金を著作権者に支払わなければならない</a:t>
            </a:r>
            <a:r>
              <a:rPr kumimoji="1" lang="ja-JP" altLang="en-US" dirty="0" smtClean="0"/>
              <a:t>。</a:t>
            </a:r>
            <a:endParaRPr kumimoji="1" lang="en-US" altLang="ja-JP" dirty="0" smtClean="0"/>
          </a:p>
          <a:p>
            <a:r>
              <a:rPr kumimoji="1" lang="ja-JP" altLang="en-US" dirty="0" smtClean="0"/>
              <a:t> </a:t>
            </a:r>
            <a:r>
              <a:rPr kumimoji="1" lang="ja-JP" altLang="en-US" dirty="0"/>
              <a:t>３ 前項の規定は、公表された著作物について、第一項の教育機関</a:t>
            </a:r>
            <a:r>
              <a:rPr kumimoji="1" lang="ja-JP" altLang="en-US" dirty="0" smtClean="0"/>
              <a:t>における</a:t>
            </a:r>
            <a:r>
              <a:rPr kumimoji="1" lang="ja-JP" altLang="en-US" dirty="0"/>
              <a:t>授業の過程において、当該授業を直接受ける者に対して当該</a:t>
            </a:r>
            <a:r>
              <a:rPr kumimoji="1" lang="ja-JP" altLang="en-US" dirty="0" smtClean="0"/>
              <a:t>著作物をその</a:t>
            </a:r>
            <a:r>
              <a:rPr kumimoji="1" lang="ja-JP" altLang="en-US" dirty="0"/>
              <a:t>原作品若しくは複製物を</a:t>
            </a:r>
            <a:r>
              <a:rPr kumimoji="1" lang="ja-JP" altLang="en-US" dirty="0" smtClean="0"/>
              <a:t>提供し</a:t>
            </a:r>
            <a:r>
              <a:rPr kumimoji="1" lang="ja-JP" altLang="en-US" dirty="0"/>
              <a:t>、若しくは提示して利用する</a:t>
            </a:r>
            <a:r>
              <a:rPr kumimoji="1" lang="ja-JP" altLang="en-US" dirty="0" smtClean="0"/>
              <a:t>場合又は</a:t>
            </a:r>
            <a:r>
              <a:rPr kumimoji="1" lang="ja-JP" altLang="en-US" dirty="0"/>
              <a:t>当該著作物を第三十八条第一項の規定により上演し、演奏し、</a:t>
            </a:r>
            <a:r>
              <a:rPr kumimoji="1" lang="ja-JP" altLang="en-US" dirty="0" smtClean="0"/>
              <a:t>上映し若しく</a:t>
            </a:r>
            <a:r>
              <a:rPr kumimoji="1" lang="ja-JP" altLang="en-US" dirty="0"/>
              <a:t>は口述して利用する場合において、当該授業が行われる</a:t>
            </a:r>
            <a:r>
              <a:rPr kumimoji="1" lang="ja-JP" altLang="en-US" dirty="0" smtClean="0"/>
              <a:t>場所以外</a:t>
            </a:r>
            <a:r>
              <a:rPr kumimoji="1" lang="ja-JP" altLang="en-US" dirty="0"/>
              <a:t>の場所において当該授業を同時に受ける者に対して公衆送信を</a:t>
            </a:r>
            <a:r>
              <a:rPr kumimoji="1" lang="ja-JP" altLang="en-US" dirty="0" smtClean="0"/>
              <a:t>行うとき</a:t>
            </a:r>
            <a:r>
              <a:rPr kumimoji="1" lang="ja-JP" altLang="en-US" dirty="0"/>
              <a:t>には、適用</a:t>
            </a:r>
            <a:r>
              <a:rPr kumimoji="1" lang="ja-JP" altLang="en-US" dirty="0" smtClean="0"/>
              <a:t>しない。</a:t>
            </a:r>
            <a:endParaRPr kumimoji="1" lang="ja-JP" altLang="en-US" dirty="0"/>
          </a:p>
        </p:txBody>
      </p:sp>
    </p:spTree>
    <p:extLst>
      <p:ext uri="{BB962C8B-B14F-4D97-AF65-F5344CB8AC3E}">
        <p14:creationId xmlns:p14="http://schemas.microsoft.com/office/powerpoint/2010/main" val="1473309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884445" y="722136"/>
            <a:ext cx="9815491" cy="5787801"/>
          </a:xfrm>
          <a:prstGeom prst="rect">
            <a:avLst/>
          </a:prstGeom>
        </p:spPr>
      </p:pic>
      <p:sp>
        <p:nvSpPr>
          <p:cNvPr id="3" name="テキスト ボックス 2"/>
          <p:cNvSpPr txBox="1"/>
          <p:nvPr/>
        </p:nvSpPr>
        <p:spPr>
          <a:xfrm>
            <a:off x="1884445" y="228600"/>
            <a:ext cx="7145255" cy="369332"/>
          </a:xfrm>
          <a:prstGeom prst="rect">
            <a:avLst/>
          </a:prstGeom>
          <a:noFill/>
        </p:spPr>
        <p:txBody>
          <a:bodyPr wrap="square" rtlCol="0">
            <a:spAutoFit/>
          </a:bodyPr>
          <a:lstStyle/>
          <a:p>
            <a:r>
              <a:rPr kumimoji="1" lang="ja-JP" altLang="en-US" dirty="0" smtClean="0"/>
              <a:t>権利制限規定の３層構造（文化庁作成資料より）</a:t>
            </a:r>
            <a:endParaRPr kumimoji="1" lang="ja-JP" altLang="en-US" dirty="0"/>
          </a:p>
        </p:txBody>
      </p:sp>
    </p:spTree>
    <p:extLst>
      <p:ext uri="{BB962C8B-B14F-4D97-AF65-F5344CB8AC3E}">
        <p14:creationId xmlns:p14="http://schemas.microsoft.com/office/powerpoint/2010/main" val="2766863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158836" y="519545"/>
            <a:ext cx="8437419" cy="5632311"/>
          </a:xfrm>
          <a:prstGeom prst="rect">
            <a:avLst/>
          </a:prstGeom>
          <a:noFill/>
        </p:spPr>
        <p:txBody>
          <a:bodyPr wrap="square" rtlCol="0">
            <a:spAutoFit/>
          </a:bodyPr>
          <a:lstStyle/>
          <a:p>
            <a:r>
              <a:rPr lang="ja-JP" altLang="en-US" sz="3200" dirty="0"/>
              <a:t>ご清聴ありがとうございました</a:t>
            </a:r>
            <a:endParaRPr lang="en-US" altLang="ja-JP" sz="3200" dirty="0"/>
          </a:p>
          <a:p>
            <a:r>
              <a:rPr lang="ja-JP" altLang="en-US" dirty="0"/>
              <a:t>直近の著作</a:t>
            </a:r>
            <a:r>
              <a:rPr lang="en-US" altLang="ja-JP" dirty="0"/>
              <a:t/>
            </a:r>
            <a:br>
              <a:rPr lang="en-US" altLang="ja-JP" dirty="0"/>
            </a:br>
            <a:r>
              <a:rPr lang="en-US" altLang="ja-JP" dirty="0"/>
              <a:t>『</a:t>
            </a:r>
            <a:r>
              <a:rPr lang="ja-JP" altLang="en-US" dirty="0"/>
              <a:t>電子書籍・出版の契約実務</a:t>
            </a:r>
            <a:r>
              <a:rPr lang="ja-JP" altLang="en-US"/>
              <a:t>と</a:t>
            </a:r>
            <a:r>
              <a:rPr lang="ja-JP" altLang="en-US" smtClean="0"/>
              <a:t>著作権（第２版）</a:t>
            </a:r>
            <a:r>
              <a:rPr lang="en-US" altLang="ja-JP" smtClean="0"/>
              <a:t>』</a:t>
            </a:r>
            <a:r>
              <a:rPr lang="ja-JP" altLang="en-US" dirty="0"/>
              <a:t>（民事法研究会）</a:t>
            </a:r>
            <a:r>
              <a:rPr lang="en-US" altLang="ja-JP" dirty="0"/>
              <a:t/>
            </a:r>
            <a:br>
              <a:rPr lang="en-US" altLang="ja-JP" dirty="0"/>
            </a:br>
            <a:r>
              <a:rPr lang="en-US" altLang="ja-JP" dirty="0"/>
              <a:t/>
            </a:r>
            <a:br>
              <a:rPr lang="en-US" altLang="ja-JP" dirty="0"/>
            </a:br>
            <a:r>
              <a:rPr lang="en-US" altLang="ja-JP" dirty="0"/>
              <a:t/>
            </a:r>
            <a:br>
              <a:rPr lang="en-US" altLang="ja-JP" dirty="0"/>
            </a:br>
            <a:r>
              <a:rPr lang="ja-JP" altLang="en-US" sz="3200" dirty="0"/>
              <a:t>弁護士　　村瀬　拓男</a:t>
            </a:r>
            <a:r>
              <a:rPr lang="en-US" altLang="ja-JP" sz="3200" dirty="0"/>
              <a:t/>
            </a:r>
            <a:br>
              <a:rPr lang="en-US" altLang="ja-JP" sz="3200" dirty="0"/>
            </a:br>
            <a:r>
              <a:rPr lang="ja-JP" altLang="en-US" sz="3200" dirty="0"/>
              <a:t>用賀法律事務所</a:t>
            </a:r>
            <a:r>
              <a:rPr lang="en-US" altLang="ja-JP" sz="3200" dirty="0"/>
              <a:t/>
            </a:r>
            <a:br>
              <a:rPr lang="en-US" altLang="ja-JP" sz="3200" dirty="0"/>
            </a:br>
            <a:r>
              <a:rPr lang="ja-JP" altLang="en-US" sz="3200" dirty="0"/>
              <a:t>〒</a:t>
            </a:r>
            <a:r>
              <a:rPr lang="en-US" altLang="ja-JP" sz="3200" dirty="0"/>
              <a:t>158-0096</a:t>
            </a:r>
            <a:r>
              <a:rPr lang="ja-JP" altLang="en-US" sz="3200" dirty="0"/>
              <a:t>　</a:t>
            </a:r>
            <a:r>
              <a:rPr lang="en-US" altLang="ja-JP" sz="3200" dirty="0"/>
              <a:t/>
            </a:r>
            <a:br>
              <a:rPr lang="en-US" altLang="ja-JP" sz="3200" dirty="0"/>
            </a:br>
            <a:r>
              <a:rPr lang="ja-JP" altLang="en-US" sz="3200" dirty="0"/>
              <a:t>　東京都世田谷区玉川台</a:t>
            </a:r>
            <a:r>
              <a:rPr lang="en-US" altLang="ja-JP" sz="3200" dirty="0"/>
              <a:t>2-22-20-408</a:t>
            </a:r>
            <a:br>
              <a:rPr lang="en-US" altLang="ja-JP" sz="3200" dirty="0"/>
            </a:br>
            <a:r>
              <a:rPr lang="en-US" altLang="ja-JP" sz="3200" dirty="0"/>
              <a:t>TEL 03-5534-6116  </a:t>
            </a:r>
            <a:br>
              <a:rPr lang="en-US" altLang="ja-JP" sz="3200" dirty="0"/>
            </a:br>
            <a:r>
              <a:rPr lang="en-US" altLang="ja-JP" sz="3200" dirty="0"/>
              <a:t>FAX 03-5534-6685</a:t>
            </a:r>
            <a:br>
              <a:rPr lang="en-US" altLang="ja-JP" sz="3200" dirty="0"/>
            </a:br>
            <a:r>
              <a:rPr lang="en-US" altLang="ja-JP" sz="3200" dirty="0"/>
              <a:t>e-mail: </a:t>
            </a:r>
            <a:r>
              <a:rPr lang="en-US" altLang="ja-JP" sz="3200" dirty="0">
                <a:hlinkClick r:id="rId2"/>
              </a:rPr>
              <a:t>t-murase@youga-law.jp</a:t>
            </a:r>
            <a:r>
              <a:rPr lang="en-US" altLang="ja-JP" sz="3200" dirty="0"/>
              <a:t/>
            </a:r>
            <a:br>
              <a:rPr lang="en-US" altLang="ja-JP" sz="3200" dirty="0"/>
            </a:br>
            <a:r>
              <a:rPr lang="ja-JP" altLang="en-US" sz="3200" dirty="0"/>
              <a:t>ＨＰ：</a:t>
            </a:r>
            <a:r>
              <a:rPr lang="en-US" altLang="ja-JP" sz="3200" dirty="0">
                <a:hlinkClick r:id="rId3"/>
              </a:rPr>
              <a:t>http://youga-law.jp/</a:t>
            </a:r>
            <a:endParaRPr lang="en-US" altLang="ja-JP" sz="3200" dirty="0"/>
          </a:p>
        </p:txBody>
      </p:sp>
    </p:spTree>
    <p:extLst>
      <p:ext uri="{BB962C8B-B14F-4D97-AF65-F5344CB8AC3E}">
        <p14:creationId xmlns:p14="http://schemas.microsoft.com/office/powerpoint/2010/main" val="26249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3611621" y="1772816"/>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3" name="円/楕円 2"/>
          <p:cNvSpPr/>
          <p:nvPr/>
        </p:nvSpPr>
        <p:spPr>
          <a:xfrm>
            <a:off x="3611621" y="3068960"/>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4" name="円/楕円 3"/>
          <p:cNvSpPr/>
          <p:nvPr/>
        </p:nvSpPr>
        <p:spPr>
          <a:xfrm>
            <a:off x="3611621" y="436510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著作物</a:t>
            </a:r>
            <a:endParaRPr kumimoji="1" lang="ja-JP" altLang="en-US" dirty="0"/>
          </a:p>
        </p:txBody>
      </p:sp>
      <p:sp>
        <p:nvSpPr>
          <p:cNvPr id="5" name="角丸四角形 4"/>
          <p:cNvSpPr/>
          <p:nvPr/>
        </p:nvSpPr>
        <p:spPr>
          <a:xfrm>
            <a:off x="5915877" y="3068960"/>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電子出版物</a:t>
            </a:r>
            <a:endParaRPr kumimoji="1" lang="ja-JP" altLang="en-US" dirty="0"/>
          </a:p>
        </p:txBody>
      </p:sp>
      <p:sp>
        <p:nvSpPr>
          <p:cNvPr id="6" name="テキスト ボックス 5"/>
          <p:cNvSpPr txBox="1"/>
          <p:nvPr/>
        </p:nvSpPr>
        <p:spPr>
          <a:xfrm>
            <a:off x="8076117" y="3212976"/>
            <a:ext cx="1152128" cy="646331"/>
          </a:xfrm>
          <a:prstGeom prst="rect">
            <a:avLst/>
          </a:prstGeom>
          <a:noFill/>
          <a:ln>
            <a:solidFill>
              <a:schemeClr val="tx1"/>
            </a:solidFill>
          </a:ln>
        </p:spPr>
        <p:txBody>
          <a:bodyPr wrap="square" rtlCol="0">
            <a:spAutoFit/>
          </a:bodyPr>
          <a:lstStyle/>
          <a:p>
            <a:r>
              <a:rPr kumimoji="1" lang="ja-JP" altLang="en-US" dirty="0" smtClean="0"/>
              <a:t>配信事業者</a:t>
            </a:r>
            <a:endParaRPr kumimoji="1" lang="ja-JP" altLang="en-US" dirty="0"/>
          </a:p>
        </p:txBody>
      </p:sp>
      <p:sp>
        <p:nvSpPr>
          <p:cNvPr id="7" name="テキスト ボックス 6"/>
          <p:cNvSpPr txBox="1"/>
          <p:nvPr/>
        </p:nvSpPr>
        <p:spPr>
          <a:xfrm>
            <a:off x="9876317" y="3356992"/>
            <a:ext cx="1080120" cy="369332"/>
          </a:xfrm>
          <a:prstGeom prst="rect">
            <a:avLst/>
          </a:prstGeom>
          <a:noFill/>
          <a:ln>
            <a:solidFill>
              <a:schemeClr val="tx1"/>
            </a:solidFill>
          </a:ln>
        </p:spPr>
        <p:txBody>
          <a:bodyPr wrap="square" rtlCol="0">
            <a:spAutoFit/>
          </a:bodyPr>
          <a:lstStyle/>
          <a:p>
            <a:r>
              <a:rPr kumimoji="1" lang="ja-JP" altLang="en-US" dirty="0" smtClean="0"/>
              <a:t>読者</a:t>
            </a:r>
            <a:endParaRPr kumimoji="1" lang="ja-JP" altLang="en-US" dirty="0"/>
          </a:p>
        </p:txBody>
      </p:sp>
      <p:sp>
        <p:nvSpPr>
          <p:cNvPr id="8" name="角丸四角形 7"/>
          <p:cNvSpPr/>
          <p:nvPr/>
        </p:nvSpPr>
        <p:spPr>
          <a:xfrm>
            <a:off x="9660293" y="1772816"/>
            <a:ext cx="13681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電子出版物の複製</a:t>
            </a:r>
            <a:endParaRPr kumimoji="1" lang="ja-JP" altLang="en-US" dirty="0"/>
          </a:p>
        </p:txBody>
      </p:sp>
      <p:sp>
        <p:nvSpPr>
          <p:cNvPr id="9" name="角丸四角形 8"/>
          <p:cNvSpPr/>
          <p:nvPr/>
        </p:nvSpPr>
        <p:spPr>
          <a:xfrm>
            <a:off x="9660293" y="4509120"/>
            <a:ext cx="136815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電子出版物の送信</a:t>
            </a:r>
            <a:endParaRPr kumimoji="1" lang="ja-JP" altLang="en-US" dirty="0"/>
          </a:p>
        </p:txBody>
      </p:sp>
      <p:cxnSp>
        <p:nvCxnSpPr>
          <p:cNvPr id="10" name="直線矢印コネクタ 9"/>
          <p:cNvCxnSpPr>
            <a:endCxn id="5" idx="1"/>
          </p:cNvCxnSpPr>
          <p:nvPr/>
        </p:nvCxnSpPr>
        <p:spPr>
          <a:xfrm>
            <a:off x="4907765" y="2276872"/>
            <a:ext cx="1008112" cy="12601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3" idx="6"/>
            <a:endCxn id="5" idx="1"/>
          </p:cNvCxnSpPr>
          <p:nvPr/>
        </p:nvCxnSpPr>
        <p:spPr>
          <a:xfrm>
            <a:off x="4835757" y="3465004"/>
            <a:ext cx="1080120" cy="7200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4" idx="6"/>
            <a:endCxn id="5" idx="1"/>
          </p:cNvCxnSpPr>
          <p:nvPr/>
        </p:nvCxnSpPr>
        <p:spPr>
          <a:xfrm flipV="1">
            <a:off x="4835757" y="3537012"/>
            <a:ext cx="1080120"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3"/>
            <a:endCxn id="6" idx="1"/>
          </p:cNvCxnSpPr>
          <p:nvPr/>
        </p:nvCxnSpPr>
        <p:spPr>
          <a:xfrm flipV="1">
            <a:off x="7212021" y="3536142"/>
            <a:ext cx="864096" cy="8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6" idx="3"/>
            <a:endCxn id="7" idx="1"/>
          </p:cNvCxnSpPr>
          <p:nvPr/>
        </p:nvCxnSpPr>
        <p:spPr>
          <a:xfrm>
            <a:off x="9228245" y="3536142"/>
            <a:ext cx="648072" cy="55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7" idx="0"/>
            <a:endCxn id="8" idx="2"/>
          </p:cNvCxnSpPr>
          <p:nvPr/>
        </p:nvCxnSpPr>
        <p:spPr>
          <a:xfrm flipH="1" flipV="1">
            <a:off x="10344369" y="2492896"/>
            <a:ext cx="72008" cy="8640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7" idx="2"/>
            <a:endCxn id="9" idx="0"/>
          </p:cNvCxnSpPr>
          <p:nvPr/>
        </p:nvCxnSpPr>
        <p:spPr>
          <a:xfrm flipH="1">
            <a:off x="10344369" y="3726324"/>
            <a:ext cx="72008" cy="7827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7" name="上矢印 16"/>
          <p:cNvSpPr/>
          <p:nvPr/>
        </p:nvSpPr>
        <p:spPr>
          <a:xfrm>
            <a:off x="5195797" y="4941168"/>
            <a:ext cx="21602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7500053" y="4941168"/>
            <a:ext cx="21602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9444269" y="4941168"/>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619733" y="5733256"/>
            <a:ext cx="1584176" cy="369332"/>
          </a:xfrm>
          <a:prstGeom prst="rect">
            <a:avLst/>
          </a:prstGeom>
          <a:noFill/>
        </p:spPr>
        <p:txBody>
          <a:bodyPr wrap="square" rtlCol="0">
            <a:spAutoFit/>
          </a:bodyPr>
          <a:lstStyle/>
          <a:p>
            <a:r>
              <a:rPr kumimoji="1" lang="ja-JP" altLang="en-US" dirty="0" smtClean="0"/>
              <a:t>出版契約</a:t>
            </a:r>
            <a:endParaRPr kumimoji="1" lang="ja-JP" altLang="en-US" dirty="0"/>
          </a:p>
        </p:txBody>
      </p:sp>
      <p:sp>
        <p:nvSpPr>
          <p:cNvPr id="21" name="テキスト ボックス 20"/>
          <p:cNvSpPr txBox="1"/>
          <p:nvPr/>
        </p:nvSpPr>
        <p:spPr>
          <a:xfrm>
            <a:off x="6995997" y="5661248"/>
            <a:ext cx="1440160" cy="369332"/>
          </a:xfrm>
          <a:prstGeom prst="rect">
            <a:avLst/>
          </a:prstGeom>
          <a:noFill/>
        </p:spPr>
        <p:txBody>
          <a:bodyPr wrap="square" rtlCol="0">
            <a:spAutoFit/>
          </a:bodyPr>
          <a:lstStyle/>
          <a:p>
            <a:r>
              <a:rPr kumimoji="1" lang="ja-JP" altLang="en-US" dirty="0" smtClean="0"/>
              <a:t>配信契約</a:t>
            </a:r>
            <a:endParaRPr kumimoji="1" lang="ja-JP" altLang="en-US" dirty="0"/>
          </a:p>
        </p:txBody>
      </p:sp>
      <p:sp>
        <p:nvSpPr>
          <p:cNvPr id="22" name="テキスト ボックス 21"/>
          <p:cNvSpPr txBox="1"/>
          <p:nvPr/>
        </p:nvSpPr>
        <p:spPr>
          <a:xfrm>
            <a:off x="8940213" y="5661248"/>
            <a:ext cx="1368152" cy="369332"/>
          </a:xfrm>
          <a:prstGeom prst="rect">
            <a:avLst/>
          </a:prstGeom>
          <a:noFill/>
        </p:spPr>
        <p:txBody>
          <a:bodyPr wrap="square" rtlCol="0">
            <a:spAutoFit/>
          </a:bodyPr>
          <a:lstStyle/>
          <a:p>
            <a:r>
              <a:rPr kumimoji="1" lang="ja-JP" altLang="en-US" dirty="0" smtClean="0"/>
              <a:t>利用規約</a:t>
            </a:r>
            <a:endParaRPr kumimoji="1" lang="ja-JP" altLang="en-US" dirty="0"/>
          </a:p>
        </p:txBody>
      </p:sp>
      <p:sp>
        <p:nvSpPr>
          <p:cNvPr id="23" name="乗算記号 22"/>
          <p:cNvSpPr/>
          <p:nvPr/>
        </p:nvSpPr>
        <p:spPr>
          <a:xfrm>
            <a:off x="10092341" y="2780928"/>
            <a:ext cx="648072" cy="432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乗算記号 23"/>
          <p:cNvSpPr/>
          <p:nvPr/>
        </p:nvSpPr>
        <p:spPr>
          <a:xfrm>
            <a:off x="10092341" y="3861048"/>
            <a:ext cx="648072" cy="432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547725" y="2636912"/>
            <a:ext cx="1872208" cy="369332"/>
          </a:xfrm>
          <a:prstGeom prst="rect">
            <a:avLst/>
          </a:prstGeom>
          <a:noFill/>
        </p:spPr>
        <p:txBody>
          <a:bodyPr wrap="square" rtlCol="0">
            <a:spAutoFit/>
          </a:bodyPr>
          <a:lstStyle/>
          <a:p>
            <a:r>
              <a:rPr kumimoji="1" lang="ja-JP" altLang="en-US" dirty="0" smtClean="0"/>
              <a:t>編集（複製）</a:t>
            </a:r>
            <a:endParaRPr kumimoji="1" lang="ja-JP" altLang="en-US" dirty="0"/>
          </a:p>
        </p:txBody>
      </p:sp>
      <p:sp>
        <p:nvSpPr>
          <p:cNvPr id="26" name="テキスト ボックス 25"/>
          <p:cNvSpPr txBox="1"/>
          <p:nvPr/>
        </p:nvSpPr>
        <p:spPr>
          <a:xfrm>
            <a:off x="6923989" y="2636912"/>
            <a:ext cx="1512168" cy="369332"/>
          </a:xfrm>
          <a:prstGeom prst="rect">
            <a:avLst/>
          </a:prstGeom>
          <a:noFill/>
        </p:spPr>
        <p:txBody>
          <a:bodyPr wrap="square" rtlCol="0">
            <a:spAutoFit/>
          </a:bodyPr>
          <a:lstStyle/>
          <a:p>
            <a:r>
              <a:rPr kumimoji="1" lang="ja-JP" altLang="en-US" dirty="0" smtClean="0"/>
              <a:t>送信可能化</a:t>
            </a:r>
            <a:endParaRPr kumimoji="1" lang="ja-JP" altLang="en-US" dirty="0"/>
          </a:p>
        </p:txBody>
      </p:sp>
      <p:sp>
        <p:nvSpPr>
          <p:cNvPr id="27" name="テキスト ボックス 26"/>
          <p:cNvSpPr txBox="1"/>
          <p:nvPr/>
        </p:nvSpPr>
        <p:spPr>
          <a:xfrm>
            <a:off x="8868205" y="2780928"/>
            <a:ext cx="1440160" cy="369332"/>
          </a:xfrm>
          <a:prstGeom prst="rect">
            <a:avLst/>
          </a:prstGeom>
          <a:noFill/>
        </p:spPr>
        <p:txBody>
          <a:bodyPr wrap="square" rtlCol="0">
            <a:spAutoFit/>
          </a:bodyPr>
          <a:lstStyle/>
          <a:p>
            <a:r>
              <a:rPr kumimoji="1" lang="ja-JP" altLang="en-US" dirty="0" smtClean="0"/>
              <a:t>送信可能化</a:t>
            </a:r>
            <a:endParaRPr kumimoji="1" lang="ja-JP" altLang="en-US" dirty="0"/>
          </a:p>
        </p:txBody>
      </p:sp>
      <p:sp>
        <p:nvSpPr>
          <p:cNvPr id="28" name="正方形/長方形 27"/>
          <p:cNvSpPr/>
          <p:nvPr/>
        </p:nvSpPr>
        <p:spPr>
          <a:xfrm>
            <a:off x="5195797" y="2276872"/>
            <a:ext cx="2520280"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411821" y="1916832"/>
            <a:ext cx="1152128" cy="369332"/>
          </a:xfrm>
          <a:prstGeom prst="rect">
            <a:avLst/>
          </a:prstGeom>
          <a:noFill/>
        </p:spPr>
        <p:txBody>
          <a:bodyPr wrap="square" rtlCol="0">
            <a:spAutoFit/>
          </a:bodyPr>
          <a:lstStyle/>
          <a:p>
            <a:r>
              <a:rPr kumimoji="1" lang="ja-JP" altLang="en-US" dirty="0" smtClean="0"/>
              <a:t>出版社</a:t>
            </a:r>
            <a:endParaRPr kumimoji="1" lang="ja-JP" altLang="en-US" dirty="0"/>
          </a:p>
        </p:txBody>
      </p:sp>
      <p:sp>
        <p:nvSpPr>
          <p:cNvPr id="30" name="テキスト ボックス 29"/>
          <p:cNvSpPr txBox="1"/>
          <p:nvPr/>
        </p:nvSpPr>
        <p:spPr>
          <a:xfrm>
            <a:off x="3683629" y="908720"/>
            <a:ext cx="4608512" cy="369332"/>
          </a:xfrm>
          <a:prstGeom prst="rect">
            <a:avLst/>
          </a:prstGeom>
          <a:noFill/>
        </p:spPr>
        <p:txBody>
          <a:bodyPr wrap="square" rtlCol="0">
            <a:spAutoFit/>
          </a:bodyPr>
          <a:lstStyle/>
          <a:p>
            <a:r>
              <a:rPr kumimoji="1" lang="ja-JP" altLang="en-US" dirty="0" smtClean="0">
                <a:solidFill>
                  <a:srgbClr val="0070C0"/>
                </a:solidFill>
              </a:rPr>
              <a:t>出版物（電子媒体）の流通と出版契約</a:t>
            </a:r>
            <a:endParaRPr kumimoji="1" lang="ja-JP" altLang="en-US" dirty="0">
              <a:solidFill>
                <a:srgbClr val="0070C0"/>
              </a:solidFill>
            </a:endParaRPr>
          </a:p>
        </p:txBody>
      </p:sp>
    </p:spTree>
    <p:extLst>
      <p:ext uri="{BB962C8B-B14F-4D97-AF65-F5344CB8AC3E}">
        <p14:creationId xmlns:p14="http://schemas.microsoft.com/office/powerpoint/2010/main" val="2812209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複数書類 1"/>
          <p:cNvSpPr/>
          <p:nvPr/>
        </p:nvSpPr>
        <p:spPr>
          <a:xfrm>
            <a:off x="6371265" y="404664"/>
            <a:ext cx="864096" cy="50405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原稿</a:t>
            </a:r>
            <a:endParaRPr kumimoji="1" lang="ja-JP" altLang="en-US" dirty="0"/>
          </a:p>
        </p:txBody>
      </p:sp>
      <p:sp>
        <p:nvSpPr>
          <p:cNvPr id="3" name="フローチャート: 処理 2"/>
          <p:cNvSpPr/>
          <p:nvPr/>
        </p:nvSpPr>
        <p:spPr>
          <a:xfrm>
            <a:off x="5291145" y="1556792"/>
            <a:ext cx="864096"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 name="フローチャート : 磁気ディスク 3"/>
          <p:cNvSpPr/>
          <p:nvPr/>
        </p:nvSpPr>
        <p:spPr>
          <a:xfrm>
            <a:off x="5291145"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5" name="正方形/長方形 4"/>
          <p:cNvSpPr/>
          <p:nvPr/>
        </p:nvSpPr>
        <p:spPr>
          <a:xfrm>
            <a:off x="7379377" y="2996952"/>
            <a:ext cx="122413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紙の出版物</a:t>
            </a:r>
          </a:p>
        </p:txBody>
      </p:sp>
      <p:sp>
        <p:nvSpPr>
          <p:cNvPr id="6" name="フローチャート: 処理 5"/>
          <p:cNvSpPr/>
          <p:nvPr/>
        </p:nvSpPr>
        <p:spPr>
          <a:xfrm>
            <a:off x="6947329" y="4437112"/>
            <a:ext cx="864096"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譲渡</a:t>
            </a:r>
          </a:p>
        </p:txBody>
      </p:sp>
      <p:sp>
        <p:nvSpPr>
          <p:cNvPr id="7" name="フローチャート: 処理 6"/>
          <p:cNvSpPr/>
          <p:nvPr/>
        </p:nvSpPr>
        <p:spPr>
          <a:xfrm>
            <a:off x="8243473" y="4437112"/>
            <a:ext cx="864096"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貸与</a:t>
            </a:r>
          </a:p>
        </p:txBody>
      </p:sp>
      <p:sp>
        <p:nvSpPr>
          <p:cNvPr id="8" name="フローチャート: 処理 7"/>
          <p:cNvSpPr/>
          <p:nvPr/>
        </p:nvSpPr>
        <p:spPr>
          <a:xfrm>
            <a:off x="5291145"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sp>
        <p:nvSpPr>
          <p:cNvPr id="9" name="円/楕円 8"/>
          <p:cNvSpPr/>
          <p:nvPr/>
        </p:nvSpPr>
        <p:spPr>
          <a:xfrm>
            <a:off x="5363153" y="5733256"/>
            <a:ext cx="3672408" cy="76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読者</a:t>
            </a:r>
          </a:p>
        </p:txBody>
      </p:sp>
      <p:sp>
        <p:nvSpPr>
          <p:cNvPr id="11" name="フローチャート: 処理 10"/>
          <p:cNvSpPr/>
          <p:nvPr/>
        </p:nvSpPr>
        <p:spPr>
          <a:xfrm>
            <a:off x="7523393" y="1556792"/>
            <a:ext cx="864096"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cxnSp>
        <p:nvCxnSpPr>
          <p:cNvPr id="12" name="直線矢印コネクタ 11"/>
          <p:cNvCxnSpPr>
            <a:stCxn id="2" idx="2"/>
            <a:endCxn id="3" idx="0"/>
          </p:cNvCxnSpPr>
          <p:nvPr/>
        </p:nvCxnSpPr>
        <p:spPr>
          <a:xfrm flipH="1">
            <a:off x="5723194" y="889632"/>
            <a:ext cx="1020033"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3" idx="2"/>
            <a:endCxn id="4" idx="1"/>
          </p:cNvCxnSpPr>
          <p:nvPr/>
        </p:nvCxnSpPr>
        <p:spPr>
          <a:xfrm>
            <a:off x="5723193"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4" idx="3"/>
            <a:endCxn id="8" idx="0"/>
          </p:cNvCxnSpPr>
          <p:nvPr/>
        </p:nvCxnSpPr>
        <p:spPr>
          <a:xfrm>
            <a:off x="5723193"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2" idx="2"/>
            <a:endCxn id="11" idx="0"/>
          </p:cNvCxnSpPr>
          <p:nvPr/>
        </p:nvCxnSpPr>
        <p:spPr>
          <a:xfrm>
            <a:off x="6743227" y="889632"/>
            <a:ext cx="1212215"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1" idx="2"/>
            <a:endCxn id="5" idx="0"/>
          </p:cNvCxnSpPr>
          <p:nvPr/>
        </p:nvCxnSpPr>
        <p:spPr>
          <a:xfrm>
            <a:off x="7955441" y="2132856"/>
            <a:ext cx="3600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5" idx="2"/>
            <a:endCxn id="6" idx="0"/>
          </p:cNvCxnSpPr>
          <p:nvPr/>
        </p:nvCxnSpPr>
        <p:spPr>
          <a:xfrm flipH="1">
            <a:off x="7379377" y="3645024"/>
            <a:ext cx="61206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6" idx="2"/>
            <a:endCxn id="9" idx="0"/>
          </p:cNvCxnSpPr>
          <p:nvPr/>
        </p:nvCxnSpPr>
        <p:spPr>
          <a:xfrm flipH="1">
            <a:off x="7199357" y="5085184"/>
            <a:ext cx="18002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5" idx="2"/>
            <a:endCxn id="7" idx="0"/>
          </p:cNvCxnSpPr>
          <p:nvPr/>
        </p:nvCxnSpPr>
        <p:spPr>
          <a:xfrm>
            <a:off x="7991445" y="3645024"/>
            <a:ext cx="68407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7" idx="2"/>
            <a:endCxn id="9" idx="7"/>
          </p:cNvCxnSpPr>
          <p:nvPr/>
        </p:nvCxnSpPr>
        <p:spPr>
          <a:xfrm flipH="1">
            <a:off x="8497749" y="5085184"/>
            <a:ext cx="177772"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2"/>
            <a:endCxn id="9" idx="1"/>
          </p:cNvCxnSpPr>
          <p:nvPr/>
        </p:nvCxnSpPr>
        <p:spPr>
          <a:xfrm>
            <a:off x="5759197"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091345" y="980728"/>
            <a:ext cx="1800200" cy="1872208"/>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角丸四角形 22"/>
          <p:cNvSpPr/>
          <p:nvPr/>
        </p:nvSpPr>
        <p:spPr>
          <a:xfrm>
            <a:off x="4931105" y="3861048"/>
            <a:ext cx="1656184" cy="158417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5147129" y="3933056"/>
            <a:ext cx="1440160" cy="369332"/>
          </a:xfrm>
          <a:prstGeom prst="rect">
            <a:avLst/>
          </a:prstGeom>
          <a:noFill/>
        </p:spPr>
        <p:txBody>
          <a:bodyPr wrap="square" rtlCol="0">
            <a:spAutoFit/>
          </a:bodyPr>
          <a:lstStyle/>
          <a:p>
            <a:r>
              <a:rPr kumimoji="1" lang="ja-JP" altLang="en-US" dirty="0"/>
              <a:t>送信可能化</a:t>
            </a:r>
          </a:p>
        </p:txBody>
      </p:sp>
      <p:sp>
        <p:nvSpPr>
          <p:cNvPr id="29" name="テキスト ボックス 28"/>
          <p:cNvSpPr txBox="1"/>
          <p:nvPr/>
        </p:nvSpPr>
        <p:spPr>
          <a:xfrm>
            <a:off x="8963553" y="1772816"/>
            <a:ext cx="1800200" cy="923330"/>
          </a:xfrm>
          <a:prstGeom prst="rect">
            <a:avLst/>
          </a:prstGeom>
          <a:noFill/>
        </p:spPr>
        <p:txBody>
          <a:bodyPr wrap="square" rtlCol="0">
            <a:spAutoFit/>
          </a:bodyPr>
          <a:lstStyle/>
          <a:p>
            <a:r>
              <a:rPr kumimoji="1" lang="ja-JP" altLang="en-US" dirty="0"/>
              <a:t>１号出版権</a:t>
            </a:r>
            <a:r>
              <a:rPr lang="ja-JP" altLang="en-US" dirty="0"/>
              <a:t>として設定される部分</a:t>
            </a:r>
            <a:endParaRPr kumimoji="1" lang="ja-JP" altLang="en-US" dirty="0"/>
          </a:p>
        </p:txBody>
      </p:sp>
      <p:sp>
        <p:nvSpPr>
          <p:cNvPr id="30" name="テキスト ボックス 29"/>
          <p:cNvSpPr txBox="1"/>
          <p:nvPr/>
        </p:nvSpPr>
        <p:spPr>
          <a:xfrm>
            <a:off x="3490945" y="4509121"/>
            <a:ext cx="1296144" cy="1200329"/>
          </a:xfrm>
          <a:prstGeom prst="rect">
            <a:avLst/>
          </a:prstGeom>
          <a:noFill/>
        </p:spPr>
        <p:txBody>
          <a:bodyPr wrap="square" rtlCol="0">
            <a:spAutoFit/>
          </a:bodyPr>
          <a:lstStyle/>
          <a:p>
            <a:r>
              <a:rPr kumimoji="1" lang="ja-JP" altLang="en-US" dirty="0"/>
              <a:t>２号出版権として設定される部分</a:t>
            </a:r>
          </a:p>
        </p:txBody>
      </p:sp>
      <p:sp>
        <p:nvSpPr>
          <p:cNvPr id="31" name="角丸四角形 30"/>
          <p:cNvSpPr/>
          <p:nvPr/>
        </p:nvSpPr>
        <p:spPr>
          <a:xfrm>
            <a:off x="5075121" y="332656"/>
            <a:ext cx="3744416" cy="648072"/>
          </a:xfrm>
          <a:prstGeom prst="round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2554841" y="548681"/>
            <a:ext cx="2448272" cy="646331"/>
          </a:xfrm>
          <a:prstGeom prst="rect">
            <a:avLst/>
          </a:prstGeom>
          <a:noFill/>
        </p:spPr>
        <p:txBody>
          <a:bodyPr wrap="square" rtlCol="0">
            <a:spAutoFit/>
          </a:bodyPr>
          <a:lstStyle/>
          <a:p>
            <a:r>
              <a:rPr kumimoji="1" lang="ja-JP" altLang="en-US" dirty="0"/>
              <a:t>著者の著作権・所有権</a:t>
            </a:r>
          </a:p>
        </p:txBody>
      </p:sp>
      <p:sp>
        <p:nvSpPr>
          <p:cNvPr id="34" name="角丸四角形 33"/>
          <p:cNvSpPr/>
          <p:nvPr/>
        </p:nvSpPr>
        <p:spPr>
          <a:xfrm>
            <a:off x="4931105" y="2852936"/>
            <a:ext cx="3960440" cy="936104"/>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p:cNvSpPr txBox="1"/>
          <p:nvPr/>
        </p:nvSpPr>
        <p:spPr>
          <a:xfrm>
            <a:off x="8963553" y="404665"/>
            <a:ext cx="1800200" cy="646331"/>
          </a:xfrm>
          <a:prstGeom prst="rect">
            <a:avLst/>
          </a:prstGeom>
          <a:noFill/>
        </p:spPr>
        <p:txBody>
          <a:bodyPr wrap="square" rtlCol="0">
            <a:spAutoFit/>
          </a:bodyPr>
          <a:lstStyle/>
          <a:p>
            <a:r>
              <a:rPr kumimoji="1" lang="ja-JP" altLang="en-US" dirty="0"/>
              <a:t>生原稿、データ、既存の出版物</a:t>
            </a:r>
          </a:p>
        </p:txBody>
      </p:sp>
      <p:sp>
        <p:nvSpPr>
          <p:cNvPr id="37" name="角丸四角形 36"/>
          <p:cNvSpPr/>
          <p:nvPr/>
        </p:nvSpPr>
        <p:spPr>
          <a:xfrm>
            <a:off x="6731305" y="3933056"/>
            <a:ext cx="2664296" cy="1512168"/>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左中かっこ 38"/>
          <p:cNvSpPr/>
          <p:nvPr/>
        </p:nvSpPr>
        <p:spPr>
          <a:xfrm>
            <a:off x="3058898" y="1196752"/>
            <a:ext cx="477767" cy="4824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1" name="テキスト ボックス 40"/>
          <p:cNvSpPr txBox="1"/>
          <p:nvPr/>
        </p:nvSpPr>
        <p:spPr>
          <a:xfrm>
            <a:off x="5105833" y="-10468"/>
            <a:ext cx="1800200" cy="369332"/>
          </a:xfrm>
          <a:prstGeom prst="rect">
            <a:avLst/>
          </a:prstGeom>
          <a:noFill/>
        </p:spPr>
        <p:txBody>
          <a:bodyPr wrap="square" rtlCol="0">
            <a:spAutoFit/>
          </a:bodyPr>
          <a:lstStyle/>
          <a:p>
            <a:r>
              <a:rPr lang="ja-JP" altLang="en-US" dirty="0">
                <a:solidFill>
                  <a:srgbClr val="FF0000"/>
                </a:solidFill>
              </a:rPr>
              <a:t>電子出版</a:t>
            </a:r>
            <a:endParaRPr kumimoji="1" lang="ja-JP" altLang="en-US" dirty="0">
              <a:solidFill>
                <a:srgbClr val="FF0000"/>
              </a:solidFill>
            </a:endParaRPr>
          </a:p>
        </p:txBody>
      </p:sp>
      <p:sp>
        <p:nvSpPr>
          <p:cNvPr id="42" name="テキスト ボックス 41"/>
          <p:cNvSpPr txBox="1"/>
          <p:nvPr/>
        </p:nvSpPr>
        <p:spPr>
          <a:xfrm>
            <a:off x="7349334" y="0"/>
            <a:ext cx="1656184" cy="369332"/>
          </a:xfrm>
          <a:prstGeom prst="rect">
            <a:avLst/>
          </a:prstGeom>
          <a:noFill/>
        </p:spPr>
        <p:txBody>
          <a:bodyPr wrap="square" rtlCol="0">
            <a:spAutoFit/>
          </a:bodyPr>
          <a:lstStyle/>
          <a:p>
            <a:r>
              <a:rPr kumimoji="1" lang="ja-JP" altLang="en-US" dirty="0"/>
              <a:t>紙媒体出版</a:t>
            </a:r>
          </a:p>
        </p:txBody>
      </p:sp>
      <p:sp>
        <p:nvSpPr>
          <p:cNvPr id="43" name="テキスト ボックス 42"/>
          <p:cNvSpPr txBox="1"/>
          <p:nvPr/>
        </p:nvSpPr>
        <p:spPr>
          <a:xfrm>
            <a:off x="2444602" y="9663"/>
            <a:ext cx="2627784" cy="369332"/>
          </a:xfrm>
          <a:prstGeom prst="rect">
            <a:avLst/>
          </a:prstGeom>
          <a:noFill/>
        </p:spPr>
        <p:txBody>
          <a:bodyPr wrap="square" rtlCol="0">
            <a:spAutoFit/>
          </a:bodyPr>
          <a:lstStyle/>
          <a:p>
            <a:r>
              <a:rPr kumimoji="1" lang="ja-JP" altLang="en-US" dirty="0">
                <a:solidFill>
                  <a:srgbClr val="0070C0"/>
                </a:solidFill>
              </a:rPr>
              <a:t>出版権規定の構造</a:t>
            </a:r>
          </a:p>
        </p:txBody>
      </p:sp>
      <p:sp>
        <p:nvSpPr>
          <p:cNvPr id="44" name="テキスト ボックス 43"/>
          <p:cNvSpPr txBox="1"/>
          <p:nvPr/>
        </p:nvSpPr>
        <p:spPr>
          <a:xfrm>
            <a:off x="2597233" y="1340768"/>
            <a:ext cx="461665" cy="4824536"/>
          </a:xfrm>
          <a:prstGeom prst="rect">
            <a:avLst/>
          </a:prstGeom>
          <a:noFill/>
        </p:spPr>
        <p:txBody>
          <a:bodyPr vert="eaVert" wrap="square" rtlCol="0">
            <a:spAutoFit/>
          </a:bodyPr>
          <a:lstStyle/>
          <a:p>
            <a:r>
              <a:rPr kumimoji="1" lang="ja-JP" altLang="en-US" dirty="0"/>
              <a:t>電子出版として契約する範囲</a:t>
            </a:r>
          </a:p>
        </p:txBody>
      </p:sp>
      <p:sp>
        <p:nvSpPr>
          <p:cNvPr id="45" name="右中かっこ 44"/>
          <p:cNvSpPr/>
          <p:nvPr/>
        </p:nvSpPr>
        <p:spPr>
          <a:xfrm>
            <a:off x="10475721" y="1052736"/>
            <a:ext cx="432048" cy="48245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6" name="テキスト ボックス 45"/>
          <p:cNvSpPr txBox="1"/>
          <p:nvPr/>
        </p:nvSpPr>
        <p:spPr>
          <a:xfrm>
            <a:off x="10708657" y="1124744"/>
            <a:ext cx="738664" cy="4032448"/>
          </a:xfrm>
          <a:prstGeom prst="rect">
            <a:avLst/>
          </a:prstGeom>
          <a:noFill/>
        </p:spPr>
        <p:txBody>
          <a:bodyPr vert="eaVert" wrap="square" rtlCol="0">
            <a:spAutoFit/>
          </a:bodyPr>
          <a:lstStyle/>
          <a:p>
            <a:r>
              <a:rPr kumimoji="1" lang="ja-JP" altLang="en-US" dirty="0"/>
              <a:t>紙媒体出版（ＲＯＭを含む）として契約する範囲</a:t>
            </a:r>
          </a:p>
        </p:txBody>
      </p:sp>
    </p:spTree>
    <p:extLst>
      <p:ext uri="{BB962C8B-B14F-4D97-AF65-F5344CB8AC3E}">
        <p14:creationId xmlns:p14="http://schemas.microsoft.com/office/powerpoint/2010/main" val="168992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26327" y="831273"/>
            <a:ext cx="6951518" cy="4247317"/>
          </a:xfrm>
          <a:prstGeom prst="rect">
            <a:avLst/>
          </a:prstGeom>
          <a:noFill/>
        </p:spPr>
        <p:txBody>
          <a:bodyPr wrap="square" rtlCol="0">
            <a:spAutoFit/>
          </a:bodyPr>
          <a:lstStyle/>
          <a:p>
            <a:r>
              <a:rPr kumimoji="1" lang="ja-JP" altLang="en-US" dirty="0" smtClean="0">
                <a:solidFill>
                  <a:srgbClr val="00B0F0"/>
                </a:solidFill>
              </a:rPr>
              <a:t>出版契約とは、何を約束するものなのか</a:t>
            </a:r>
            <a:endParaRPr kumimoji="1" lang="en-US" altLang="ja-JP" dirty="0" smtClean="0">
              <a:solidFill>
                <a:srgbClr val="00B0F0"/>
              </a:solidFill>
            </a:endParaRPr>
          </a:p>
          <a:p>
            <a:endParaRPr kumimoji="1" lang="en-US" altLang="ja-JP" dirty="0"/>
          </a:p>
          <a:p>
            <a:r>
              <a:rPr kumimoji="1" lang="ja-JP" altLang="en-US" dirty="0" smtClean="0"/>
              <a:t>著者</a:t>
            </a:r>
            <a:r>
              <a:rPr kumimoji="1" lang="en-US" altLang="ja-JP" dirty="0" smtClean="0"/>
              <a:t>							</a:t>
            </a:r>
            <a:r>
              <a:rPr kumimoji="1" lang="ja-JP" altLang="en-US" dirty="0" smtClean="0"/>
              <a:t>出版社</a:t>
            </a:r>
            <a:endParaRPr kumimoji="1" lang="en-US" altLang="ja-JP" dirty="0" smtClean="0"/>
          </a:p>
          <a:p>
            <a:endParaRPr kumimoji="1" lang="en-US" altLang="ja-JP" dirty="0" smtClean="0"/>
          </a:p>
          <a:p>
            <a:r>
              <a:rPr kumimoji="1" lang="ja-JP" altLang="en-US" dirty="0" smtClean="0"/>
              <a:t>執筆約束</a:t>
            </a:r>
            <a:r>
              <a:rPr kumimoji="1" lang="en-US" altLang="ja-JP" dirty="0" smtClean="0"/>
              <a:t>						</a:t>
            </a:r>
            <a:r>
              <a:rPr kumimoji="1" lang="ja-JP" altLang="en-US" dirty="0" smtClean="0"/>
              <a:t>出版約束</a:t>
            </a:r>
            <a:endParaRPr kumimoji="1" lang="en-US" altLang="ja-JP" dirty="0" smtClean="0"/>
          </a:p>
          <a:p>
            <a:r>
              <a:rPr kumimoji="1" lang="ja-JP" altLang="en-US" dirty="0" smtClean="0"/>
              <a:t>出版許諾</a:t>
            </a:r>
            <a:r>
              <a:rPr kumimoji="1" lang="ja-JP" altLang="en-US" dirty="0" smtClean="0">
                <a:solidFill>
                  <a:srgbClr val="FF0000"/>
                </a:solidFill>
              </a:rPr>
              <a:t>（複製権、公衆送信権の許諾）</a:t>
            </a:r>
            <a:endParaRPr kumimoji="1" lang="en-US" altLang="ja-JP" dirty="0" smtClean="0">
              <a:solidFill>
                <a:srgbClr val="FF0000"/>
              </a:solidFill>
            </a:endParaRPr>
          </a:p>
          <a:p>
            <a:r>
              <a:rPr kumimoji="1" lang="en-US" altLang="ja-JP" dirty="0" smtClean="0"/>
              <a:t>								</a:t>
            </a:r>
            <a:r>
              <a:rPr kumimoji="1" lang="ja-JP" altLang="en-US" dirty="0" smtClean="0"/>
              <a:t>印税支払</a:t>
            </a:r>
            <a:endParaRPr kumimoji="1" lang="en-US" altLang="ja-JP" dirty="0" smtClean="0"/>
          </a:p>
          <a:p>
            <a:r>
              <a:rPr kumimoji="1" lang="ja-JP" altLang="en-US" dirty="0" smtClean="0"/>
              <a:t>独占保障</a:t>
            </a:r>
            <a:r>
              <a:rPr kumimoji="1" lang="en-US" altLang="ja-JP" dirty="0" smtClean="0"/>
              <a:t>						</a:t>
            </a:r>
            <a:r>
              <a:rPr kumimoji="1" lang="ja-JP" altLang="en-US" dirty="0" smtClean="0"/>
              <a:t>継続出版</a:t>
            </a:r>
            <a:endParaRPr kumimoji="1" lang="en-US" altLang="ja-JP" dirty="0" smtClean="0"/>
          </a:p>
          <a:p>
            <a:r>
              <a:rPr kumimoji="1" lang="ja-JP" altLang="en-US" dirty="0" smtClean="0"/>
              <a:t>内容保障</a:t>
            </a:r>
            <a:r>
              <a:rPr kumimoji="1" lang="en-US" altLang="ja-JP" dirty="0" smtClean="0"/>
              <a:t>						</a:t>
            </a:r>
            <a:r>
              <a:rPr kumimoji="1" lang="ja-JP" altLang="en-US" dirty="0" smtClean="0"/>
              <a:t>宣伝・侵害対応</a:t>
            </a:r>
            <a:endParaRPr kumimoji="1" lang="en-US" altLang="ja-JP" dirty="0" smtClean="0"/>
          </a:p>
          <a:p>
            <a:endParaRPr kumimoji="1" lang="en-US" altLang="ja-JP" dirty="0" smtClean="0"/>
          </a:p>
          <a:p>
            <a:r>
              <a:rPr kumimoji="1" lang="ja-JP" altLang="en-US" dirty="0" smtClean="0">
                <a:solidFill>
                  <a:srgbClr val="00B0F0"/>
                </a:solidFill>
              </a:rPr>
              <a:t>派生する契約</a:t>
            </a:r>
            <a:endParaRPr kumimoji="1" lang="en-US" altLang="ja-JP" dirty="0" smtClean="0">
              <a:solidFill>
                <a:srgbClr val="00B0F0"/>
              </a:solidFill>
            </a:endParaRPr>
          </a:p>
          <a:p>
            <a:endParaRPr kumimoji="1" lang="en-US" altLang="ja-JP" dirty="0"/>
          </a:p>
          <a:p>
            <a:r>
              <a:rPr kumimoji="1" lang="ja-JP" altLang="en-US" dirty="0" smtClean="0"/>
              <a:t>映像化権許諾</a:t>
            </a:r>
            <a:endParaRPr kumimoji="1" lang="en-US" altLang="ja-JP" dirty="0" smtClean="0"/>
          </a:p>
          <a:p>
            <a:r>
              <a:rPr kumimoji="1" lang="ja-JP" altLang="en-US" dirty="0" smtClean="0"/>
              <a:t>翻訳権許諾</a:t>
            </a:r>
            <a:endParaRPr kumimoji="1" lang="en-US" altLang="ja-JP" dirty="0" smtClean="0"/>
          </a:p>
          <a:p>
            <a:r>
              <a:rPr kumimoji="1" lang="ja-JP" altLang="en-US" dirty="0" smtClean="0"/>
              <a:t>商品化権許諾</a:t>
            </a:r>
            <a:endParaRPr kumimoji="1" lang="ja-JP" altLang="en-US" dirty="0"/>
          </a:p>
        </p:txBody>
      </p:sp>
    </p:spTree>
    <p:extLst>
      <p:ext uri="{BB962C8B-B14F-4D97-AF65-F5344CB8AC3E}">
        <p14:creationId xmlns:p14="http://schemas.microsoft.com/office/powerpoint/2010/main" val="263993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72937" y="404664"/>
            <a:ext cx="3096344" cy="369332"/>
          </a:xfrm>
          <a:prstGeom prst="rect">
            <a:avLst/>
          </a:prstGeom>
          <a:noFill/>
        </p:spPr>
        <p:txBody>
          <a:bodyPr wrap="square" rtlCol="0">
            <a:spAutoFit/>
          </a:bodyPr>
          <a:lstStyle/>
          <a:p>
            <a:r>
              <a:rPr lang="ja-JP" altLang="en-US" dirty="0">
                <a:solidFill>
                  <a:srgbClr val="0070C0"/>
                </a:solidFill>
              </a:rPr>
              <a:t>改正出版権規定の内容</a:t>
            </a:r>
            <a:endParaRPr kumimoji="1" lang="ja-JP" altLang="en-US" dirty="0">
              <a:solidFill>
                <a:srgbClr val="0070C0"/>
              </a:solidFill>
            </a:endParaRPr>
          </a:p>
        </p:txBody>
      </p:sp>
      <p:sp>
        <p:nvSpPr>
          <p:cNvPr id="5" name="テキスト ボックス 4"/>
          <p:cNvSpPr txBox="1"/>
          <p:nvPr/>
        </p:nvSpPr>
        <p:spPr>
          <a:xfrm>
            <a:off x="2718910" y="980728"/>
            <a:ext cx="8208912" cy="6463308"/>
          </a:xfrm>
          <a:prstGeom prst="rect">
            <a:avLst/>
          </a:prstGeom>
          <a:noFill/>
        </p:spPr>
        <p:txBody>
          <a:bodyPr wrap="square" rtlCol="0">
            <a:spAutoFit/>
          </a:bodyPr>
          <a:lstStyle/>
          <a:p>
            <a:r>
              <a:rPr kumimoji="1" lang="ja-JP" altLang="en-US" dirty="0"/>
              <a:t>７９条（出版権の設定）→権利設定者及び出版権者を規定する</a:t>
            </a:r>
            <a:endParaRPr kumimoji="1" lang="en-US" altLang="ja-JP" dirty="0"/>
          </a:p>
          <a:p>
            <a:endParaRPr lang="en-US" altLang="ja-JP" dirty="0"/>
          </a:p>
          <a:p>
            <a:r>
              <a:rPr kumimoji="1" lang="ja-JP" altLang="en-US" dirty="0"/>
              <a:t>　設定権者　第２１条又は第２３条１項に規定する権利を有する者</a:t>
            </a:r>
            <a:endParaRPr kumimoji="1" lang="en-US" altLang="ja-JP" dirty="0"/>
          </a:p>
          <a:p>
            <a:r>
              <a:rPr lang="ja-JP" altLang="en-US" dirty="0"/>
              <a:t>　　　　　　　　（「複製権等保有者」）</a:t>
            </a:r>
            <a:endParaRPr lang="en-US" altLang="ja-JP" dirty="0"/>
          </a:p>
          <a:p>
            <a:endParaRPr kumimoji="1" lang="en-US" altLang="ja-JP" dirty="0"/>
          </a:p>
          <a:p>
            <a:r>
              <a:rPr lang="ja-JP" altLang="en-US" dirty="0"/>
              <a:t>　出版権者たりうる者</a:t>
            </a:r>
            <a:endParaRPr lang="en-US" altLang="ja-JP" dirty="0"/>
          </a:p>
          <a:p>
            <a:r>
              <a:rPr kumimoji="1" lang="ja-JP" altLang="en-US" dirty="0"/>
              <a:t>　　①「出版行為」</a:t>
            </a:r>
            <a:endParaRPr kumimoji="1" lang="en-US" altLang="ja-JP" dirty="0"/>
          </a:p>
          <a:p>
            <a:r>
              <a:rPr lang="ja-JP" altLang="en-US" dirty="0"/>
              <a:t>　　　又は</a:t>
            </a:r>
            <a:endParaRPr kumimoji="1" lang="en-US" altLang="ja-JP" dirty="0"/>
          </a:p>
          <a:p>
            <a:r>
              <a:rPr lang="ja-JP" altLang="en-US" dirty="0"/>
              <a:t>　　</a:t>
            </a:r>
            <a:r>
              <a:rPr lang="ja-JP" altLang="en-US" dirty="0">
                <a:solidFill>
                  <a:srgbClr val="FF0000"/>
                </a:solidFill>
              </a:rPr>
              <a:t>②「公衆送信行為」</a:t>
            </a:r>
            <a:endParaRPr lang="en-US" altLang="ja-JP" dirty="0">
              <a:solidFill>
                <a:srgbClr val="FF0000"/>
              </a:solidFill>
            </a:endParaRPr>
          </a:p>
          <a:p>
            <a:r>
              <a:rPr kumimoji="1" lang="ja-JP" altLang="en-US" dirty="0"/>
              <a:t>　を引き受ける者</a:t>
            </a:r>
            <a:endParaRPr kumimoji="1" lang="en-US" altLang="ja-JP" dirty="0"/>
          </a:p>
          <a:p>
            <a:endParaRPr lang="en-US" altLang="ja-JP" dirty="0"/>
          </a:p>
          <a:p>
            <a:r>
              <a:rPr kumimoji="1" lang="ja-JP" altLang="en-US" dirty="0"/>
              <a:t>「出版行為」＝文書若しくは図画として出版すること</a:t>
            </a:r>
            <a:endParaRPr kumimoji="1" lang="en-US" altLang="ja-JP" dirty="0"/>
          </a:p>
          <a:p>
            <a:pPr marL="360000"/>
            <a:r>
              <a:rPr lang="ja-JP" altLang="en-US" dirty="0"/>
              <a:t>電子計算機を用いてその映像面に文書又は図画として表示されるようにする方式により記録媒体に記録し、当該記録媒体に記録された当該著作物の複製物により頒布することを含む→パッケージ型電子出版</a:t>
            </a:r>
            <a:endParaRPr kumimoji="1" lang="en-US" altLang="ja-JP" dirty="0"/>
          </a:p>
          <a:p>
            <a:r>
              <a:rPr lang="ja-JP" altLang="en-US" dirty="0">
                <a:solidFill>
                  <a:srgbClr val="FF0000"/>
                </a:solidFill>
              </a:rPr>
              <a:t>「公衆送信行為」＝（複製物を用いて）公衆送信を行うこと</a:t>
            </a:r>
            <a:endParaRPr lang="en-US" altLang="ja-JP" dirty="0">
              <a:solidFill>
                <a:srgbClr val="FF0000"/>
              </a:solidFill>
            </a:endParaRPr>
          </a:p>
          <a:p>
            <a:pPr marL="360000"/>
            <a:r>
              <a:rPr lang="ja-JP" altLang="en-US" dirty="0">
                <a:solidFill>
                  <a:srgbClr val="FF0000"/>
                </a:solidFill>
              </a:rPr>
              <a:t>この複製物とは、電子計算機を用いてその映像面に文書又は図画として表示されるようにする方式により記録媒体に記録された、その著作物の複製物</a:t>
            </a:r>
            <a:endParaRPr lang="en-US" altLang="ja-JP" dirty="0">
              <a:solidFill>
                <a:srgbClr val="FF0000"/>
              </a:solidFill>
            </a:endParaRPr>
          </a:p>
          <a:p>
            <a:pPr marL="360000"/>
            <a:endParaRPr lang="en-US" altLang="ja-JP" dirty="0"/>
          </a:p>
          <a:p>
            <a:r>
              <a:rPr lang="ja-JP" altLang="en-US" dirty="0"/>
              <a:t>７９条２項→質権者の承諾（実質変更なし）</a:t>
            </a:r>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424398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57293" y="404664"/>
            <a:ext cx="8352928" cy="6186309"/>
          </a:xfrm>
          <a:prstGeom prst="rect">
            <a:avLst/>
          </a:prstGeom>
          <a:noFill/>
        </p:spPr>
        <p:txBody>
          <a:bodyPr wrap="square" rtlCol="0">
            <a:spAutoFit/>
          </a:bodyPr>
          <a:lstStyle/>
          <a:p>
            <a:r>
              <a:rPr kumimoji="1" lang="ja-JP" altLang="en-US" dirty="0"/>
              <a:t>８０条</a:t>
            </a:r>
            <a:r>
              <a:rPr lang="ja-JP" altLang="en-US" dirty="0"/>
              <a:t>（出版権の内容）→どのような権利を設定できるのか</a:t>
            </a:r>
            <a:endParaRPr lang="en-US" altLang="ja-JP" dirty="0"/>
          </a:p>
          <a:p>
            <a:r>
              <a:rPr kumimoji="1" lang="ja-JP" altLang="en-US" dirty="0"/>
              <a:t>　１項</a:t>
            </a:r>
            <a:endParaRPr kumimoji="1" lang="en-US" altLang="ja-JP" dirty="0"/>
          </a:p>
          <a:p>
            <a:pPr marL="180000" indent="-457200"/>
            <a:r>
              <a:rPr lang="ja-JP" altLang="en-US" dirty="0"/>
              <a:t>１号　頒布の目的をもって、原作のまま印刷その他の機械的又は化学的方法により文書又は図画として複製する権利→（１号出版権）</a:t>
            </a:r>
            <a:endParaRPr lang="en-US" altLang="ja-JP" dirty="0"/>
          </a:p>
          <a:p>
            <a:pPr marL="540000"/>
            <a:r>
              <a:rPr kumimoji="1" lang="ja-JP" altLang="en-US" dirty="0"/>
              <a:t>原作のまま７９条第１項に規定する方式により記録媒体に記録された電磁的記録として複製する権利を含む</a:t>
            </a:r>
            <a:endParaRPr kumimoji="1" lang="en-US" altLang="ja-JP" dirty="0"/>
          </a:p>
          <a:p>
            <a:pPr marL="180000" indent="-457200"/>
            <a:r>
              <a:rPr kumimoji="1" lang="ja-JP" altLang="en-US" dirty="0">
                <a:solidFill>
                  <a:srgbClr val="FF0000"/>
                </a:solidFill>
              </a:rPr>
              <a:t>２号　原作のまま</a:t>
            </a:r>
            <a:r>
              <a:rPr lang="ja-JP" altLang="en-US" dirty="0">
                <a:solidFill>
                  <a:srgbClr val="FF0000"/>
                </a:solidFill>
              </a:rPr>
              <a:t>７９条第１項に規定する方式により記録媒体に記録された当該著作物の複製物を用いて公衆送信を行う権利→（２号出版権）</a:t>
            </a:r>
            <a:endParaRPr lang="en-US" altLang="ja-JP" dirty="0">
              <a:solidFill>
                <a:srgbClr val="FF0000"/>
              </a:solidFill>
            </a:endParaRPr>
          </a:p>
          <a:p>
            <a:pPr marL="180000" indent="-457200"/>
            <a:endParaRPr lang="en-US" altLang="ja-JP" dirty="0">
              <a:solidFill>
                <a:srgbClr val="FF0000"/>
              </a:solidFill>
            </a:endParaRPr>
          </a:p>
          <a:p>
            <a:pPr marL="180000" indent="-457200"/>
            <a:r>
              <a:rPr lang="ja-JP" altLang="en-US" dirty="0"/>
              <a:t>「専有する」→「独占的」な出版契約に対して出版権が設定できる。</a:t>
            </a:r>
            <a:endParaRPr lang="en-US" altLang="ja-JP" dirty="0"/>
          </a:p>
          <a:p>
            <a:pPr marL="180000" indent="-457200"/>
            <a:r>
              <a:rPr lang="ja-JP" altLang="en-US" dirty="0"/>
              <a:t>「一部を専有」→「独占的」ということが意味を持つ範囲で設定できる。</a:t>
            </a:r>
            <a:endParaRPr lang="en-US" altLang="ja-JP" dirty="0"/>
          </a:p>
          <a:p>
            <a:pPr marL="180000" indent="-457200"/>
            <a:endParaRPr lang="en-US" altLang="ja-JP" dirty="0"/>
          </a:p>
          <a:p>
            <a:pPr marL="180000" indent="-457200"/>
            <a:endParaRPr lang="en-US" altLang="ja-JP" dirty="0"/>
          </a:p>
          <a:p>
            <a:pPr marL="180000" indent="-457200"/>
            <a:r>
              <a:rPr lang="ja-JP" altLang="en-US" dirty="0"/>
              <a:t>　２項</a:t>
            </a:r>
            <a:endParaRPr lang="en-US" altLang="ja-JP" dirty="0"/>
          </a:p>
          <a:p>
            <a:pPr marL="180000" indent="-457200"/>
            <a:r>
              <a:rPr lang="ja-JP" altLang="en-US" dirty="0"/>
              <a:t>　著者死亡</a:t>
            </a:r>
            <a:endParaRPr lang="en-US" altLang="ja-JP" dirty="0"/>
          </a:p>
          <a:p>
            <a:pPr marL="180000" indent="-457200"/>
            <a:r>
              <a:rPr lang="ja-JP" altLang="en-US" dirty="0"/>
              <a:t>　　又は</a:t>
            </a:r>
            <a:endParaRPr lang="en-US" altLang="ja-JP" dirty="0"/>
          </a:p>
          <a:p>
            <a:pPr marL="180000" indent="-457200"/>
            <a:r>
              <a:rPr lang="ja-JP" altLang="en-US" dirty="0"/>
              <a:t>　最初の出版行為等の後３年（契約で排除可能）</a:t>
            </a:r>
            <a:endParaRPr lang="en-US" altLang="ja-JP" dirty="0"/>
          </a:p>
          <a:p>
            <a:pPr marL="180000" indent="-457200"/>
            <a:endParaRPr lang="en-US" altLang="ja-JP" dirty="0"/>
          </a:p>
          <a:p>
            <a:pPr marL="180000" indent="-457200"/>
            <a:r>
              <a:rPr lang="ja-JP" altLang="en-US" dirty="0"/>
              <a:t>　個人全集等の複製・</a:t>
            </a:r>
            <a:r>
              <a:rPr lang="ja-JP" altLang="en-US" dirty="0">
                <a:solidFill>
                  <a:srgbClr val="FF0000"/>
                </a:solidFill>
              </a:rPr>
              <a:t>公衆送信</a:t>
            </a:r>
            <a:r>
              <a:rPr lang="ja-JP" altLang="en-US" dirty="0"/>
              <a:t>を複製権等保有者は行うことができる</a:t>
            </a:r>
            <a:endParaRPr lang="en-US" altLang="ja-JP" dirty="0"/>
          </a:p>
          <a:p>
            <a:endParaRPr kumimoji="1" lang="en-US" altLang="ja-JP" dirty="0" smtClean="0">
              <a:solidFill>
                <a:srgbClr val="FF0000"/>
              </a:solidFill>
            </a:endParaRPr>
          </a:p>
          <a:p>
            <a:r>
              <a:rPr kumimoji="1" lang="ja-JP" altLang="en-US" dirty="0">
                <a:solidFill>
                  <a:srgbClr val="FF0000"/>
                </a:solidFill>
              </a:rPr>
              <a:t>　</a:t>
            </a:r>
            <a:r>
              <a:rPr kumimoji="1" lang="ja-JP" altLang="en-US" dirty="0" smtClean="0">
                <a:solidFill>
                  <a:srgbClr val="FF0000"/>
                </a:solidFill>
              </a:rPr>
              <a:t>「電子版全集」の意義が問題</a:t>
            </a:r>
            <a:endParaRPr kumimoji="1" lang="en-US" altLang="ja-JP" dirty="0">
              <a:solidFill>
                <a:srgbClr val="FF0000"/>
              </a:solidFill>
            </a:endParaRPr>
          </a:p>
          <a:p>
            <a:endParaRPr kumimoji="1" lang="ja-JP" altLang="en-US" dirty="0"/>
          </a:p>
        </p:txBody>
      </p:sp>
    </p:spTree>
    <p:extLst>
      <p:ext uri="{BB962C8B-B14F-4D97-AF65-F5344CB8AC3E}">
        <p14:creationId xmlns:p14="http://schemas.microsoft.com/office/powerpoint/2010/main" val="265906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43723" y="404664"/>
            <a:ext cx="8352928" cy="5909310"/>
          </a:xfrm>
          <a:prstGeom prst="rect">
            <a:avLst/>
          </a:prstGeom>
          <a:noFill/>
        </p:spPr>
        <p:txBody>
          <a:bodyPr wrap="square" rtlCol="0">
            <a:spAutoFit/>
          </a:bodyPr>
          <a:lstStyle/>
          <a:p>
            <a:r>
              <a:rPr lang="ja-JP" altLang="en-US" dirty="0"/>
              <a:t>　３項→無条件禁止を条件付ＯＫとした</a:t>
            </a:r>
            <a:endParaRPr lang="en-US" altLang="ja-JP" dirty="0"/>
          </a:p>
          <a:p>
            <a:pPr marL="360000"/>
            <a:r>
              <a:rPr lang="ja-JP" altLang="en-US" dirty="0"/>
              <a:t>出版権者は、</a:t>
            </a:r>
            <a:endParaRPr lang="en-US" altLang="ja-JP" dirty="0"/>
          </a:p>
          <a:p>
            <a:pPr marL="360000"/>
            <a:r>
              <a:rPr lang="ja-JP" altLang="en-US" dirty="0"/>
              <a:t>複製権等保有者の承諾を得た場合に限り、複製又は公衆送信を</a:t>
            </a:r>
            <a:endParaRPr lang="en-US" altLang="ja-JP" dirty="0"/>
          </a:p>
          <a:p>
            <a:pPr marL="360000"/>
            <a:r>
              <a:rPr lang="ja-JP" altLang="en-US" dirty="0"/>
              <a:t>他人に対し、許諾することができる</a:t>
            </a:r>
            <a:r>
              <a:rPr lang="en-US" altLang="ja-JP" dirty="0"/>
              <a:t/>
            </a:r>
            <a:br>
              <a:rPr lang="en-US" altLang="ja-JP" dirty="0"/>
            </a:br>
            <a:r>
              <a:rPr lang="en-US" altLang="ja-JP" dirty="0"/>
              <a:t/>
            </a:r>
            <a:br>
              <a:rPr lang="en-US" altLang="ja-JP" dirty="0"/>
            </a:br>
            <a:r>
              <a:rPr lang="ja-JP" altLang="en-US" dirty="0">
                <a:solidFill>
                  <a:srgbClr val="FF0000"/>
                </a:solidFill>
              </a:rPr>
              <a:t>電子出版で、出版社が配信事業者に対して、利用者への配信を許諾することは、通常「公衆送信権の再許諾」となり、再許諾を行う契約も出版権が設定できる契約となることを確認するために改正が行われた。</a:t>
            </a:r>
            <a:r>
              <a:rPr lang="en-US" altLang="ja-JP" dirty="0">
                <a:solidFill>
                  <a:srgbClr val="FF0000"/>
                </a:solidFill>
              </a:rPr>
              <a:t/>
            </a:r>
            <a:br>
              <a:rPr lang="en-US" altLang="ja-JP" dirty="0">
                <a:solidFill>
                  <a:srgbClr val="FF0000"/>
                </a:solidFill>
              </a:rPr>
            </a:br>
            <a:r>
              <a:rPr lang="en-US" altLang="ja-JP" dirty="0"/>
              <a:t/>
            </a:r>
            <a:br>
              <a:rPr lang="en-US" altLang="ja-JP" dirty="0"/>
            </a:br>
            <a:r>
              <a:rPr lang="ja-JP" altLang="en-US" dirty="0"/>
              <a:t>これまでの実務では、いわゆる二次出版を、「出版権の再許諾」という法形式をとって行うケースはほとんどない。</a:t>
            </a:r>
            <a:endParaRPr lang="en-US" altLang="ja-JP" dirty="0"/>
          </a:p>
          <a:p>
            <a:pPr marL="360000"/>
            <a:r>
              <a:rPr lang="ja-JP" altLang="en-US" dirty="0"/>
              <a:t>→このような法形式をとることは可能だと考えられるが、契約にあたっては十分な注意が必要。</a:t>
            </a:r>
            <a:endParaRPr lang="en-US" altLang="ja-JP" dirty="0"/>
          </a:p>
          <a:p>
            <a:pPr marL="360000"/>
            <a:endParaRPr lang="en-US" altLang="ja-JP" dirty="0"/>
          </a:p>
          <a:p>
            <a:r>
              <a:rPr lang="ja-JP" altLang="en-US" dirty="0"/>
              <a:t>　４項→再許諾の権利内容</a:t>
            </a:r>
            <a:r>
              <a:rPr lang="en-US" altLang="ja-JP" dirty="0"/>
              <a:t/>
            </a:r>
            <a:br>
              <a:rPr lang="en-US" altLang="ja-JP" dirty="0"/>
            </a:br>
            <a:r>
              <a:rPr lang="ja-JP" altLang="en-US" dirty="0"/>
              <a:t>　　　（著作物の利用許諾条項である６３条を準用）</a:t>
            </a:r>
            <a:r>
              <a:rPr lang="en-US" altLang="ja-JP" dirty="0"/>
              <a:t/>
            </a:r>
            <a:br>
              <a:rPr lang="en-US" altLang="ja-JP" dirty="0"/>
            </a:br>
            <a:r>
              <a:rPr lang="ja-JP" altLang="en-US" dirty="0"/>
              <a:t>　　　</a:t>
            </a:r>
            <a:r>
              <a:rPr lang="en-US" altLang="ja-JP" dirty="0"/>
              <a:t/>
            </a:r>
            <a:br>
              <a:rPr lang="en-US" altLang="ja-JP" dirty="0"/>
            </a:br>
            <a:r>
              <a:rPr lang="ja-JP" altLang="en-US" dirty="0"/>
              <a:t>　　　再許諾を受けた者は、出版権者が設定された範囲内でのみ出版権を行使できる。</a:t>
            </a:r>
            <a:r>
              <a:rPr lang="en-US" altLang="ja-JP" dirty="0"/>
              <a:t/>
            </a:r>
            <a:br>
              <a:rPr lang="en-US" altLang="ja-JP" dirty="0"/>
            </a:br>
            <a:r>
              <a:rPr lang="ja-JP" altLang="en-US" dirty="0"/>
              <a:t>　　　再許諾の権限は、出版権者の承諾なく譲渡できない。</a:t>
            </a:r>
            <a:r>
              <a:rPr lang="en-US" altLang="ja-JP" dirty="0"/>
              <a:t/>
            </a:r>
            <a:br>
              <a:rPr lang="en-US" altLang="ja-JP" dirty="0"/>
            </a:br>
            <a:r>
              <a:rPr lang="ja-JP" altLang="en-US" dirty="0"/>
              <a:t>　　　</a:t>
            </a:r>
            <a:endParaRPr lang="en-US" altLang="ja-JP" dirty="0"/>
          </a:p>
        </p:txBody>
      </p:sp>
    </p:spTree>
    <p:extLst>
      <p:ext uri="{BB962C8B-B14F-4D97-AF65-F5344CB8AC3E}">
        <p14:creationId xmlns:p14="http://schemas.microsoft.com/office/powerpoint/2010/main" val="124329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55454" y="352707"/>
            <a:ext cx="8640960" cy="6186309"/>
          </a:xfrm>
          <a:prstGeom prst="rect">
            <a:avLst/>
          </a:prstGeom>
          <a:noFill/>
        </p:spPr>
        <p:txBody>
          <a:bodyPr wrap="square" rtlCol="0">
            <a:spAutoFit/>
          </a:bodyPr>
          <a:lstStyle/>
          <a:p>
            <a:r>
              <a:rPr kumimoji="1" lang="ja-JP" altLang="en-US" dirty="0"/>
              <a:t>８１条（出版の義務）</a:t>
            </a:r>
            <a:endParaRPr kumimoji="1" lang="en-US" altLang="ja-JP" dirty="0"/>
          </a:p>
          <a:p>
            <a:r>
              <a:rPr lang="ja-JP" altLang="en-US" dirty="0"/>
              <a:t>　任意規定であることが明示されている→現行法と同じ</a:t>
            </a:r>
            <a:endParaRPr lang="en-US" altLang="ja-JP" dirty="0"/>
          </a:p>
          <a:p>
            <a:endParaRPr kumimoji="1" lang="en-US" altLang="ja-JP" dirty="0"/>
          </a:p>
          <a:p>
            <a:r>
              <a:rPr lang="ja-JP" altLang="en-US" dirty="0"/>
              <a:t>　１号出版権について</a:t>
            </a:r>
            <a:endParaRPr lang="en-US" altLang="ja-JP" dirty="0"/>
          </a:p>
          <a:p>
            <a:r>
              <a:rPr kumimoji="1" lang="ja-JP" altLang="en-US" dirty="0"/>
              <a:t>　イ　複製のために必要な原稿等を受領後６カ月以内に出版行為</a:t>
            </a:r>
            <a:endParaRPr kumimoji="1" lang="en-US" altLang="ja-JP" dirty="0"/>
          </a:p>
          <a:p>
            <a:r>
              <a:rPr lang="ja-JP" altLang="en-US" dirty="0"/>
              <a:t>　ロ　慣行に従い、継続出版行為義務</a:t>
            </a:r>
            <a:endParaRPr lang="en-US" altLang="ja-JP" dirty="0"/>
          </a:p>
          <a:p>
            <a:r>
              <a:rPr kumimoji="1" lang="ja-JP" altLang="en-US" dirty="0"/>
              <a:t>　</a:t>
            </a:r>
            <a:r>
              <a:rPr kumimoji="1" lang="ja-JP" altLang="en-US" dirty="0">
                <a:solidFill>
                  <a:srgbClr val="FF0000"/>
                </a:solidFill>
              </a:rPr>
              <a:t>２号出版権について</a:t>
            </a:r>
            <a:endParaRPr kumimoji="1" lang="en-US" altLang="ja-JP" dirty="0">
              <a:solidFill>
                <a:srgbClr val="FF0000"/>
              </a:solidFill>
            </a:endParaRPr>
          </a:p>
          <a:p>
            <a:r>
              <a:rPr lang="ja-JP" altLang="en-US" dirty="0">
                <a:solidFill>
                  <a:srgbClr val="FF0000"/>
                </a:solidFill>
              </a:rPr>
              <a:t>　イ　公衆送信のために必要な原稿等を受領後６カ月以内に公衆送信行為</a:t>
            </a:r>
            <a:endParaRPr lang="en-US" altLang="ja-JP" dirty="0">
              <a:solidFill>
                <a:srgbClr val="FF0000"/>
              </a:solidFill>
            </a:endParaRPr>
          </a:p>
          <a:p>
            <a:r>
              <a:rPr kumimoji="1" lang="ja-JP" altLang="en-US" dirty="0">
                <a:solidFill>
                  <a:srgbClr val="FF0000"/>
                </a:solidFill>
              </a:rPr>
              <a:t>　ロ　慣行に従い、継続公衆送信義務</a:t>
            </a:r>
            <a:endParaRPr kumimoji="1" lang="en-US" altLang="ja-JP" dirty="0">
              <a:solidFill>
                <a:srgbClr val="FF0000"/>
              </a:solidFill>
            </a:endParaRPr>
          </a:p>
          <a:p>
            <a:endParaRPr lang="en-US" altLang="ja-JP" dirty="0"/>
          </a:p>
          <a:p>
            <a:r>
              <a:rPr kumimoji="1" lang="ja-JP" altLang="en-US" dirty="0"/>
              <a:t>８２条（著作物の修正増減）</a:t>
            </a:r>
            <a:endParaRPr kumimoji="1" lang="en-US" altLang="ja-JP" dirty="0"/>
          </a:p>
          <a:p>
            <a:r>
              <a:rPr lang="ja-JP" altLang="en-US" dirty="0"/>
              <a:t>　「正当な範囲内」での修正又は増減</a:t>
            </a:r>
            <a:endParaRPr lang="en-US" altLang="ja-JP" dirty="0"/>
          </a:p>
          <a:p>
            <a:endParaRPr kumimoji="1" lang="en-US" altLang="ja-JP" dirty="0"/>
          </a:p>
          <a:p>
            <a:r>
              <a:rPr lang="ja-JP" altLang="en-US" dirty="0"/>
              <a:t>　１号出版権　　改めて複製する場合</a:t>
            </a:r>
            <a:endParaRPr lang="en-US" altLang="ja-JP" dirty="0"/>
          </a:p>
          <a:p>
            <a:r>
              <a:rPr kumimoji="1" lang="ja-JP" altLang="en-US" dirty="0"/>
              <a:t>　　　　　　</a:t>
            </a:r>
            <a:r>
              <a:rPr kumimoji="1" lang="ja-JP" altLang="en-US" dirty="0" smtClean="0"/>
              <a:t>→</a:t>
            </a:r>
            <a:r>
              <a:rPr kumimoji="1" lang="ja-JP" altLang="en-US" dirty="0"/>
              <a:t>オンデマンドはどう考えるのか？</a:t>
            </a:r>
            <a:endParaRPr kumimoji="1" lang="en-US" altLang="ja-JP" dirty="0"/>
          </a:p>
          <a:p>
            <a:r>
              <a:rPr lang="ja-JP" altLang="en-US" dirty="0"/>
              <a:t>　　　　　　</a:t>
            </a:r>
            <a:r>
              <a:rPr lang="ja-JP" altLang="en-US" dirty="0" smtClean="0"/>
              <a:t>→</a:t>
            </a:r>
            <a:r>
              <a:rPr lang="ja-JP" altLang="en-US" dirty="0"/>
              <a:t>「正当な範囲内」で調整</a:t>
            </a:r>
            <a:endParaRPr kumimoji="1" lang="en-US" altLang="ja-JP" dirty="0"/>
          </a:p>
          <a:p>
            <a:r>
              <a:rPr lang="ja-JP" altLang="en-US" dirty="0"/>
              <a:t>　</a:t>
            </a:r>
            <a:r>
              <a:rPr lang="ja-JP" altLang="en-US" dirty="0">
                <a:solidFill>
                  <a:srgbClr val="FF0000"/>
                </a:solidFill>
              </a:rPr>
              <a:t>２号出版権　　公衆送信を行う場合</a:t>
            </a:r>
            <a:endParaRPr lang="en-US" altLang="ja-JP" dirty="0">
              <a:solidFill>
                <a:srgbClr val="FF0000"/>
              </a:solidFill>
            </a:endParaRPr>
          </a:p>
          <a:p>
            <a:r>
              <a:rPr kumimoji="1" lang="ja-JP" altLang="en-US" dirty="0">
                <a:solidFill>
                  <a:srgbClr val="FF0000"/>
                </a:solidFill>
              </a:rPr>
              <a:t>　　　　　　</a:t>
            </a:r>
            <a:r>
              <a:rPr kumimoji="1" lang="ja-JP" altLang="en-US" dirty="0" smtClean="0">
                <a:solidFill>
                  <a:srgbClr val="FF0000"/>
                </a:solidFill>
              </a:rPr>
              <a:t>→</a:t>
            </a:r>
            <a:r>
              <a:rPr kumimoji="1" lang="ja-JP" altLang="en-US" dirty="0">
                <a:solidFill>
                  <a:srgbClr val="FF0000"/>
                </a:solidFill>
              </a:rPr>
              <a:t>通常、自動公衆送信なので、この場合とは何を意味するのか？</a:t>
            </a:r>
            <a:endParaRPr kumimoji="1" lang="en-US" altLang="ja-JP" dirty="0">
              <a:solidFill>
                <a:srgbClr val="FF0000"/>
              </a:solidFill>
            </a:endParaRPr>
          </a:p>
          <a:p>
            <a:r>
              <a:rPr kumimoji="1" lang="ja-JP" altLang="en-US" dirty="0">
                <a:solidFill>
                  <a:srgbClr val="FF0000"/>
                </a:solidFill>
              </a:rPr>
              <a:t>　　　　　　</a:t>
            </a:r>
            <a:r>
              <a:rPr kumimoji="1" lang="ja-JP" altLang="en-US" dirty="0" smtClean="0">
                <a:solidFill>
                  <a:srgbClr val="FF0000"/>
                </a:solidFill>
              </a:rPr>
              <a:t>→</a:t>
            </a:r>
            <a:r>
              <a:rPr kumimoji="1" lang="ja-JP" altLang="en-US" dirty="0">
                <a:solidFill>
                  <a:srgbClr val="FF0000"/>
                </a:solidFill>
              </a:rPr>
              <a:t>サーバーにある場合と読むしかない。「正当な範囲内」で調整</a:t>
            </a:r>
            <a:endParaRPr kumimoji="1" lang="en-US" altLang="ja-JP" dirty="0">
              <a:solidFill>
                <a:srgbClr val="FF0000"/>
              </a:solidFill>
            </a:endParaRPr>
          </a:p>
          <a:p>
            <a:r>
              <a:rPr lang="ja-JP" altLang="en-US" dirty="0"/>
              <a:t>　</a:t>
            </a:r>
            <a:endParaRPr lang="en-US" altLang="ja-JP" dirty="0"/>
          </a:p>
          <a:p>
            <a:r>
              <a:rPr kumimoji="1" lang="ja-JP" altLang="en-US" dirty="0"/>
              <a:t>　２項（通知義務）</a:t>
            </a:r>
            <a:endParaRPr kumimoji="1" lang="en-US" altLang="ja-JP" dirty="0"/>
          </a:p>
          <a:p>
            <a:r>
              <a:rPr lang="ja-JP" altLang="en-US" dirty="0"/>
              <a:t>　　１号出版権の場合のみ、現行法通り</a:t>
            </a:r>
            <a:endParaRPr kumimoji="1" lang="ja-JP" altLang="en-US" dirty="0"/>
          </a:p>
        </p:txBody>
      </p:sp>
    </p:spTree>
    <p:extLst>
      <p:ext uri="{BB962C8B-B14F-4D97-AF65-F5344CB8AC3E}">
        <p14:creationId xmlns:p14="http://schemas.microsoft.com/office/powerpoint/2010/main" val="340917153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3345</TotalTime>
  <Words>1205</Words>
  <Application>Microsoft Office PowerPoint</Application>
  <PresentationFormat>ワイド画面</PresentationFormat>
  <Paragraphs>334</Paragraphs>
  <Slides>24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メイリオ</vt:lpstr>
      <vt:lpstr>Arial</vt:lpstr>
      <vt:lpstr>Century Gothic</vt:lpstr>
      <vt:lpstr>Wingdings 3</vt:lpstr>
      <vt:lpstr>ウィスプ</vt:lpstr>
      <vt:lpstr>著作権入門セミナー 第２回　契約実務と権利侵害への対応 　　　　及び平成３０年著作権法改正について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改正された出版権規定と 電子書籍の契約実務</dc:title>
  <dc:creator>村瀬拓男</dc:creator>
  <cp:lastModifiedBy>村瀬 拓男</cp:lastModifiedBy>
  <cp:revision>35</cp:revision>
  <dcterms:created xsi:type="dcterms:W3CDTF">2015-06-18T13:18:15Z</dcterms:created>
  <dcterms:modified xsi:type="dcterms:W3CDTF">2018-07-03T03:06:50Z</dcterms:modified>
</cp:coreProperties>
</file>