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customXml/itemProps2.xml" ContentType="application/vnd.openxmlformats-officedocument.customXmlProperties+xml"/>
  <Override PartName="/customXml/itemProps1.xml" ContentType="application/vnd.openxmlformats-officedocument.customXmlProperties+xml"/>
  <Override PartName="/ppt/viewProps.xml" ContentType="application/vnd.openxmlformats-officedocument.presentationml.viewProps+xml"/>
  <Override PartName="/ppt/slideMasters/slideMaster2.xml" ContentType="application/vnd.openxmlformats-officedocument.presentationml.slideMaster+xml"/>
  <Override PartName="/ppt/theme/theme2.xml" ContentType="application/vnd.openxmlformats-officedocument.theme+xml"/>
  <Override PartName="/ppt/slideLayouts/slideLayout4.xml" ContentType="application/vnd.openxmlformats-officedocument.presentationml.slideLayout+xml"/>
  <Override PartName="/ppt/presProps.xml" ContentType="application/vnd.openxmlformats-officedocument.presentationml.presProps+xml"/>
  <Override PartName="/ppt/tableStyles.xml" ContentType="application/vnd.openxmlformats-officedocument.presentationml.tableStyles+xml"/>
  <Override PartName="/ppt/handoutMasters/handoutMaster1.xml" ContentType="application/vnd.openxmlformats-officedocument.presentationml.handoutMaster+xml"/>
  <Override PartName="/ppt/theme/theme4.xml" ContentType="application/vnd.openxmlformats-officedocument.theme+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55"/>
  </p:notesMasterIdLst>
  <p:handoutMasterIdLst>
    <p:handoutMasterId r:id="rId56"/>
  </p:handoutMasterIdLst>
  <p:sldIdLst>
    <p:sldId id="259" r:id="rId6"/>
    <p:sldId id="283" r:id="rId7"/>
    <p:sldId id="300" r:id="rId8"/>
    <p:sldId id="301" r:id="rId9"/>
    <p:sldId id="302" r:id="rId10"/>
    <p:sldId id="303"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6" r:id="rId32"/>
    <p:sldId id="327" r:id="rId33"/>
    <p:sldId id="342" r:id="rId34"/>
    <p:sldId id="328" r:id="rId35"/>
    <p:sldId id="343" r:id="rId36"/>
    <p:sldId id="329" r:id="rId37"/>
    <p:sldId id="344" r:id="rId38"/>
    <p:sldId id="345" r:id="rId39"/>
    <p:sldId id="346" r:id="rId40"/>
    <p:sldId id="331" r:id="rId41"/>
    <p:sldId id="347" r:id="rId42"/>
    <p:sldId id="332" r:id="rId43"/>
    <p:sldId id="348" r:id="rId44"/>
    <p:sldId id="333" r:id="rId45"/>
    <p:sldId id="334" r:id="rId46"/>
    <p:sldId id="335" r:id="rId47"/>
    <p:sldId id="336" r:id="rId48"/>
    <p:sldId id="337" r:id="rId49"/>
    <p:sldId id="338" r:id="rId50"/>
    <p:sldId id="339" r:id="rId51"/>
    <p:sldId id="340" r:id="rId52"/>
    <p:sldId id="341" r:id="rId53"/>
    <p:sldId id="349" r:id="rId5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802021E-4255-4D63-B19A-CAFAB486E0C0}">
          <p14:sldIdLst>
            <p14:sldId id="259"/>
            <p14:sldId id="283"/>
            <p14:sldId id="300"/>
            <p14:sldId id="301"/>
            <p14:sldId id="302"/>
            <p14:sldId id="303"/>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6"/>
            <p14:sldId id="327"/>
            <p14:sldId id="342"/>
            <p14:sldId id="328"/>
            <p14:sldId id="343"/>
            <p14:sldId id="329"/>
            <p14:sldId id="344"/>
            <p14:sldId id="345"/>
            <p14:sldId id="346"/>
            <p14:sldId id="331"/>
            <p14:sldId id="347"/>
            <p14:sldId id="332"/>
            <p14:sldId id="348"/>
            <p14:sldId id="333"/>
            <p14:sldId id="334"/>
            <p14:sldId id="335"/>
            <p14:sldId id="336"/>
            <p14:sldId id="337"/>
            <p14:sldId id="338"/>
            <p14:sldId id="339"/>
            <p14:sldId id="340"/>
            <p14:sldId id="341"/>
            <p14:sldId id="34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6" autoAdjust="0"/>
    <p:restoredTop sz="94557" autoAdjust="0"/>
  </p:normalViewPr>
  <p:slideViewPr>
    <p:cSldViewPr>
      <p:cViewPr>
        <p:scale>
          <a:sx n="100" d="100"/>
          <a:sy n="100" d="100"/>
        </p:scale>
        <p:origin x="-918" y="162"/>
      </p:cViewPr>
      <p:guideLst>
        <p:guide orient="horz" pos="2160"/>
        <p:guide pos="2880"/>
      </p:guideLst>
    </p:cSldViewPr>
  </p:slideViewPr>
  <p:outlineViewPr>
    <p:cViewPr>
      <p:scale>
        <a:sx n="33" d="100"/>
        <a:sy n="33" d="100"/>
      </p:scale>
      <p:origin x="0" y="17376"/>
    </p:cViewPr>
  </p:outlineViewPr>
  <p:notesTextViewPr>
    <p:cViewPr>
      <p:scale>
        <a:sx n="100" d="100"/>
        <a:sy n="100" d="100"/>
      </p:scale>
      <p:origin x="0" y="0"/>
    </p:cViewPr>
  </p:notesTextViewPr>
  <p:notesViewPr>
    <p:cSldViewPr>
      <p:cViewPr varScale="1">
        <p:scale>
          <a:sx n="93" d="100"/>
          <a:sy n="93" d="100"/>
        </p:scale>
        <p:origin x="-3774" y="-114"/>
      </p:cViewPr>
      <p:guideLst>
        <p:guide orient="horz" pos="3130"/>
        <p:guide pos="2144"/>
      </p:guideLst>
    </p:cSldViewPr>
  </p:notesViewPr>
  <p:gridSpacing cx="72008" cy="72008"/>
</p:viewPr>
</file>

<file path=ppt/_rels/presentation.xml.rels>&#65279;<?xml version="1.0" encoding="UTF-8" standalone="yes"?>
<Relationships xmlns="http://schemas.openxmlformats.org/package/2006/relationships">
  <Relationship Id="rId6" Type="http://schemas.openxmlformats.org/officeDocument/2006/relationships/slide" Target="slides/slide1.xml" />
  <Relationship Id="rId7" Type="http://schemas.openxmlformats.org/officeDocument/2006/relationships/slide" Target="slides/slide2.xml" />
  <Relationship Id="rId8" Type="http://schemas.openxmlformats.org/officeDocument/2006/relationships/slide" Target="slides/slide3.xml" />
  <Relationship Id="rId9" Type="http://schemas.openxmlformats.org/officeDocument/2006/relationships/slide" Target="slides/slide4.xml" />
  <Relationship Id="rId10" Type="http://schemas.openxmlformats.org/officeDocument/2006/relationships/slide" Target="slides/slide5.xml" />
  <Relationship Id="rId11" Type="http://schemas.openxmlformats.org/officeDocument/2006/relationships/slide" Target="slides/slide6.xml" />
  <Relationship Id="rId12" Type="http://schemas.openxmlformats.org/officeDocument/2006/relationships/slide" Target="slides/slide7.xml" />
  <Relationship Id="rId13" Type="http://schemas.openxmlformats.org/officeDocument/2006/relationships/slide" Target="slides/slide8.xml" />
  <Relationship Id="rId14" Type="http://schemas.openxmlformats.org/officeDocument/2006/relationships/slide" Target="slides/slide9.xml" />
  <Relationship Id="rId15" Type="http://schemas.openxmlformats.org/officeDocument/2006/relationships/slide" Target="slides/slide10.xml" />
  <Relationship Id="rId16" Type="http://schemas.openxmlformats.org/officeDocument/2006/relationships/slide" Target="slides/slide11.xml" />
  <Relationship Id="rId17" Type="http://schemas.openxmlformats.org/officeDocument/2006/relationships/slide" Target="slides/slide12.xml" />
  <Relationship Id="rId18" Type="http://schemas.openxmlformats.org/officeDocument/2006/relationships/slide" Target="slides/slide13.xml" />
  <Relationship Id="rId19" Type="http://schemas.openxmlformats.org/officeDocument/2006/relationships/slide" Target="slides/slide14.xml" />
  <Relationship Id="rId20" Type="http://schemas.openxmlformats.org/officeDocument/2006/relationships/slide" Target="slides/slide15.xml" />
  <Relationship Id="rId21" Type="http://schemas.openxmlformats.org/officeDocument/2006/relationships/slide" Target="slides/slide16.xml" />
  <Relationship Id="rId22" Type="http://schemas.openxmlformats.org/officeDocument/2006/relationships/slide" Target="slides/slide17.xml" />
  <Relationship Id="rId23" Type="http://schemas.openxmlformats.org/officeDocument/2006/relationships/slide" Target="slides/slide18.xml" />
  <Relationship Id="rId24" Type="http://schemas.openxmlformats.org/officeDocument/2006/relationships/slide" Target="slides/slide19.xml" />
  <Relationship Id="rId25" Type="http://schemas.openxmlformats.org/officeDocument/2006/relationships/slide" Target="slides/slide20.xml" />
  <Relationship Id="rId26" Type="http://schemas.openxmlformats.org/officeDocument/2006/relationships/slide" Target="slides/slide21.xml" />
  <Relationship Id="rId27" Type="http://schemas.openxmlformats.org/officeDocument/2006/relationships/slide" Target="slides/slide22.xml" />
  <Relationship Id="rId28" Type="http://schemas.openxmlformats.org/officeDocument/2006/relationships/slide" Target="slides/slide23.xml" />
  <Relationship Id="rId29" Type="http://schemas.openxmlformats.org/officeDocument/2006/relationships/slide" Target="slides/slide24.xml" />
  <Relationship Id="rId30" Type="http://schemas.openxmlformats.org/officeDocument/2006/relationships/slide" Target="slides/slide25.xml" />
  <Relationship Id="rId31" Type="http://schemas.openxmlformats.org/officeDocument/2006/relationships/slide" Target="slides/slide26.xml" />
  <Relationship Id="rId32" Type="http://schemas.openxmlformats.org/officeDocument/2006/relationships/slide" Target="slides/slide27.xml" />
  <Relationship Id="rId33" Type="http://schemas.openxmlformats.org/officeDocument/2006/relationships/slide" Target="slides/slide28.xml" />
  <Relationship Id="rId34" Type="http://schemas.openxmlformats.org/officeDocument/2006/relationships/slide" Target="slides/slide29.xml" />
  <Relationship Id="rId35" Type="http://schemas.openxmlformats.org/officeDocument/2006/relationships/slide" Target="slides/slide30.xml" />
  <Relationship Id="rId36" Type="http://schemas.openxmlformats.org/officeDocument/2006/relationships/slide" Target="slides/slide31.xml" />
  <Relationship Id="rId37" Type="http://schemas.openxmlformats.org/officeDocument/2006/relationships/slide" Target="slides/slide32.xml" />
  <Relationship Id="rId38" Type="http://schemas.openxmlformats.org/officeDocument/2006/relationships/slide" Target="slides/slide33.xml" />
  <Relationship Id="rId39" Type="http://schemas.openxmlformats.org/officeDocument/2006/relationships/slide" Target="slides/slide34.xml" />
  <Relationship Id="rId40" Type="http://schemas.openxmlformats.org/officeDocument/2006/relationships/slide" Target="slides/slide35.xml" />
  <Relationship Id="rId41" Type="http://schemas.openxmlformats.org/officeDocument/2006/relationships/slide" Target="slides/slide36.xml" />
  <Relationship Id="rId42" Type="http://schemas.openxmlformats.org/officeDocument/2006/relationships/slide" Target="slides/slide37.xml" />
  <Relationship Id="rId43" Type="http://schemas.openxmlformats.org/officeDocument/2006/relationships/slide" Target="slides/slide38.xml" />
  <Relationship Id="rId44" Type="http://schemas.openxmlformats.org/officeDocument/2006/relationships/slide" Target="slides/slide39.xml" />
  <Relationship Id="rId45" Type="http://schemas.openxmlformats.org/officeDocument/2006/relationships/slide" Target="slides/slide40.xml" />
  <Relationship Id="rId46" Type="http://schemas.openxmlformats.org/officeDocument/2006/relationships/slide" Target="slides/slide41.xml" />
  <Relationship Id="rId47" Type="http://schemas.openxmlformats.org/officeDocument/2006/relationships/slide" Target="slides/slide42.xml" />
  <Relationship Id="rId48" Type="http://schemas.openxmlformats.org/officeDocument/2006/relationships/slide" Target="slides/slide43.xml" />
  <Relationship Id="rId49" Type="http://schemas.openxmlformats.org/officeDocument/2006/relationships/slide" Target="slides/slide44.xml" />
  <Relationship Id="rId50" Type="http://schemas.openxmlformats.org/officeDocument/2006/relationships/slide" Target="slides/slide45.xml" />
  <Relationship Id="rId51" Type="http://schemas.openxmlformats.org/officeDocument/2006/relationships/slide" Target="slides/slide46.xml" />
  <Relationship Id="rId52" Type="http://schemas.openxmlformats.org/officeDocument/2006/relationships/slide" Target="slides/slide47.xml" />
  <Relationship Id="rId53" Type="http://schemas.openxmlformats.org/officeDocument/2006/relationships/slide" Target="slides/slide48.xml" />
  <Relationship Id="rId54" Type="http://schemas.openxmlformats.org/officeDocument/2006/relationships/slide" Target="slides/slide49.xml" />
  <Relationship Id="rId55" Type="http://schemas.openxmlformats.org/officeDocument/2006/relationships/notesMaster" Target="notesMasters/notesMaster1.xml" />
  <Relationship Id="rId59" Type="http://schemas.openxmlformats.org/officeDocument/2006/relationships/theme" Target="theme/theme1.xml" />
  <Relationship Id="rId2" Type="http://schemas.openxmlformats.org/officeDocument/2006/relationships/customXml" Target="../customXml/item2.xml" />
  <Relationship Id="rId1" Type="http://schemas.openxmlformats.org/officeDocument/2006/relationships/customXml" Target="../customXml/item1.xml" />
  <Relationship Id="rId58" Type="http://schemas.openxmlformats.org/officeDocument/2006/relationships/viewProps" Target="viewProps.xml" />
  <Relationship Id="rId5" Type="http://schemas.openxmlformats.org/officeDocument/2006/relationships/slideMaster" Target="slideMasters/slideMaster2.xml" />
  <Relationship Id="rId57" Type="http://schemas.openxmlformats.org/officeDocument/2006/relationships/presProps" Target="presProps.xml" />
  <Relationship Id="rId60" Type="http://schemas.openxmlformats.org/officeDocument/2006/relationships/tableStyles" Target="tableStyles.xml" />
  <Relationship Id="rId4" Type="http://schemas.openxmlformats.org/officeDocument/2006/relationships/slideMaster" Target="slideMasters/slideMaster1.xml" />
  <Relationship Id="rId56" Type="http://schemas.openxmlformats.org/officeDocument/2006/relationships/handoutMaster" Target="handoutMasters/handoutMaster1.xml" />
  <Relationship Id="rId3" Type="http://schemas.openxmlformats.org/officeDocument/2006/relationships/customXml" Target="../customXml/item3.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25D39B12-81E2-4618-BA8B-9939BA479D9C}" type="datetimeFigureOut">
              <a:rPr kumimoji="1" lang="ja-JP" altLang="en-US" smtClean="0"/>
              <a:pPr/>
              <a:t>2018/7/24</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B44FE08C-CE79-4044-9C14-27CB230F6990}" type="slidenum">
              <a:rPr kumimoji="1" lang="ja-JP" altLang="en-US" smtClean="0"/>
              <a:pPr/>
              <a:t>‹#›</a:t>
            </a:fld>
            <a:endParaRPr kumimoji="1" lang="ja-JP" altLang="en-US"/>
          </a:p>
        </p:txBody>
      </p:sp>
    </p:spTree>
    <p:extLst>
      <p:ext uri="{BB962C8B-B14F-4D97-AF65-F5344CB8AC3E}">
        <p14:creationId xmlns:p14="http://schemas.microsoft.com/office/powerpoint/2010/main" val="267372614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7F3C502E-B848-4607-8119-B112A8CE4A11}" type="datetimeFigureOut">
              <a:rPr kumimoji="1" lang="ja-JP" altLang="en-US" smtClean="0"/>
              <a:pPr/>
              <a:t>2018/7/24</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736397CE-25AE-4C26-9C28-C3260D70E93C}" type="slidenum">
              <a:rPr kumimoji="1" lang="ja-JP" altLang="en-US" smtClean="0"/>
              <a:pPr/>
              <a:t>‹#›</a:t>
            </a:fld>
            <a:endParaRPr kumimoji="1" lang="ja-JP" altLang="en-US"/>
          </a:p>
        </p:txBody>
      </p:sp>
    </p:spTree>
    <p:extLst>
      <p:ext uri="{BB962C8B-B14F-4D97-AF65-F5344CB8AC3E}">
        <p14:creationId xmlns:p14="http://schemas.microsoft.com/office/powerpoint/2010/main" val="3011429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1027" name="Picture 3" descr="C:\Users\SatoeKanemitsu\Desktop\MHM_NL_PP\MHM_PP_3_22.jpg"/>
          <p:cNvPicPr>
            <a:picLocks noChangeAspect="1" noChangeArrowheads="1"/>
          </p:cNvPicPr>
          <p:nvPr userDrawn="1"/>
        </p:nvPicPr>
        <p:blipFill>
          <a:blip r:embed="rId2" cstate="print"/>
          <a:srcRect l="3320" r="3143"/>
          <a:stretch>
            <a:fillRect/>
          </a:stretch>
        </p:blipFill>
        <p:spPr bwMode="auto">
          <a:xfrm>
            <a:off x="0" y="0"/>
            <a:ext cx="9144000" cy="6912000"/>
          </a:xfrm>
          <a:prstGeom prst="rect">
            <a:avLst/>
          </a:prstGeom>
          <a:noFill/>
        </p:spPr>
      </p:pic>
      <p:sp>
        <p:nvSpPr>
          <p:cNvPr id="2" name="タイトル 1"/>
          <p:cNvSpPr>
            <a:spLocks noGrp="1"/>
          </p:cNvSpPr>
          <p:nvPr>
            <p:ph type="ctrTitle"/>
          </p:nvPr>
        </p:nvSpPr>
        <p:spPr>
          <a:xfrm>
            <a:off x="685800" y="2636912"/>
            <a:ext cx="7772400" cy="1470025"/>
          </a:xfrm>
          <a:prstGeom prst="rect">
            <a:avLst/>
          </a:prstGeom>
        </p:spPr>
        <p:txBody>
          <a:bodyPr/>
          <a:lstStyle>
            <a:lvl1pPr algn="l">
              <a:defRPr>
                <a:solidFill>
                  <a:srgbClr val="892034"/>
                </a:solidFill>
              </a:defRPr>
            </a:lvl1pPr>
          </a:lstStyle>
          <a:p>
            <a:r>
              <a:rPr kumimoji="1" lang="ja-JP" altLang="en-US" smtClean="0"/>
              <a:t>マスタ タイトルの書式設定</a:t>
            </a:r>
            <a:endParaRPr kumimoji="1" lang="ja-JP" altLang="en-US"/>
          </a:p>
        </p:txBody>
      </p:sp>
      <p:sp>
        <p:nvSpPr>
          <p:cNvPr id="5" name="フッター プレースホルダ 4"/>
          <p:cNvSpPr>
            <a:spLocks noGrp="1"/>
          </p:cNvSpPr>
          <p:nvPr>
            <p:ph type="ftr" sz="quarter" idx="11"/>
          </p:nvPr>
        </p:nvSpPr>
        <p:spPr/>
        <p:txBody>
          <a:bodyPr/>
          <a:lstStyle/>
          <a:p>
            <a:endParaRPr lang="ja-JP" altLang="en-US" dirty="0" smtClean="0"/>
          </a:p>
        </p:txBody>
      </p:sp>
      <p:sp>
        <p:nvSpPr>
          <p:cNvPr id="6" name="正方形/長方形 5"/>
          <p:cNvSpPr/>
          <p:nvPr userDrawn="1"/>
        </p:nvSpPr>
        <p:spPr>
          <a:xfrm>
            <a:off x="6876256" y="6093296"/>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本文（見出し線あり）">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921BF7D-0B5B-4BBD-8595-FA9DD93303BD}" type="datetime1">
              <a:rPr kumimoji="1" lang="ja-JP" altLang="en-US" smtClean="0"/>
              <a:pPr/>
              <a:t>2018/7/24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2C38889-E033-4775-B4E6-D12F486F52D8}" type="slidenum">
              <a:rPr kumimoji="1" lang="ja-JP" altLang="en-US" smtClean="0"/>
              <a:pPr/>
              <a:t>‹#›</a:t>
            </a:fld>
            <a:endParaRPr kumimoji="1" lang="ja-JP" altLang="en-US"/>
          </a:p>
        </p:txBody>
      </p:sp>
      <p:cxnSp>
        <p:nvCxnSpPr>
          <p:cNvPr id="7" name="直線コネクタ 6"/>
          <p:cNvCxnSpPr/>
          <p:nvPr/>
        </p:nvCxnSpPr>
        <p:spPr>
          <a:xfrm>
            <a:off x="467519" y="1125732"/>
            <a:ext cx="8208962" cy="0"/>
          </a:xfrm>
          <a:prstGeom prst="line">
            <a:avLst/>
          </a:prstGeom>
          <a:ln w="38100" cmpd="thinThick">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grpSp>
        <p:nvGrpSpPr>
          <p:cNvPr id="9" name="グループ化 8"/>
          <p:cNvGrpSpPr/>
          <p:nvPr userDrawn="1"/>
        </p:nvGrpSpPr>
        <p:grpSpPr>
          <a:xfrm>
            <a:off x="467519" y="634756"/>
            <a:ext cx="8208962" cy="490976"/>
            <a:chOff x="467519" y="634756"/>
            <a:chExt cx="8208962" cy="490976"/>
          </a:xfrm>
        </p:grpSpPr>
        <p:cxnSp>
          <p:nvCxnSpPr>
            <p:cNvPr id="10" name="直線コネクタ 9"/>
            <p:cNvCxnSpPr/>
            <p:nvPr userDrawn="1"/>
          </p:nvCxnSpPr>
          <p:spPr>
            <a:xfrm>
              <a:off x="467519" y="1125732"/>
              <a:ext cx="8208962" cy="0"/>
            </a:xfrm>
            <a:prstGeom prst="line">
              <a:avLst/>
            </a:prstGeom>
            <a:ln w="38100" cmpd="thinThick">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sp>
          <p:nvSpPr>
            <p:cNvPr id="11" name="テキスト プレースホルダー 11"/>
            <p:cNvSpPr txBox="1">
              <a:spLocks/>
            </p:cNvSpPr>
            <p:nvPr userDrawn="1"/>
          </p:nvSpPr>
          <p:spPr>
            <a:xfrm>
              <a:off x="678656" y="635808"/>
              <a:ext cx="7786688" cy="460800"/>
            </a:xfrm>
            <a:prstGeom prst="rect">
              <a:avLst/>
            </a:prstGeom>
          </p:spPr>
          <p:txBody>
            <a:bodyPr>
              <a:normAutofit/>
            </a:bodyPr>
            <a:lstStyle>
              <a:lvl1pPr marL="0" indent="0" algn="ctr" defTabSz="914400" rtl="0" eaLnBrk="1" latinLnBrk="0" hangingPunct="1">
                <a:spcBef>
                  <a:spcPct val="20000"/>
                </a:spcBef>
                <a:buFont typeface="Arial" pitchFamily="34" charset="0"/>
                <a:buNone/>
                <a:defRPr kumimoji="1" sz="24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タイトル</a:t>
              </a:r>
              <a:endParaRPr lang="ja-JP" altLang="en-US" dirty="0"/>
            </a:p>
          </p:txBody>
        </p:sp>
        <p:sp>
          <p:nvSpPr>
            <p:cNvPr id="13" name="テキスト プレースホルダー 11"/>
            <p:cNvSpPr txBox="1">
              <a:spLocks/>
            </p:cNvSpPr>
            <p:nvPr userDrawn="1"/>
          </p:nvSpPr>
          <p:spPr>
            <a:xfrm>
              <a:off x="680778" y="634756"/>
              <a:ext cx="7786688" cy="460800"/>
            </a:xfrm>
            <a:prstGeom prst="rect">
              <a:avLst/>
            </a:prstGeom>
            <a:solidFill>
              <a:schemeClr val="bg1"/>
            </a:solidFill>
          </p:spPr>
          <p:txBody>
            <a:bodyPr>
              <a:normAutofit/>
            </a:bodyPr>
            <a:lstStyle>
              <a:lvl1pPr marL="0" indent="0" algn="ctr" defTabSz="914400" rtl="0" eaLnBrk="1" latinLnBrk="0" hangingPunct="1">
                <a:spcBef>
                  <a:spcPct val="20000"/>
                </a:spcBef>
                <a:buFont typeface="Arial" pitchFamily="34" charset="0"/>
                <a:buNone/>
                <a:defRPr kumimoji="1" sz="24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grpSp>
      <p:sp>
        <p:nvSpPr>
          <p:cNvPr id="14" name="タイトル プレースホルダー 6"/>
          <p:cNvSpPr>
            <a:spLocks noGrp="1"/>
          </p:cNvSpPr>
          <p:nvPr>
            <p:ph type="title"/>
          </p:nvPr>
        </p:nvSpPr>
        <p:spPr>
          <a:xfrm>
            <a:off x="678600" y="635808"/>
            <a:ext cx="7786800" cy="460800"/>
          </a:xfrm>
          <a:prstGeom prst="rect">
            <a:avLst/>
          </a:prstGeom>
        </p:spPr>
        <p:txBody>
          <a:bodyPr vert="horz" lIns="91440" tIns="45720" rIns="91440" bIns="45720" rtlCol="0" anchor="ctr">
            <a:normAutofit/>
          </a:bodyPr>
          <a:lstStyle>
            <a:lvl1pPr algn="ctr">
              <a:defRPr>
                <a:solidFill>
                  <a:schemeClr val="tx1">
                    <a:lumMod val="95000"/>
                    <a:lumOff val="5000"/>
                  </a:schemeClr>
                </a:solidFill>
              </a:defRPr>
            </a:lvl1pPr>
          </a:lstStyle>
          <a:p>
            <a:r>
              <a:rPr kumimoji="1" lang="ja-JP" altLang="en-US" dirty="0" smtClean="0"/>
              <a:t>マスター タイトルの書式設定</a:t>
            </a:r>
            <a:endParaRPr kumimoji="1" lang="ja-JP" altLang="en-US" dirty="0"/>
          </a:p>
        </p:txBody>
      </p:sp>
      <p:sp>
        <p:nvSpPr>
          <p:cNvPr id="6" name="テキスト プレースホルダー 5"/>
          <p:cNvSpPr>
            <a:spLocks noGrp="1"/>
          </p:cNvSpPr>
          <p:nvPr>
            <p:ph type="body" sz="quarter" idx="13"/>
          </p:nvPr>
        </p:nvSpPr>
        <p:spPr>
          <a:xfrm>
            <a:off x="678656" y="1484784"/>
            <a:ext cx="7788810" cy="4464496"/>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本文（見出し線あり）">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921BF7D-0B5B-4BBD-8595-FA9DD93303BD}" type="datetime1">
              <a:rPr kumimoji="1" lang="ja-JP" altLang="en-US" smtClean="0"/>
              <a:pPr/>
              <a:t>2018/7/24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2C38889-E033-4775-B4E6-D12F486F52D8}" type="slidenum">
              <a:rPr kumimoji="1" lang="ja-JP" altLang="en-US" smtClean="0"/>
              <a:pPr/>
              <a:t>‹#›</a:t>
            </a:fld>
            <a:endParaRPr kumimoji="1" lang="ja-JP" altLang="en-US"/>
          </a:p>
        </p:txBody>
      </p:sp>
      <p:cxnSp>
        <p:nvCxnSpPr>
          <p:cNvPr id="7" name="直線コネクタ 6"/>
          <p:cNvCxnSpPr/>
          <p:nvPr/>
        </p:nvCxnSpPr>
        <p:spPr>
          <a:xfrm>
            <a:off x="467519" y="1125732"/>
            <a:ext cx="8208962" cy="0"/>
          </a:xfrm>
          <a:prstGeom prst="line">
            <a:avLst/>
          </a:prstGeom>
          <a:ln w="38100" cmpd="thinThick">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grpSp>
        <p:nvGrpSpPr>
          <p:cNvPr id="9" name="グループ化 8"/>
          <p:cNvGrpSpPr/>
          <p:nvPr userDrawn="1"/>
        </p:nvGrpSpPr>
        <p:grpSpPr>
          <a:xfrm>
            <a:off x="467519" y="634756"/>
            <a:ext cx="8208962" cy="490976"/>
            <a:chOff x="467519" y="634756"/>
            <a:chExt cx="8208962" cy="490976"/>
          </a:xfrm>
        </p:grpSpPr>
        <p:cxnSp>
          <p:nvCxnSpPr>
            <p:cNvPr id="10" name="直線コネクタ 9"/>
            <p:cNvCxnSpPr/>
            <p:nvPr userDrawn="1"/>
          </p:nvCxnSpPr>
          <p:spPr>
            <a:xfrm>
              <a:off x="467519" y="1125732"/>
              <a:ext cx="8208962" cy="0"/>
            </a:xfrm>
            <a:prstGeom prst="line">
              <a:avLst/>
            </a:prstGeom>
            <a:ln w="38100" cmpd="thinThick">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sp>
          <p:nvSpPr>
            <p:cNvPr id="11" name="テキスト プレースホルダー 11"/>
            <p:cNvSpPr txBox="1">
              <a:spLocks/>
            </p:cNvSpPr>
            <p:nvPr userDrawn="1"/>
          </p:nvSpPr>
          <p:spPr>
            <a:xfrm>
              <a:off x="678656" y="635808"/>
              <a:ext cx="7786688" cy="460800"/>
            </a:xfrm>
            <a:prstGeom prst="rect">
              <a:avLst/>
            </a:prstGeom>
          </p:spPr>
          <p:txBody>
            <a:bodyPr>
              <a:normAutofit/>
            </a:bodyPr>
            <a:lstStyle>
              <a:lvl1pPr marL="0" indent="0" algn="ctr" defTabSz="914400" rtl="0" eaLnBrk="1" latinLnBrk="0" hangingPunct="1">
                <a:spcBef>
                  <a:spcPct val="20000"/>
                </a:spcBef>
                <a:buFont typeface="Arial" pitchFamily="34" charset="0"/>
                <a:buNone/>
                <a:defRPr kumimoji="1" sz="24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タイトル</a:t>
              </a:r>
              <a:endParaRPr lang="ja-JP" altLang="en-US" dirty="0"/>
            </a:p>
          </p:txBody>
        </p:sp>
        <p:sp>
          <p:nvSpPr>
            <p:cNvPr id="13" name="テキスト プレースホルダー 11"/>
            <p:cNvSpPr txBox="1">
              <a:spLocks/>
            </p:cNvSpPr>
            <p:nvPr userDrawn="1"/>
          </p:nvSpPr>
          <p:spPr>
            <a:xfrm>
              <a:off x="680778" y="634756"/>
              <a:ext cx="7786688" cy="460800"/>
            </a:xfrm>
            <a:prstGeom prst="rect">
              <a:avLst/>
            </a:prstGeom>
            <a:solidFill>
              <a:schemeClr val="bg1"/>
            </a:solidFill>
          </p:spPr>
          <p:txBody>
            <a:bodyPr>
              <a:normAutofit/>
            </a:bodyPr>
            <a:lstStyle>
              <a:lvl1pPr marL="0" indent="0" algn="ctr" defTabSz="914400" rtl="0" eaLnBrk="1" latinLnBrk="0" hangingPunct="1">
                <a:spcBef>
                  <a:spcPct val="20000"/>
                </a:spcBef>
                <a:buFont typeface="Arial" pitchFamily="34" charset="0"/>
                <a:buNone/>
                <a:defRPr kumimoji="1" sz="24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grpSp>
      <p:sp>
        <p:nvSpPr>
          <p:cNvPr id="14" name="タイトル プレースホルダー 6"/>
          <p:cNvSpPr>
            <a:spLocks noGrp="1"/>
          </p:cNvSpPr>
          <p:nvPr>
            <p:ph type="title"/>
          </p:nvPr>
        </p:nvSpPr>
        <p:spPr>
          <a:xfrm>
            <a:off x="678600" y="635808"/>
            <a:ext cx="7786800" cy="460800"/>
          </a:xfrm>
          <a:prstGeom prst="rect">
            <a:avLst/>
          </a:prstGeom>
        </p:spPr>
        <p:txBody>
          <a:bodyPr vert="horz" lIns="91440" tIns="45720" rIns="91440" bIns="45720" rtlCol="0" anchor="ctr">
            <a:normAutofit/>
          </a:bodyPr>
          <a:lstStyle>
            <a:lvl1pPr algn="ctr">
              <a:defRPr>
                <a:solidFill>
                  <a:schemeClr val="tx1">
                    <a:lumMod val="95000"/>
                    <a:lumOff val="5000"/>
                  </a:schemeClr>
                </a:solidFill>
              </a:defRPr>
            </a:lvl1pPr>
          </a:lstStyle>
          <a:p>
            <a:r>
              <a:rPr kumimoji="1" lang="ja-JP" altLang="en-US" dirty="0" smtClean="0"/>
              <a:t>マスター タイトルの書式設定</a:t>
            </a:r>
            <a:endParaRPr kumimoji="1" lang="ja-JP" altLang="en-US" dirty="0"/>
          </a:p>
        </p:txBody>
      </p:sp>
      <p:sp>
        <p:nvSpPr>
          <p:cNvPr id="12"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5"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7266732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本文（見出し線なし）">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E2C38889-E033-4775-B4E6-D12F486F52D8}" type="slidenum">
              <a:rPr kumimoji="1" lang="ja-JP" altLang="en-US" smtClean="0"/>
              <a:pPr/>
              <a:t>‹#›</a:t>
            </a:fld>
            <a:endParaRPr kumimoji="1" lang="ja-JP" altLang="en-US"/>
          </a:p>
        </p:txBody>
      </p:sp>
      <p:sp>
        <p:nvSpPr>
          <p:cNvPr id="2" name="タイトル 1"/>
          <p:cNvSpPr>
            <a:spLocks noGrp="1"/>
          </p:cNvSpPr>
          <p:nvPr>
            <p:ph type="title"/>
          </p:nvPr>
        </p:nvSpPr>
        <p:spPr>
          <a:xfrm>
            <a:off x="457200" y="692696"/>
            <a:ext cx="8229600" cy="576064"/>
          </a:xfrm>
        </p:spPr>
        <p:txBody>
          <a:bodyPr/>
          <a:lstStyle>
            <a:lvl1pPr>
              <a:defRPr baseline="0">
                <a:solidFill>
                  <a:schemeClr val="tx1"/>
                </a:solidFill>
              </a:defRPr>
            </a:lvl1pPr>
          </a:lstStyle>
          <a:p>
            <a:r>
              <a:rPr kumimoji="1" lang="ja-JP" altLang="en-US" dirty="0" smtClean="0"/>
              <a:t>マスター タイトルの書式設定</a:t>
            </a:r>
            <a:endParaRPr kumimoji="1" lang="ja-JP" altLang="en-US" dirty="0"/>
          </a:p>
        </p:txBody>
      </p:sp>
      <p:sp>
        <p:nvSpPr>
          <p:cNvPr id="5" name="テキスト プレースホルダー 4"/>
          <p:cNvSpPr>
            <a:spLocks noGrp="1"/>
          </p:cNvSpPr>
          <p:nvPr>
            <p:ph type="body" sz="quarter" idx="13"/>
          </p:nvPr>
        </p:nvSpPr>
        <p:spPr>
          <a:xfrm>
            <a:off x="684213" y="1628775"/>
            <a:ext cx="7775575" cy="4248150"/>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3" Type="http://schemas.openxmlformats.org/officeDocument/2006/relationships/slideLayout" Target="../slideLayouts/slideLayout3.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5" Type="http://schemas.openxmlformats.org/officeDocument/2006/relationships/image" Target="../media/image1.jpeg" />
  <Relationship Id="rId4" Type="http://schemas.openxmlformats.org/officeDocument/2006/relationships/theme" Target="../theme/theme1.xml" />
</Relationships>
</file>

<file path=ppt/slideMasters/_rels/slideMaster2.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theme" Target="../theme/theme2.xml" />
  <Relationship Id="rId1" Type="http://schemas.openxmlformats.org/officeDocument/2006/relationships/slideLayout" Target="../slideLayouts/slideLayout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atoeKanemitsu\Desktop\MHM_NL_PP\MHM_PP_3_24.jpg"/>
          <p:cNvPicPr>
            <a:picLocks noChangeAspect="1" noChangeArrowheads="1"/>
          </p:cNvPicPr>
          <p:nvPr userDrawn="1"/>
        </p:nvPicPr>
        <p:blipFill>
          <a:blip r:embed="rId5" cstate="print"/>
          <a:srcRect l="3143" r="3320"/>
          <a:stretch>
            <a:fillRect/>
          </a:stretch>
        </p:blipFill>
        <p:spPr bwMode="auto">
          <a:xfrm>
            <a:off x="0" y="-26616"/>
            <a:ext cx="9144000" cy="6912000"/>
          </a:xfrm>
          <a:prstGeom prst="rect">
            <a:avLst/>
          </a:prstGeom>
          <a:noFill/>
        </p:spPr>
      </p:pic>
      <p:sp>
        <p:nvSpPr>
          <p:cNvPr id="3" name="テキスト プレースホルダ 2"/>
          <p:cNvSpPr>
            <a:spLocks noGrp="1"/>
          </p:cNvSpPr>
          <p:nvPr>
            <p:ph type="body" idx="1"/>
          </p:nvPr>
        </p:nvSpPr>
        <p:spPr>
          <a:xfrm>
            <a:off x="914400" y="1916833"/>
            <a:ext cx="7258000" cy="4176464"/>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CE8D3-C93F-480E-9B53-3B3141776E10}" type="datetime1">
              <a:rPr kumimoji="1" lang="ja-JP" altLang="en-US" smtClean="0"/>
              <a:pPr/>
              <a:t>2018/7/24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8889-E033-4775-B4E6-D12F486F52D8}" type="slidenum">
              <a:rPr kumimoji="1" lang="ja-JP" altLang="en-US" smtClean="0"/>
              <a:pPr/>
              <a:t>‹#›</a:t>
            </a:fld>
            <a:endParaRPr kumimoji="1" lang="ja-JP" altLang="en-US"/>
          </a:p>
        </p:txBody>
      </p:sp>
      <p:grpSp>
        <p:nvGrpSpPr>
          <p:cNvPr id="2" name="グループ化 1"/>
          <p:cNvGrpSpPr/>
          <p:nvPr userDrawn="1"/>
        </p:nvGrpSpPr>
        <p:grpSpPr>
          <a:xfrm>
            <a:off x="467519" y="635808"/>
            <a:ext cx="8208962" cy="489924"/>
            <a:chOff x="467519" y="635808"/>
            <a:chExt cx="8208962" cy="489924"/>
          </a:xfrm>
        </p:grpSpPr>
        <p:cxnSp>
          <p:nvCxnSpPr>
            <p:cNvPr id="11" name="直線コネクタ 10"/>
            <p:cNvCxnSpPr/>
            <p:nvPr userDrawn="1"/>
          </p:nvCxnSpPr>
          <p:spPr>
            <a:xfrm>
              <a:off x="467519" y="1125732"/>
              <a:ext cx="8208962" cy="0"/>
            </a:xfrm>
            <a:prstGeom prst="line">
              <a:avLst/>
            </a:prstGeom>
            <a:ln w="38100" cmpd="thinThick">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sp>
          <p:nvSpPr>
            <p:cNvPr id="13" name="テキスト プレースホルダー 11"/>
            <p:cNvSpPr txBox="1">
              <a:spLocks/>
            </p:cNvSpPr>
            <p:nvPr userDrawn="1"/>
          </p:nvSpPr>
          <p:spPr>
            <a:xfrm>
              <a:off x="678656" y="635808"/>
              <a:ext cx="7786688" cy="460800"/>
            </a:xfrm>
            <a:prstGeom prst="rect">
              <a:avLst/>
            </a:prstGeom>
          </p:spPr>
          <p:txBody>
            <a:bodyPr>
              <a:normAutofit/>
            </a:bodyPr>
            <a:lstStyle>
              <a:lvl1pPr marL="0" indent="0" algn="ctr" defTabSz="914400" rtl="0" eaLnBrk="1" latinLnBrk="0" hangingPunct="1">
                <a:spcBef>
                  <a:spcPct val="20000"/>
                </a:spcBef>
                <a:buFont typeface="Arial" pitchFamily="34" charset="0"/>
                <a:buNone/>
                <a:defRPr kumimoji="1" sz="24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タイトル</a:t>
              </a:r>
              <a:endParaRPr lang="ja-JP" altLang="en-US" dirty="0"/>
            </a:p>
          </p:txBody>
        </p:sp>
        <p:sp>
          <p:nvSpPr>
            <p:cNvPr id="14" name="テキスト プレースホルダー 11"/>
            <p:cNvSpPr txBox="1">
              <a:spLocks/>
            </p:cNvSpPr>
            <p:nvPr userDrawn="1"/>
          </p:nvSpPr>
          <p:spPr>
            <a:xfrm>
              <a:off x="680778" y="641790"/>
              <a:ext cx="7786688" cy="460800"/>
            </a:xfrm>
            <a:prstGeom prst="rect">
              <a:avLst/>
            </a:prstGeom>
            <a:solidFill>
              <a:schemeClr val="bg1"/>
            </a:solidFill>
          </p:spPr>
          <p:txBody>
            <a:bodyPr>
              <a:normAutofit/>
            </a:bodyPr>
            <a:lstStyle>
              <a:lvl1pPr marL="0" indent="0" algn="ctr" defTabSz="914400" rtl="0" eaLnBrk="1" latinLnBrk="0" hangingPunct="1">
                <a:spcBef>
                  <a:spcPct val="20000"/>
                </a:spcBef>
                <a:buFont typeface="Arial" pitchFamily="34" charset="0"/>
                <a:buNone/>
                <a:defRPr kumimoji="1" sz="24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grpSp>
      <p:sp>
        <p:nvSpPr>
          <p:cNvPr id="7" name="タイトル プレースホルダー 6"/>
          <p:cNvSpPr>
            <a:spLocks noGrp="1"/>
          </p:cNvSpPr>
          <p:nvPr>
            <p:ph type="title"/>
          </p:nvPr>
        </p:nvSpPr>
        <p:spPr>
          <a:xfrm>
            <a:off x="678600" y="635808"/>
            <a:ext cx="7786800" cy="4608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3672" r:id="rId1"/>
    <p:sldLayoutId id="2147483682" r:id="rId2"/>
    <p:sldLayoutId id="2147483687" r:id="rId3"/>
  </p:sldLayoutIdLst>
  <p:timing>
    <p:tnLst>
      <p:par>
        <p:cTn id="1" dur="indefinite" restart="never" nodeType="tmRoot"/>
      </p:par>
    </p:tnLst>
  </p:timing>
  <p:hf hdr="0" ftr="0" dt="0"/>
  <p:txStyles>
    <p:titleStyle>
      <a:lvl1pPr algn="l" defTabSz="914400" rtl="0" eaLnBrk="1" latinLnBrk="0" hangingPunct="1">
        <a:spcBef>
          <a:spcPct val="0"/>
        </a:spcBef>
        <a:buNone/>
        <a:defRPr kumimoji="1" sz="2400" kern="1200">
          <a:solidFill>
            <a:srgbClr val="892034"/>
          </a:solidFill>
          <a:latin typeface="+mn-ea"/>
          <a:ea typeface="+mn-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SatoeKanemitsu\Desktop\MHM_NL_PP\MHM_PP_3_24.jpg"/>
          <p:cNvPicPr>
            <a:picLocks noChangeAspect="1" noChangeArrowheads="1"/>
          </p:cNvPicPr>
          <p:nvPr userDrawn="1"/>
        </p:nvPicPr>
        <p:blipFill>
          <a:blip r:embed="rId3" cstate="print"/>
          <a:srcRect l="3143" r="3320"/>
          <a:stretch>
            <a:fillRect/>
          </a:stretch>
        </p:blipFill>
        <p:spPr bwMode="auto">
          <a:xfrm>
            <a:off x="0" y="-26616"/>
            <a:ext cx="9144000" cy="6912000"/>
          </a:xfrm>
          <a:prstGeom prst="rect">
            <a:avLst/>
          </a:prstGeom>
          <a:noFill/>
        </p:spPr>
      </p:pic>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CE8D3-C93F-480E-9B53-3B3141776E10}" type="datetime1">
              <a:rPr kumimoji="1" lang="ja-JP" altLang="en-US" smtClean="0"/>
              <a:pPr/>
              <a:t>2018/7/24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8889-E033-4775-B4E6-D12F486F52D8}" type="slidenum">
              <a:rPr kumimoji="1" lang="ja-JP" altLang="en-US" smtClean="0"/>
              <a:pPr/>
              <a:t>‹#›</a:t>
            </a:fld>
            <a:endParaRPr kumimoji="1" lang="ja-JP" altLang="en-US"/>
          </a:p>
        </p:txBody>
      </p:sp>
      <p:sp>
        <p:nvSpPr>
          <p:cNvPr id="7" name="タイトル プレースホルダー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8" name="テキスト プレースホルダー 7"/>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l" defTabSz="914400" rtl="0" eaLnBrk="1" latinLnBrk="0" hangingPunct="1">
        <a:spcBef>
          <a:spcPct val="0"/>
        </a:spcBef>
        <a:buNone/>
        <a:defRPr kumimoji="1" sz="2400" kern="1200">
          <a:solidFill>
            <a:srgbClr val="892034"/>
          </a:solidFill>
          <a:latin typeface="+mn-ea"/>
          <a:ea typeface="+mn-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2" Type="http://schemas.openxmlformats.org/officeDocument/2006/relationships/image" Target="../media/image3.emf"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6.emf" />
  <Relationship Id="rId2" Type="http://schemas.openxmlformats.org/officeDocument/2006/relationships/image" Target="../media/image5.emf"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image" Target="../media/image9.png"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image" Target="../media/image10.png"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2" Type="http://schemas.openxmlformats.org/officeDocument/2006/relationships/image" Target="../media/image11.emf"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2" Type="http://schemas.openxmlformats.org/officeDocument/2006/relationships/image" Target="../media/image12.png"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327992" y="1196752"/>
            <a:ext cx="8348464" cy="1224136"/>
          </a:xfrm>
        </p:spPr>
        <p:txBody>
          <a:bodyPr anchor="t" anchorCtr="0">
            <a:noAutofit/>
          </a:bodyPr>
          <a:lstStyle/>
          <a:p>
            <a:pPr algn="ctr"/>
            <a:r>
              <a:rPr lang="ja-JP" altLang="en-US" dirty="0"/>
              <a:t>ＪＥＰＡ著作権セミナ－</a:t>
            </a:r>
            <a:br>
              <a:rPr lang="ja-JP" altLang="en-US" dirty="0"/>
            </a:br>
            <a:r>
              <a:rPr lang="ja-JP" altLang="en-US" dirty="0"/>
              <a:t>平成</a:t>
            </a:r>
            <a:r>
              <a:rPr lang="en-US" altLang="ja-JP" dirty="0"/>
              <a:t>30</a:t>
            </a:r>
            <a:r>
              <a:rPr lang="ja-JP" altLang="en-US" dirty="0"/>
              <a:t>年著作権法改正・柔軟な権利制限規定概要</a:t>
            </a:r>
            <a:r>
              <a:rPr lang="ja-JP" altLang="en-US" dirty="0" smtClean="0"/>
              <a:t>と</a:t>
            </a:r>
            <a:r>
              <a:rPr lang="en-US" altLang="ja-JP" dirty="0" smtClean="0"/>
              <a:t/>
            </a:r>
            <a:br>
              <a:rPr lang="en-US" altLang="ja-JP" dirty="0" smtClean="0"/>
            </a:br>
            <a:r>
              <a:rPr lang="ja-JP" altLang="en-US" dirty="0" smtClean="0"/>
              <a:t>電子</a:t>
            </a:r>
            <a:r>
              <a:rPr lang="ja-JP" altLang="en-US" dirty="0"/>
              <a:t>出版</a:t>
            </a:r>
            <a:r>
              <a:rPr lang="ja-JP" altLang="en-US" dirty="0" smtClean="0"/>
              <a:t>業務</a:t>
            </a:r>
            <a:endParaRPr kumimoji="1" lang="ja-JP" altLang="en-US" dirty="0"/>
          </a:p>
        </p:txBody>
      </p:sp>
      <p:sp>
        <p:nvSpPr>
          <p:cNvPr id="6" name="テキスト プレースホルダー 3"/>
          <p:cNvSpPr txBox="1">
            <a:spLocks/>
          </p:cNvSpPr>
          <p:nvPr/>
        </p:nvSpPr>
        <p:spPr>
          <a:xfrm>
            <a:off x="539552" y="2996952"/>
            <a:ext cx="4891632" cy="792088"/>
          </a:xfrm>
          <a:prstGeom prst="rect">
            <a:avLst/>
          </a:prstGeom>
        </p:spPr>
        <p:txBody>
          <a:bodyPr lIns="0" rIns="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r>
              <a:rPr lang="ja-JP" altLang="en-US" sz="2000" dirty="0" smtClean="0"/>
              <a:t>平成</a:t>
            </a:r>
            <a:r>
              <a:rPr lang="en-US" altLang="ja-JP" sz="2000" dirty="0" smtClean="0"/>
              <a:t>30</a:t>
            </a:r>
            <a:r>
              <a:rPr lang="ja-JP" altLang="en-US" sz="2000" dirty="0" smtClean="0"/>
              <a:t>年著作権法改正・特に</a:t>
            </a:r>
            <a:r>
              <a:rPr lang="en-US" altLang="ja-JP" sz="2000" dirty="0" smtClean="0"/>
              <a:t>47</a:t>
            </a:r>
            <a:r>
              <a:rPr lang="ja-JP" altLang="en-US" sz="2000" dirty="0" smtClean="0"/>
              <a:t>条の</a:t>
            </a:r>
            <a:r>
              <a:rPr lang="en-US" altLang="ja-JP" sz="2000" dirty="0" smtClean="0"/>
              <a:t>5</a:t>
            </a:r>
          </a:p>
          <a:p>
            <a:pPr marL="266700" indent="-266700"/>
            <a:r>
              <a:rPr lang="ja-JP" altLang="en-US" sz="2000" dirty="0" smtClean="0"/>
              <a:t>ナショナルアーカイブの半歩前進</a:t>
            </a:r>
            <a:r>
              <a:rPr lang="en-US" altLang="ja-JP" sz="2000" dirty="0" smtClean="0"/>
              <a:t>…</a:t>
            </a:r>
            <a:r>
              <a:rPr lang="ja-JP" altLang="en-US" sz="2000" dirty="0" err="1" smtClean="0"/>
              <a:t>。</a:t>
            </a:r>
            <a:endParaRPr lang="en-US" altLang="ja-JP" sz="2000" dirty="0" smtClean="0"/>
          </a:p>
        </p:txBody>
      </p:sp>
      <p:sp>
        <p:nvSpPr>
          <p:cNvPr id="7" name="テキスト プレースホルダー 3"/>
          <p:cNvSpPr txBox="1">
            <a:spLocks/>
          </p:cNvSpPr>
          <p:nvPr/>
        </p:nvSpPr>
        <p:spPr>
          <a:xfrm>
            <a:off x="539552" y="2600952"/>
            <a:ext cx="2088232" cy="396000"/>
          </a:xfrm>
          <a:prstGeom prst="rect">
            <a:avLst/>
          </a:prstGeom>
          <a:ln>
            <a:solidFill>
              <a:schemeClr val="tx1"/>
            </a:solidFill>
          </a:ln>
        </p:spPr>
        <p:txBody>
          <a:bodyPr anchor="t" anchorCtr="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smtClean="0"/>
              <a:t>本セミナーの本旨</a:t>
            </a:r>
            <a:endParaRPr lang="en-US" altLang="ja-JP" sz="2000" dirty="0" smtClean="0"/>
          </a:p>
        </p:txBody>
      </p:sp>
      <p:sp>
        <p:nvSpPr>
          <p:cNvPr id="8" name="テキスト プレースホルダー 3"/>
          <p:cNvSpPr txBox="1">
            <a:spLocks/>
          </p:cNvSpPr>
          <p:nvPr/>
        </p:nvSpPr>
        <p:spPr>
          <a:xfrm>
            <a:off x="539552" y="4437112"/>
            <a:ext cx="8424936" cy="1152128"/>
          </a:xfrm>
          <a:prstGeom prst="rect">
            <a:avLst/>
          </a:prstGeom>
        </p:spPr>
        <p:txBody>
          <a:bodyPr lIns="0" rIns="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r>
              <a:rPr lang="en-US" altLang="ja-JP" sz="2000" dirty="0" smtClean="0"/>
              <a:t>Google Books</a:t>
            </a:r>
            <a:r>
              <a:rPr lang="ja-JP" altLang="en-US" sz="2000" dirty="0" smtClean="0"/>
              <a:t>　</a:t>
            </a:r>
            <a:r>
              <a:rPr lang="en-US" altLang="ja-JP" sz="2000" dirty="0" smtClean="0"/>
              <a:t>1000</a:t>
            </a:r>
            <a:r>
              <a:rPr lang="ja-JP" altLang="en-US" sz="2000" dirty="0" smtClean="0"/>
              <a:t>万点</a:t>
            </a:r>
            <a:endParaRPr lang="en-US" altLang="ja-JP" sz="2000" dirty="0" smtClean="0"/>
          </a:p>
          <a:p>
            <a:pPr marL="266700" indent="-266700"/>
            <a:r>
              <a:rPr lang="en-US" altLang="ja-JP" sz="2000" dirty="0" err="1" smtClean="0"/>
              <a:t>Europeana</a:t>
            </a:r>
            <a:r>
              <a:rPr lang="ja-JP" altLang="en-US" sz="2000" dirty="0" smtClean="0"/>
              <a:t>　　</a:t>
            </a:r>
            <a:r>
              <a:rPr lang="en-US" altLang="ja-JP" sz="2000" dirty="0" smtClean="0"/>
              <a:t>3600</a:t>
            </a:r>
            <a:r>
              <a:rPr lang="ja-JP" altLang="en-US" sz="2000" dirty="0" smtClean="0"/>
              <a:t>万点</a:t>
            </a:r>
            <a:r>
              <a:rPr lang="ja-JP" altLang="en-US" sz="1800" dirty="0" smtClean="0"/>
              <a:t>（但し書籍以外を含む</a:t>
            </a:r>
            <a:r>
              <a:rPr lang="en-US" altLang="ja-JP" sz="1800" dirty="0" smtClean="0"/>
              <a:t>3500</a:t>
            </a:r>
            <a:r>
              <a:rPr lang="ja-JP" altLang="en-US" sz="1800" dirty="0" smtClean="0"/>
              <a:t>のデータベースのゲートウェイ）</a:t>
            </a:r>
            <a:endParaRPr lang="en-US" altLang="ja-JP" sz="1800" dirty="0" smtClean="0"/>
          </a:p>
          <a:p>
            <a:pPr marL="266700" indent="-266700"/>
            <a:r>
              <a:rPr lang="ja-JP" altLang="en-US" sz="2000" dirty="0" smtClean="0"/>
              <a:t>日本　国立国会図書館　</a:t>
            </a:r>
            <a:r>
              <a:rPr lang="en-US" altLang="ja-JP" sz="2000" dirty="0" smtClean="0"/>
              <a:t>266</a:t>
            </a:r>
            <a:r>
              <a:rPr lang="ja-JP" altLang="en-US" sz="2000" dirty="0" smtClean="0"/>
              <a:t>万点、ネット上の公開</a:t>
            </a:r>
            <a:r>
              <a:rPr lang="en-US" altLang="ja-JP" sz="2000" dirty="0" smtClean="0"/>
              <a:t>53</a:t>
            </a:r>
            <a:r>
              <a:rPr lang="ja-JP" altLang="en-US" sz="2000" dirty="0" smtClean="0"/>
              <a:t>万点</a:t>
            </a:r>
            <a:endParaRPr lang="en-US" altLang="ja-JP" sz="2000" dirty="0" smtClean="0"/>
          </a:p>
        </p:txBody>
      </p:sp>
      <p:sp>
        <p:nvSpPr>
          <p:cNvPr id="9" name="テキスト プレースホルダー 3"/>
          <p:cNvSpPr txBox="1">
            <a:spLocks/>
          </p:cNvSpPr>
          <p:nvPr/>
        </p:nvSpPr>
        <p:spPr>
          <a:xfrm>
            <a:off x="539552" y="4113120"/>
            <a:ext cx="1584176" cy="396000"/>
          </a:xfrm>
          <a:prstGeom prst="rect">
            <a:avLst/>
          </a:prstGeom>
          <a:ln>
            <a:solidFill>
              <a:schemeClr val="tx1"/>
            </a:solidFill>
          </a:ln>
        </p:spPr>
        <p:txBody>
          <a:bodyPr anchor="t" anchorCtr="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smtClean="0"/>
              <a:t>世界の状況</a:t>
            </a:r>
            <a:endParaRPr lang="en-US" altLang="ja-JP"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10</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1797414530"/>
              </p:ext>
            </p:extLst>
          </p:nvPr>
        </p:nvGraphicFramePr>
        <p:xfrm>
          <a:off x="482400" y="1215597"/>
          <a:ext cx="8266064" cy="4896544"/>
        </p:xfrm>
        <a:graphic>
          <a:graphicData uri="http://schemas.openxmlformats.org/drawingml/2006/table">
            <a:tbl>
              <a:tblPr firstRow="1" firstCol="1" bandRow="1"/>
              <a:tblGrid>
                <a:gridCol w="2066516"/>
                <a:gridCol w="2066516"/>
                <a:gridCol w="2066516"/>
                <a:gridCol w="2066516"/>
              </a:tblGrid>
              <a:tr h="4896544">
                <a:tc>
                  <a:txBody>
                    <a:bodyPr/>
                    <a:lstStyle/>
                    <a:p>
                      <a:pPr algn="just">
                        <a:lnSpc>
                          <a:spcPct val="100000"/>
                        </a:lnSpc>
                        <a:spcBef>
                          <a:spcPts val="300"/>
                        </a:spcBef>
                        <a:spcAft>
                          <a:spcPts val="0"/>
                        </a:spcAft>
                      </a:pPr>
                      <a:r>
                        <a:rPr lang="en-US" sz="1600" b="1" kern="100" dirty="0">
                          <a:effectLst/>
                          <a:latin typeface="ＭＳ Ｐゴシック" panose="020B0600070205080204" pitchFamily="50" charset="-128"/>
                          <a:ea typeface="ＭＳ Ｐゴシック" panose="020B0600070205080204" pitchFamily="50" charset="-128"/>
                        </a:rPr>
                        <a:t>C</a:t>
                      </a:r>
                      <a:r>
                        <a:rPr lang="ja-JP" sz="1600" b="1" kern="100" dirty="0">
                          <a:effectLst/>
                          <a:latin typeface="ＭＳ Ｐゴシック" panose="020B0600070205080204" pitchFamily="50" charset="-128"/>
                          <a:ea typeface="ＭＳ Ｐゴシック" panose="020B0600070205080204" pitchFamily="50" charset="-128"/>
                        </a:rPr>
                        <a:t>類型　非知覚的利用</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著作物の種類及び用途並びにその利用の目的及び態様に照らして、</a:t>
                      </a:r>
                      <a:r>
                        <a:rPr lang="ja-JP" sz="1600" u="sng" kern="100" dirty="0">
                          <a:effectLst/>
                          <a:latin typeface="ＭＳ Ｐゴシック" panose="020B0600070205080204" pitchFamily="50" charset="-128"/>
                          <a:ea typeface="ＭＳ Ｐゴシック" panose="020B0600070205080204" pitchFamily="50" charset="-128"/>
                        </a:rPr>
                        <a:t>当該著作物を知覚することを通じてこれを享受するための利用とは評価されない利用</a:t>
                      </a:r>
                      <a:endParaRPr lang="ja-JP" sz="1600" kern="100" dirty="0">
                        <a:effectLst/>
                        <a:latin typeface="ＭＳ Ｐゴシック" panose="020B0600070205080204" pitchFamily="50" charset="-128"/>
                        <a:ea typeface="ＭＳ Ｐゴシック" panose="020B0600070205080204" pitchFamily="50" charset="-128"/>
                      </a:endParaRP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ex</a:t>
                      </a:r>
                      <a:r>
                        <a:rPr lang="ja-JP" sz="1600" kern="100" dirty="0" err="1">
                          <a:effectLst/>
                          <a:latin typeface="ＭＳ Ｐゴシック" panose="020B0600070205080204" pitchFamily="50" charset="-128"/>
                          <a:ea typeface="ＭＳ Ｐゴシック" panose="020B0600070205080204" pitchFamily="50" charset="-128"/>
                        </a:rPr>
                        <a:t>．</a:t>
                      </a:r>
                      <a:r>
                        <a:rPr lang="ja-JP" sz="1600" kern="100" dirty="0">
                          <a:effectLst/>
                          <a:latin typeface="ＭＳ Ｐゴシック" panose="020B0600070205080204" pitchFamily="50" charset="-128"/>
                          <a:ea typeface="ＭＳ Ｐゴシック" panose="020B0600070205080204" pitchFamily="50" charset="-128"/>
                        </a:rPr>
                        <a:t>映画・音楽再生技術開発検証のための複製、</a:t>
                      </a:r>
                      <a:r>
                        <a:rPr lang="en-US" sz="1600" kern="100" dirty="0">
                          <a:effectLst/>
                          <a:latin typeface="ＭＳ Ｐゴシック" panose="020B0600070205080204" pitchFamily="50" charset="-128"/>
                          <a:ea typeface="ＭＳ Ｐゴシック" panose="020B0600070205080204" pitchFamily="50" charset="-128"/>
                        </a:rPr>
                        <a:t>21</a:t>
                      </a:r>
                      <a:r>
                        <a:rPr lang="ja-JP" sz="1600" kern="100" dirty="0">
                          <a:effectLst/>
                          <a:latin typeface="ＭＳ Ｐゴシック" panose="020B0600070205080204" pitchFamily="50" charset="-128"/>
                          <a:ea typeface="ＭＳ Ｐゴシック" panose="020B0600070205080204" pitchFamily="50" charset="-128"/>
                        </a:rPr>
                        <a:t>年改正法の</a:t>
                      </a:r>
                      <a:r>
                        <a:rPr lang="en-US" sz="1600" kern="100" dirty="0">
                          <a:effectLst/>
                          <a:latin typeface="ＭＳ Ｐゴシック" panose="020B0600070205080204" pitchFamily="50" charset="-128"/>
                          <a:ea typeface="ＭＳ Ｐゴシック" panose="020B0600070205080204" pitchFamily="50" charset="-128"/>
                        </a:rPr>
                        <a:t>47</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48</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8</a:t>
                      </a:r>
                      <a:r>
                        <a:rPr lang="ja-JP" sz="1600" kern="100" dirty="0">
                          <a:effectLst/>
                          <a:latin typeface="ＭＳ Ｐゴシック" panose="020B0600070205080204" pitchFamily="50" charset="-128"/>
                          <a:ea typeface="ＭＳ Ｐゴシック" panose="020B0600070205080204" pitchFamily="50" charset="-128"/>
                        </a:rPr>
                        <a:t>の複製）</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（技術の開発又は実用化のための試験のための利用）</a:t>
                      </a:r>
                    </a:p>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47</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9</a:t>
                      </a:r>
                      <a:r>
                        <a:rPr lang="ja-JP" sz="1600" kern="100" dirty="0">
                          <a:effectLst/>
                          <a:latin typeface="ＭＳ Ｐゴシック" panose="020B0600070205080204" pitchFamily="50" charset="-128"/>
                          <a:ea typeface="ＭＳ Ｐゴシック" panose="020B0600070205080204" pitchFamily="50" charset="-128"/>
                        </a:rPr>
                        <a:t>（情報通信技術を利用した情報提供の準備に必要な情報処理のための利用）</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ja-JP" sz="1600" b="1" kern="100" dirty="0">
                          <a:effectLst/>
                          <a:latin typeface="ＭＳ Ｐゴシック" panose="020B0600070205080204" pitchFamily="50" charset="-128"/>
                          <a:ea typeface="ＭＳ Ｐゴシック" panose="020B0600070205080204" pitchFamily="50" charset="-128"/>
                        </a:rPr>
                        <a:t>第一層　権利者の利益を害さない利用</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著作物の本来的利用には該当せず、</a:t>
                      </a:r>
                      <a:r>
                        <a:rPr lang="ja-JP" sz="1600" u="sng" kern="100" dirty="0">
                          <a:effectLst/>
                          <a:latin typeface="ＭＳ Ｐゴシック" panose="020B0600070205080204" pitchFamily="50" charset="-128"/>
                          <a:ea typeface="ＭＳ Ｐゴシック" panose="020B0600070205080204" pitchFamily="50" charset="-128"/>
                        </a:rPr>
                        <a:t>権利者の利益を通常害さない</a:t>
                      </a:r>
                      <a:r>
                        <a:rPr lang="ja-JP" sz="1600" kern="100" dirty="0">
                          <a:effectLst/>
                          <a:latin typeface="ＭＳ Ｐゴシック" panose="020B0600070205080204" pitchFamily="50" charset="-128"/>
                          <a:ea typeface="ＭＳ Ｐゴシック" panose="020B0600070205080204" pitchFamily="50" charset="-128"/>
                        </a:rPr>
                        <a:t>と評価できる行為類型</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ex</a:t>
                      </a:r>
                      <a:r>
                        <a:rPr lang="ja-JP" sz="1600" kern="100" dirty="0" err="1">
                          <a:effectLst/>
                          <a:latin typeface="ＭＳ Ｐゴシック" panose="020B0600070205080204" pitchFamily="50" charset="-128"/>
                          <a:ea typeface="ＭＳ Ｐゴシック" panose="020B0600070205080204" pitchFamily="50" charset="-128"/>
                        </a:rPr>
                        <a:t>．</a:t>
                      </a:r>
                      <a:r>
                        <a:rPr lang="ja-JP" sz="1600" kern="100" dirty="0">
                          <a:effectLst/>
                          <a:latin typeface="ＭＳ Ｐゴシック" panose="020B0600070205080204" pitchFamily="50" charset="-128"/>
                          <a:ea typeface="ＭＳ Ｐゴシック" panose="020B0600070205080204" pitchFamily="50" charset="-128"/>
                        </a:rPr>
                        <a:t>情報通信設備のバックエンドにおける利用、リバースエンジニアリング）</a:t>
                      </a:r>
                    </a:p>
                    <a:p>
                      <a:pPr algn="just">
                        <a:lnSpc>
                          <a:spcPct val="100000"/>
                        </a:lnSpc>
                        <a:spcBef>
                          <a:spcPts val="300"/>
                        </a:spcBef>
                        <a:spcAft>
                          <a:spcPts val="0"/>
                        </a:spcAft>
                      </a:pPr>
                      <a:r>
                        <a:rPr lang="ja-JP" sz="1600" b="1" kern="100" dirty="0">
                          <a:effectLst/>
                          <a:latin typeface="ＭＳ Ｐゴシック" panose="020B0600070205080204" pitchFamily="50" charset="-128"/>
                          <a:ea typeface="ＭＳ Ｐゴシック" panose="020B0600070205080204" pitchFamily="50" charset="-128"/>
                        </a:rPr>
                        <a:t>第二層　権利者の不利益が軽微な利用</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著作物の本来的利用には該当せず、権利者に及び得る</a:t>
                      </a:r>
                      <a:r>
                        <a:rPr lang="ja-JP" sz="1600" u="sng" kern="100" dirty="0">
                          <a:effectLst/>
                          <a:latin typeface="ＭＳ Ｐゴシック" panose="020B0600070205080204" pitchFamily="50" charset="-128"/>
                          <a:ea typeface="ＭＳ Ｐゴシック" panose="020B0600070205080204" pitchFamily="50" charset="-128"/>
                        </a:rPr>
                        <a:t>不利益が軽微</a:t>
                      </a:r>
                      <a:r>
                        <a:rPr lang="ja-JP" sz="1600" kern="100" dirty="0">
                          <a:effectLst/>
                          <a:latin typeface="ＭＳ Ｐゴシック" panose="020B0600070205080204" pitchFamily="50" charset="-128"/>
                          <a:ea typeface="ＭＳ Ｐゴシック" panose="020B0600070205080204" pitchFamily="50" charset="-128"/>
                        </a:rPr>
                        <a:t>な行為、類型</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ex</a:t>
                      </a:r>
                      <a:r>
                        <a:rPr lang="ja-JP" sz="1600" kern="100" dirty="0" err="1">
                          <a:effectLst/>
                          <a:latin typeface="ＭＳ Ｐゴシック" panose="020B0600070205080204" pitchFamily="50" charset="-128"/>
                          <a:ea typeface="ＭＳ Ｐゴシック" panose="020B0600070205080204" pitchFamily="50" charset="-128"/>
                        </a:rPr>
                        <a:t>．</a:t>
                      </a:r>
                      <a:r>
                        <a:rPr lang="ja-JP" sz="1600" kern="100" dirty="0">
                          <a:effectLst/>
                          <a:latin typeface="ＭＳ Ｐゴシック" panose="020B0600070205080204" pitchFamily="50" charset="-128"/>
                          <a:ea typeface="ＭＳ Ｐゴシック" panose="020B0600070205080204" pitchFamily="50" charset="-128"/>
                        </a:rPr>
                        <a:t>所在検索サービス、情報検索サービス）</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第</a:t>
                      </a:r>
                      <a:r>
                        <a:rPr lang="en-US" sz="1600" kern="100" dirty="0">
                          <a:effectLst/>
                          <a:latin typeface="ＭＳ Ｐゴシック" panose="020B0600070205080204" pitchFamily="50" charset="-128"/>
                          <a:ea typeface="ＭＳ Ｐゴシック" panose="020B0600070205080204" pitchFamily="50" charset="-128"/>
                        </a:rPr>
                        <a:t>1</a:t>
                      </a:r>
                      <a:r>
                        <a:rPr lang="ja-JP" sz="1600" kern="100" dirty="0">
                          <a:effectLst/>
                          <a:latin typeface="ＭＳ Ｐゴシック" panose="020B0600070205080204" pitchFamily="50" charset="-128"/>
                          <a:ea typeface="ＭＳ Ｐゴシック" panose="020B0600070205080204" pitchFamily="50" charset="-128"/>
                        </a:rPr>
                        <a:t>号</a:t>
                      </a:r>
                    </a:p>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49</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9</a:t>
                      </a: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47</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第</a:t>
                      </a:r>
                      <a:r>
                        <a:rPr lang="en-US" sz="1600" kern="100" dirty="0">
                          <a:effectLst/>
                          <a:latin typeface="ＭＳ Ｐゴシック" panose="020B0600070205080204" pitchFamily="50" charset="-128"/>
                          <a:ea typeface="ＭＳ Ｐゴシック" panose="020B0600070205080204" pitchFamily="50" charset="-128"/>
                        </a:rPr>
                        <a:t>1</a:t>
                      </a:r>
                      <a:r>
                        <a:rPr lang="ja-JP" sz="1600" kern="100" dirty="0">
                          <a:effectLst/>
                          <a:latin typeface="ＭＳ Ｐゴシック" panose="020B0600070205080204" pitchFamily="50" charset="-128"/>
                          <a:ea typeface="ＭＳ Ｐゴシック" panose="020B0600070205080204" pitchFamily="50" charset="-128"/>
                        </a:rPr>
                        <a:t>項</a:t>
                      </a:r>
                      <a:r>
                        <a:rPr lang="en-US" sz="1600" kern="100" dirty="0">
                          <a:effectLst/>
                          <a:latin typeface="ＭＳ Ｐゴシック" panose="020B0600070205080204" pitchFamily="50" charset="-128"/>
                          <a:ea typeface="ＭＳ Ｐゴシック" panose="020B0600070205080204" pitchFamily="50" charset="-128"/>
                        </a:rPr>
                        <a:t>3</a:t>
                      </a:r>
                      <a:r>
                        <a:rPr lang="ja-JP" sz="1600" kern="100" dirty="0">
                          <a:effectLst/>
                          <a:latin typeface="ＭＳ Ｐゴシック" panose="020B0600070205080204" pitchFamily="50" charset="-128"/>
                          <a:ea typeface="ＭＳ Ｐゴシック" panose="020B0600070205080204" pitchFamily="50" charset="-128"/>
                        </a:rPr>
                        <a:t>号</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（著作物に表現された思想又は感情の享受を目的としない利用）</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47</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4</a:t>
                      </a:r>
                      <a:r>
                        <a:rPr lang="ja-JP" sz="1600" kern="100" dirty="0">
                          <a:effectLst/>
                          <a:latin typeface="ＭＳ Ｐゴシック" panose="020B0600070205080204" pitchFamily="50" charset="-128"/>
                          <a:ea typeface="ＭＳ Ｐゴシック" panose="020B0600070205080204" pitchFamily="50" charset="-128"/>
                        </a:rPr>
                        <a:t>（電子計算機における著作物の利用に付随する利用等）</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47</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5</a:t>
                      </a:r>
                      <a:r>
                        <a:rPr lang="ja-JP" sz="1600" kern="100" dirty="0">
                          <a:effectLst/>
                          <a:latin typeface="ＭＳ Ｐゴシック" panose="020B0600070205080204" pitchFamily="50" charset="-128"/>
                          <a:ea typeface="ＭＳ Ｐゴシック" panose="020B0600070205080204" pitchFamily="50" charset="-128"/>
                        </a:rPr>
                        <a:t>（電子計算機による情報処理及びその結果の提供に付随する軽微利用等）</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上記</a:t>
                      </a:r>
                      <a:r>
                        <a:rPr lang="en-US" sz="1600" kern="100" dirty="0">
                          <a:effectLst/>
                          <a:latin typeface="ＭＳ Ｐゴシック" panose="020B0600070205080204" pitchFamily="50" charset="-128"/>
                          <a:ea typeface="ＭＳ Ｐゴシック" panose="020B0600070205080204" pitchFamily="50" charset="-128"/>
                        </a:rPr>
                        <a:t>3</a:t>
                      </a:r>
                      <a:r>
                        <a:rPr lang="ja-JP" sz="1600" kern="100" dirty="0">
                          <a:effectLst/>
                          <a:latin typeface="ＭＳ Ｐゴシック" panose="020B0600070205080204" pitchFamily="50" charset="-128"/>
                          <a:ea typeface="ＭＳ Ｐゴシック" panose="020B0600070205080204" pitchFamily="50" charset="-128"/>
                        </a:rPr>
                        <a:t>ヵ条に、</a:t>
                      </a:r>
                      <a:r>
                        <a:rPr lang="en-US" sz="1600" kern="100" dirty="0">
                          <a:effectLst/>
                          <a:latin typeface="ＭＳ Ｐゴシック" panose="020B0600070205080204" pitchFamily="50" charset="-128"/>
                          <a:ea typeface="ＭＳ Ｐゴシック" panose="020B0600070205080204" pitchFamily="50" charset="-128"/>
                        </a:rPr>
                        <a:t>21</a:t>
                      </a:r>
                      <a:r>
                        <a:rPr lang="ja-JP" sz="1600" kern="100" dirty="0">
                          <a:effectLst/>
                          <a:latin typeface="ＭＳ Ｐゴシック" panose="020B0600070205080204" pitchFamily="50" charset="-128"/>
                          <a:ea typeface="ＭＳ Ｐゴシック" panose="020B0600070205080204" pitchFamily="50" charset="-128"/>
                        </a:rPr>
                        <a:t>年、</a:t>
                      </a:r>
                      <a:r>
                        <a:rPr lang="en-US" sz="1600" kern="100" dirty="0">
                          <a:effectLst/>
                          <a:latin typeface="ＭＳ Ｐゴシック" panose="020B0600070205080204" pitchFamily="50" charset="-128"/>
                          <a:ea typeface="ＭＳ Ｐゴシック" panose="020B0600070205080204" pitchFamily="50" charset="-128"/>
                        </a:rPr>
                        <a:t>24</a:t>
                      </a:r>
                      <a:r>
                        <a:rPr lang="ja-JP" sz="1600" kern="100" dirty="0">
                          <a:effectLst/>
                          <a:latin typeface="ＭＳ Ｐゴシック" panose="020B0600070205080204" pitchFamily="50" charset="-128"/>
                          <a:ea typeface="ＭＳ Ｐゴシック" panose="020B0600070205080204" pitchFamily="50" charset="-128"/>
                        </a:rPr>
                        <a:t>年改正法の</a:t>
                      </a:r>
                      <a:r>
                        <a:rPr lang="en-US" sz="1600" kern="100" dirty="0">
                          <a:effectLst/>
                          <a:latin typeface="ＭＳ Ｐゴシック" panose="020B0600070205080204" pitchFamily="50" charset="-128"/>
                          <a:ea typeface="ＭＳ Ｐゴシック" panose="020B0600070205080204" pitchFamily="50" charset="-128"/>
                        </a:rPr>
                        <a:t>C</a:t>
                      </a:r>
                      <a:r>
                        <a:rPr lang="ja-JP" sz="1600" kern="100" dirty="0">
                          <a:effectLst/>
                          <a:latin typeface="ＭＳ Ｐゴシック" panose="020B0600070205080204" pitchFamily="50" charset="-128"/>
                          <a:ea typeface="ＭＳ Ｐゴシック" panose="020B0600070205080204" pitchFamily="50" charset="-128"/>
                        </a:rPr>
                        <a:t>類型該当の条項が入れられている。</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bl>
          </a:graphicData>
        </a:graphic>
      </p:graphicFrame>
    </p:spTree>
    <p:extLst>
      <p:ext uri="{BB962C8B-B14F-4D97-AF65-F5344CB8AC3E}">
        <p14:creationId xmlns:p14="http://schemas.microsoft.com/office/powerpoint/2010/main" val="1791970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11</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graphicFrame>
        <p:nvGraphicFramePr>
          <p:cNvPr id="4" name="表 3"/>
          <p:cNvGraphicFramePr>
            <a:graphicFrameLocks noGrp="1"/>
          </p:cNvGraphicFramePr>
          <p:nvPr>
            <p:extLst>
              <p:ext uri="{D42A27DB-BD31-4B8C-83A1-F6EECF244321}">
                <p14:modId xmlns:p14="http://schemas.microsoft.com/office/powerpoint/2010/main" val="394781762"/>
              </p:ext>
            </p:extLst>
          </p:nvPr>
        </p:nvGraphicFramePr>
        <p:xfrm>
          <a:off x="770434" y="1916832"/>
          <a:ext cx="7545982" cy="3600400"/>
        </p:xfrm>
        <a:graphic>
          <a:graphicData uri="http://schemas.openxmlformats.org/drawingml/2006/table">
            <a:tbl>
              <a:tblPr firstRow="1" firstCol="1" bandRow="1"/>
              <a:tblGrid>
                <a:gridCol w="3772991"/>
                <a:gridCol w="3772991"/>
              </a:tblGrid>
              <a:tr h="3600400">
                <a:tc>
                  <a:txBody>
                    <a:bodyPr/>
                    <a:lstStyle/>
                    <a:p>
                      <a:pPr algn="just">
                        <a:lnSpc>
                          <a:spcPct val="100000"/>
                        </a:lnSpc>
                        <a:spcBef>
                          <a:spcPts val="600"/>
                        </a:spcBef>
                        <a:spcAft>
                          <a:spcPts val="0"/>
                        </a:spcAft>
                      </a:pPr>
                      <a:r>
                        <a:rPr lang="ja-JP" sz="2000" b="1" kern="100" dirty="0">
                          <a:effectLst/>
                          <a:latin typeface="ＭＳ Ｐゴシック" panose="020B0600070205080204" pitchFamily="50" charset="-128"/>
                          <a:ea typeface="ＭＳ Ｐゴシック" panose="020B0600070205080204" pitchFamily="50" charset="-128"/>
                        </a:rPr>
                        <a:t>第三層　公益的利用促進</a:t>
                      </a:r>
                    </a:p>
                    <a:p>
                      <a:pPr algn="just">
                        <a:lnSpc>
                          <a:spcPct val="100000"/>
                        </a:lnSpc>
                        <a:spcBef>
                          <a:spcPts val="600"/>
                        </a:spcBef>
                        <a:spcAft>
                          <a:spcPts val="0"/>
                        </a:spcAft>
                      </a:pPr>
                      <a:r>
                        <a:rPr lang="ja-JP" sz="2000" u="sng" kern="100" dirty="0">
                          <a:effectLst/>
                          <a:latin typeface="ＭＳ Ｐゴシック" panose="020B0600070205080204" pitchFamily="50" charset="-128"/>
                          <a:ea typeface="ＭＳ Ｐゴシック" panose="020B0600070205080204" pitchFamily="50" charset="-128"/>
                        </a:rPr>
                        <a:t>公益的政策</a:t>
                      </a:r>
                      <a:r>
                        <a:rPr lang="ja-JP" sz="2000" kern="100" dirty="0">
                          <a:effectLst/>
                          <a:latin typeface="ＭＳ Ｐゴシック" panose="020B0600070205080204" pitchFamily="50" charset="-128"/>
                          <a:ea typeface="ＭＳ Ｐゴシック" panose="020B0600070205080204" pitchFamily="50" charset="-128"/>
                        </a:rPr>
                        <a:t>実現のために</a:t>
                      </a:r>
                      <a:r>
                        <a:rPr lang="ja-JP" sz="2000" u="sng" kern="100" dirty="0">
                          <a:effectLst/>
                          <a:latin typeface="ＭＳ Ｐゴシック" panose="020B0600070205080204" pitchFamily="50" charset="-128"/>
                          <a:ea typeface="ＭＳ Ｐゴシック" panose="020B0600070205080204" pitchFamily="50" charset="-128"/>
                        </a:rPr>
                        <a:t>著作物の利用の促進</a:t>
                      </a:r>
                      <a:r>
                        <a:rPr lang="ja-JP" sz="2000" kern="100" dirty="0">
                          <a:effectLst/>
                          <a:latin typeface="ＭＳ Ｐゴシック" panose="020B0600070205080204" pitchFamily="50" charset="-128"/>
                          <a:ea typeface="ＭＳ Ｐゴシック" panose="020B0600070205080204" pitchFamily="50" charset="-128"/>
                        </a:rPr>
                        <a:t>が期待される行為類型</a:t>
                      </a:r>
                    </a:p>
                    <a:p>
                      <a:pPr algn="just">
                        <a:lnSpc>
                          <a:spcPct val="100000"/>
                        </a:lnSpc>
                        <a:spcBef>
                          <a:spcPts val="600"/>
                        </a:spcBef>
                        <a:spcAft>
                          <a:spcPts val="0"/>
                        </a:spcAft>
                      </a:pPr>
                      <a:r>
                        <a:rPr lang="ja-JP" sz="2000" kern="100" dirty="0">
                          <a:effectLst/>
                          <a:latin typeface="ＭＳ Ｐゴシック" panose="020B0600070205080204" pitchFamily="50" charset="-128"/>
                          <a:ea typeface="ＭＳ Ｐゴシック" panose="020B0600070205080204" pitchFamily="50" charset="-128"/>
                        </a:rPr>
                        <a:t>（</a:t>
                      </a:r>
                      <a:r>
                        <a:rPr lang="en-US" sz="2000" kern="100" dirty="0">
                          <a:effectLst/>
                          <a:latin typeface="ＭＳ Ｐゴシック" panose="020B0600070205080204" pitchFamily="50" charset="-128"/>
                          <a:ea typeface="ＭＳ Ｐゴシック" panose="020B0600070205080204" pitchFamily="50" charset="-128"/>
                        </a:rPr>
                        <a:t>ex</a:t>
                      </a:r>
                      <a:r>
                        <a:rPr lang="ja-JP" sz="2000" kern="100" dirty="0" err="1">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観光政策等産業政策翻訳サービス、教育・障害者関係サービス）</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600"/>
                        </a:spcBef>
                        <a:spcAft>
                          <a:spcPts val="0"/>
                        </a:spcAft>
                      </a:pPr>
                      <a:r>
                        <a:rPr lang="ja-JP" sz="2000" kern="100" dirty="0">
                          <a:effectLst/>
                          <a:latin typeface="ＭＳ Ｐゴシック" panose="020B0600070205080204" pitchFamily="50" charset="-128"/>
                          <a:ea typeface="ＭＳ Ｐゴシック" panose="020B0600070205080204" pitchFamily="50" charset="-128"/>
                        </a:rPr>
                        <a:t>新</a:t>
                      </a:r>
                      <a:r>
                        <a:rPr lang="en-US" sz="2000" kern="100" dirty="0">
                          <a:effectLst/>
                          <a:latin typeface="ＭＳ Ｐゴシック" panose="020B0600070205080204" pitchFamily="50" charset="-128"/>
                          <a:ea typeface="ＭＳ Ｐゴシック" panose="020B0600070205080204" pitchFamily="50" charset="-128"/>
                        </a:rPr>
                        <a:t>33</a:t>
                      </a:r>
                      <a:r>
                        <a:rPr lang="ja-JP" sz="2000" kern="100" dirty="0">
                          <a:effectLst/>
                          <a:latin typeface="ＭＳ Ｐゴシック" panose="020B0600070205080204" pitchFamily="50" charset="-128"/>
                          <a:ea typeface="ＭＳ Ｐゴシック" panose="020B0600070205080204" pitchFamily="50" charset="-128"/>
                        </a:rPr>
                        <a:t>条の</a:t>
                      </a: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（教科用図書代替教材への掲載等）</a:t>
                      </a:r>
                    </a:p>
                    <a:p>
                      <a:pPr algn="just">
                        <a:lnSpc>
                          <a:spcPct val="100000"/>
                        </a:lnSpc>
                        <a:spcBef>
                          <a:spcPts val="600"/>
                        </a:spcBef>
                        <a:spcAft>
                          <a:spcPts val="0"/>
                        </a:spcAft>
                      </a:pPr>
                      <a:r>
                        <a:rPr lang="ja-JP" sz="2000" kern="100" dirty="0">
                          <a:effectLst/>
                          <a:latin typeface="ＭＳ Ｐゴシック" panose="020B0600070205080204" pitchFamily="50" charset="-128"/>
                          <a:ea typeface="ＭＳ Ｐゴシック" panose="020B0600070205080204" pitchFamily="50" charset="-128"/>
                        </a:rPr>
                        <a:t>新</a:t>
                      </a:r>
                      <a:r>
                        <a:rPr lang="en-US" sz="2000" kern="100" dirty="0">
                          <a:effectLst/>
                          <a:latin typeface="ＭＳ Ｐゴシック" panose="020B0600070205080204" pitchFamily="50" charset="-128"/>
                          <a:ea typeface="ＭＳ Ｐゴシック" panose="020B0600070205080204" pitchFamily="50" charset="-128"/>
                        </a:rPr>
                        <a:t>33</a:t>
                      </a:r>
                      <a:r>
                        <a:rPr lang="ja-JP" sz="2000" kern="100" dirty="0">
                          <a:effectLst/>
                          <a:latin typeface="ＭＳ Ｐゴシック" panose="020B0600070205080204" pitchFamily="50" charset="-128"/>
                          <a:ea typeface="ＭＳ Ｐゴシック" panose="020B0600070205080204" pitchFamily="50" charset="-128"/>
                        </a:rPr>
                        <a:t>条の</a:t>
                      </a:r>
                      <a:r>
                        <a:rPr lang="en-US" sz="2000" kern="100" dirty="0">
                          <a:effectLst/>
                          <a:latin typeface="ＭＳ Ｐゴシック" panose="020B0600070205080204" pitchFamily="50" charset="-128"/>
                          <a:ea typeface="ＭＳ Ｐゴシック" panose="020B0600070205080204" pitchFamily="50" charset="-128"/>
                        </a:rPr>
                        <a:t>3</a:t>
                      </a:r>
                      <a:r>
                        <a:rPr lang="ja-JP" sz="2000" kern="100" dirty="0">
                          <a:effectLst/>
                          <a:latin typeface="ＭＳ Ｐゴシック" panose="020B0600070205080204" pitchFamily="50" charset="-128"/>
                          <a:ea typeface="ＭＳ Ｐゴシック" panose="020B0600070205080204" pitchFamily="50" charset="-128"/>
                        </a:rPr>
                        <a:t>（教科用拡大図書等の作成のための複製）</a:t>
                      </a:r>
                    </a:p>
                    <a:p>
                      <a:pPr algn="just">
                        <a:lnSpc>
                          <a:spcPct val="100000"/>
                        </a:lnSpc>
                        <a:spcBef>
                          <a:spcPts val="600"/>
                        </a:spcBef>
                        <a:spcAft>
                          <a:spcPts val="0"/>
                        </a:spcAft>
                      </a:pPr>
                      <a:r>
                        <a:rPr lang="ja-JP" sz="2000" kern="100" dirty="0">
                          <a:effectLst/>
                          <a:latin typeface="ＭＳ Ｐゴシック" panose="020B0600070205080204" pitchFamily="50" charset="-128"/>
                          <a:ea typeface="ＭＳ Ｐゴシック" panose="020B0600070205080204" pitchFamily="50" charset="-128"/>
                        </a:rPr>
                        <a:t>新</a:t>
                      </a:r>
                      <a:r>
                        <a:rPr lang="en-US" sz="2000" kern="100" dirty="0">
                          <a:effectLst/>
                          <a:latin typeface="ＭＳ Ｐゴシック" panose="020B0600070205080204" pitchFamily="50" charset="-128"/>
                          <a:ea typeface="ＭＳ Ｐゴシック" panose="020B0600070205080204" pitchFamily="50" charset="-128"/>
                        </a:rPr>
                        <a:t>35</a:t>
                      </a:r>
                      <a:r>
                        <a:rPr lang="ja-JP" sz="2000" kern="100" dirty="0">
                          <a:effectLst/>
                          <a:latin typeface="ＭＳ Ｐゴシック" panose="020B0600070205080204" pitchFamily="50" charset="-128"/>
                          <a:ea typeface="ＭＳ Ｐゴシック" panose="020B0600070205080204" pitchFamily="50" charset="-128"/>
                        </a:rPr>
                        <a:t>条（学校その他の教育機関における複製等）</a:t>
                      </a:r>
                    </a:p>
                    <a:p>
                      <a:pPr algn="just">
                        <a:lnSpc>
                          <a:spcPct val="100000"/>
                        </a:lnSpc>
                        <a:spcBef>
                          <a:spcPts val="600"/>
                        </a:spcBef>
                        <a:spcAft>
                          <a:spcPts val="0"/>
                        </a:spcAft>
                      </a:pPr>
                      <a:r>
                        <a:rPr lang="ja-JP" sz="2000" kern="100" dirty="0">
                          <a:effectLst/>
                          <a:latin typeface="ＭＳ Ｐゴシック" panose="020B0600070205080204" pitchFamily="50" charset="-128"/>
                          <a:ea typeface="ＭＳ Ｐゴシック" panose="020B0600070205080204" pitchFamily="50" charset="-128"/>
                        </a:rPr>
                        <a:t>新</a:t>
                      </a:r>
                      <a:r>
                        <a:rPr lang="en-US" sz="2000" kern="100" dirty="0">
                          <a:effectLst/>
                          <a:latin typeface="ＭＳ Ｐゴシック" panose="020B0600070205080204" pitchFamily="50" charset="-128"/>
                          <a:ea typeface="ＭＳ Ｐゴシック" panose="020B0600070205080204" pitchFamily="50" charset="-128"/>
                        </a:rPr>
                        <a:t>37</a:t>
                      </a:r>
                      <a:r>
                        <a:rPr lang="ja-JP" sz="2000" kern="100" dirty="0">
                          <a:effectLst/>
                          <a:latin typeface="ＭＳ Ｐゴシック" panose="020B0600070205080204" pitchFamily="50" charset="-128"/>
                          <a:ea typeface="ＭＳ Ｐゴシック" panose="020B0600070205080204" pitchFamily="50" charset="-128"/>
                        </a:rPr>
                        <a:t>条（視覚障害者等のための複製）</a:t>
                      </a:r>
                    </a:p>
                    <a:p>
                      <a:pPr algn="just">
                        <a:lnSpc>
                          <a:spcPct val="100000"/>
                        </a:lnSpc>
                        <a:spcBef>
                          <a:spcPts val="600"/>
                        </a:spcBef>
                        <a:spcAft>
                          <a:spcPts val="0"/>
                        </a:spcAft>
                      </a:pPr>
                      <a:r>
                        <a:rPr lang="ja-JP" sz="2000" kern="100" spc="-10" dirty="0">
                          <a:effectLst/>
                          <a:latin typeface="ＭＳ Ｐゴシック" panose="020B0600070205080204" pitchFamily="50" charset="-128"/>
                          <a:ea typeface="ＭＳ Ｐゴシック" panose="020B0600070205080204" pitchFamily="50" charset="-128"/>
                        </a:rPr>
                        <a:t>新</a:t>
                      </a:r>
                      <a:r>
                        <a:rPr lang="en-US" sz="2000" kern="100" spc="-10" dirty="0">
                          <a:effectLst/>
                          <a:latin typeface="ＭＳ Ｐゴシック" panose="020B0600070205080204" pitchFamily="50" charset="-128"/>
                          <a:ea typeface="ＭＳ Ｐゴシック" panose="020B0600070205080204" pitchFamily="50" charset="-128"/>
                        </a:rPr>
                        <a:t>47</a:t>
                      </a:r>
                      <a:r>
                        <a:rPr lang="ja-JP" sz="2000" kern="100" spc="-10" dirty="0">
                          <a:effectLst/>
                          <a:latin typeface="ＭＳ Ｐゴシック" panose="020B0600070205080204" pitchFamily="50" charset="-128"/>
                          <a:ea typeface="ＭＳ Ｐゴシック" panose="020B0600070205080204" pitchFamily="50" charset="-128"/>
                        </a:rPr>
                        <a:t>条（美術の著作物等の展示に伴う複製等）</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bl>
          </a:graphicData>
        </a:graphic>
      </p:graphicFrame>
    </p:spTree>
    <p:extLst>
      <p:ext uri="{BB962C8B-B14F-4D97-AF65-F5344CB8AC3E}">
        <p14:creationId xmlns:p14="http://schemas.microsoft.com/office/powerpoint/2010/main" val="302440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12</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dirty="0" smtClean="0">
                <a:latin typeface="+mj-ea"/>
                <a:ea typeface="+mj-ea"/>
              </a:rPr>
              <a:t>著作権に関するソフトロー存在形式（１）</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83568" y="1628800"/>
            <a:ext cx="7632848" cy="4248472"/>
          </a:xfrm>
        </p:spPr>
        <p:txBody>
          <a:bodyPr>
            <a:normAutofit/>
          </a:bodyPr>
          <a:lstStyle/>
          <a:p>
            <a:pPr marL="447675" indent="-447675">
              <a:spcBef>
                <a:spcPts val="300"/>
              </a:spcBef>
              <a:buNone/>
            </a:pPr>
            <a:r>
              <a:rPr lang="ja-JP" altLang="en-US" sz="2000" dirty="0" smtClean="0"/>
              <a:t>①</a:t>
            </a:r>
            <a:r>
              <a:rPr lang="en-US" altLang="ja-JP" sz="2000" dirty="0" smtClean="0"/>
              <a:t>	</a:t>
            </a:r>
            <a:r>
              <a:rPr lang="ja-JP" altLang="en-US" sz="2000" dirty="0" smtClean="0"/>
              <a:t>公的機関の著作権法解釈</a:t>
            </a:r>
            <a:endParaRPr lang="en-US" altLang="ja-JP" sz="2000" dirty="0" smtClean="0"/>
          </a:p>
          <a:p>
            <a:pPr marL="990600" indent="0">
              <a:spcBef>
                <a:spcPts val="300"/>
              </a:spcBef>
              <a:buNone/>
            </a:pPr>
            <a:r>
              <a:rPr lang="ja-JP" altLang="en-US" sz="2000" dirty="0" smtClean="0"/>
              <a:t>クラウド上におけるコンテンツの蓄積を著作権法</a:t>
            </a:r>
            <a:r>
              <a:rPr lang="en-US" altLang="ja-JP" sz="2000" dirty="0" smtClean="0"/>
              <a:t>30</a:t>
            </a:r>
            <a:r>
              <a:rPr lang="ja-JP" altLang="en-US" sz="2000" dirty="0" smtClean="0"/>
              <a:t>条の私的使用の複製とする解釈</a:t>
            </a:r>
            <a:r>
              <a:rPr lang="en-US" altLang="ja-JP" sz="2000" dirty="0" smtClean="0"/>
              <a:t>【</a:t>
            </a:r>
            <a:r>
              <a:rPr lang="ja-JP" altLang="en-US" sz="2000" dirty="0" smtClean="0"/>
              <a:t>「クラウドサービス等と著作権に関する報告書」（平成</a:t>
            </a:r>
            <a:r>
              <a:rPr lang="en-US" altLang="ja-JP" sz="2000" dirty="0" smtClean="0"/>
              <a:t>27</a:t>
            </a:r>
            <a:r>
              <a:rPr lang="ja-JP" altLang="en-US" sz="2000" dirty="0" smtClean="0"/>
              <a:t>年</a:t>
            </a:r>
            <a:r>
              <a:rPr lang="en-US" altLang="ja-JP" sz="2000" dirty="0" smtClean="0"/>
              <a:t>2</a:t>
            </a:r>
            <a:r>
              <a:rPr lang="ja-JP" altLang="en-US" sz="2000" dirty="0" smtClean="0"/>
              <a:t>月）</a:t>
            </a:r>
            <a:r>
              <a:rPr lang="en-US" altLang="ja-JP" sz="2000" dirty="0" smtClean="0"/>
              <a:t>】</a:t>
            </a:r>
          </a:p>
          <a:p>
            <a:pPr marL="447675" indent="-447675">
              <a:spcBef>
                <a:spcPts val="300"/>
              </a:spcBef>
              <a:buNone/>
            </a:pPr>
            <a:endParaRPr lang="ja-JP" altLang="en-US" sz="2000" dirty="0"/>
          </a:p>
          <a:p>
            <a:pPr marL="447675" indent="-447675">
              <a:spcBef>
                <a:spcPts val="300"/>
              </a:spcBef>
              <a:buNone/>
            </a:pPr>
            <a:r>
              <a:rPr lang="ja-JP" altLang="en-US" sz="2000" dirty="0" smtClean="0"/>
              <a:t>②</a:t>
            </a:r>
            <a:r>
              <a:rPr lang="en-US" altLang="ja-JP" sz="2000" dirty="0" smtClean="0"/>
              <a:t>	</a:t>
            </a:r>
            <a:r>
              <a:rPr lang="ja-JP" altLang="en-US" sz="2000" dirty="0" smtClean="0"/>
              <a:t>研究機関の解釈</a:t>
            </a:r>
            <a:endParaRPr lang="en-US" altLang="ja-JP" sz="2000" dirty="0" smtClean="0"/>
          </a:p>
          <a:p>
            <a:pPr marL="990600" indent="0">
              <a:spcBef>
                <a:spcPts val="300"/>
              </a:spcBef>
              <a:buNone/>
            </a:pPr>
            <a:r>
              <a:rPr lang="ja-JP" altLang="en-US" sz="2000" dirty="0" smtClean="0"/>
              <a:t>著作権法に関し存在しない（医学会生命倫理に関する見解）</a:t>
            </a:r>
            <a:endParaRPr lang="en-US" altLang="ja-JP" sz="2000" dirty="0" smtClean="0"/>
          </a:p>
          <a:p>
            <a:pPr marL="447675" indent="-447675">
              <a:spcBef>
                <a:spcPts val="300"/>
              </a:spcBef>
              <a:buNone/>
            </a:pPr>
            <a:endParaRPr lang="ja-JP" altLang="en-US" sz="2000" dirty="0"/>
          </a:p>
          <a:p>
            <a:pPr marL="447675" indent="-447675">
              <a:spcBef>
                <a:spcPts val="300"/>
              </a:spcBef>
              <a:buNone/>
            </a:pPr>
            <a:r>
              <a:rPr lang="ja-JP" altLang="en-US" sz="2000" dirty="0" smtClean="0"/>
              <a:t>③</a:t>
            </a:r>
            <a:r>
              <a:rPr lang="en-US" altLang="ja-JP" sz="2000" dirty="0" smtClean="0"/>
              <a:t>	</a:t>
            </a:r>
            <a:r>
              <a:rPr lang="ja-JP" altLang="en-US" sz="2000" dirty="0" smtClean="0"/>
              <a:t>団体の解釈</a:t>
            </a:r>
            <a:endParaRPr lang="en-US" altLang="ja-JP" sz="2000" dirty="0" smtClean="0"/>
          </a:p>
          <a:p>
            <a:pPr marL="990600" indent="0">
              <a:spcBef>
                <a:spcPts val="300"/>
              </a:spcBef>
              <a:buNone/>
            </a:pPr>
            <a:r>
              <a:rPr lang="en-US" altLang="ja-JP" sz="2000" dirty="0" smtClean="0"/>
              <a:t>JASRAC</a:t>
            </a:r>
            <a:r>
              <a:rPr lang="ja-JP" altLang="en-US" sz="2000" dirty="0" smtClean="0"/>
              <a:t>のブライダル記録用ビデオにおける音楽の利用を</a:t>
            </a:r>
            <a:r>
              <a:rPr lang="en-US" altLang="ja-JP" sz="2000" dirty="0" smtClean="0"/>
              <a:t>30</a:t>
            </a:r>
            <a:r>
              <a:rPr lang="ja-JP" altLang="en-US" sz="2000" dirty="0" smtClean="0"/>
              <a:t>条の</a:t>
            </a:r>
            <a:r>
              <a:rPr lang="en-US" altLang="ja-JP" sz="2000" dirty="0" smtClean="0"/>
              <a:t>2</a:t>
            </a:r>
            <a:r>
              <a:rPr lang="ja-JP" altLang="en-US" sz="2000" dirty="0" smtClean="0"/>
              <a:t>付随対象著作物の利用ではないとする解釈の公表→</a:t>
            </a:r>
            <a:r>
              <a:rPr lang="en-US" altLang="ja-JP" sz="2000" dirty="0" smtClean="0"/>
              <a:t>ISUM</a:t>
            </a:r>
            <a:r>
              <a:rPr lang="ja-JP" altLang="en-US" sz="2000" dirty="0" smtClean="0"/>
              <a:t>の実務</a:t>
            </a:r>
            <a:endParaRPr lang="ja-JP" altLang="en-US" sz="2000" dirty="0"/>
          </a:p>
        </p:txBody>
      </p:sp>
    </p:spTree>
    <p:extLst>
      <p:ext uri="{BB962C8B-B14F-4D97-AF65-F5344CB8AC3E}">
        <p14:creationId xmlns:p14="http://schemas.microsoft.com/office/powerpoint/2010/main" val="163307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13</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dirty="0" smtClean="0">
                <a:latin typeface="+mj-ea"/>
                <a:ea typeface="+mj-ea"/>
              </a:rPr>
              <a:t>著作権に関するソフトロー存在形式（２）</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467542" y="1124744"/>
            <a:ext cx="8295457" cy="5104606"/>
          </a:xfrm>
        </p:spPr>
        <p:txBody>
          <a:bodyPr>
            <a:normAutofit/>
          </a:bodyPr>
          <a:lstStyle/>
          <a:p>
            <a:pPr marL="447675" indent="-447675">
              <a:spcBef>
                <a:spcPts val="300"/>
              </a:spcBef>
              <a:buNone/>
            </a:pPr>
            <a:r>
              <a:rPr lang="ja-JP" altLang="en-US" sz="1800" dirty="0"/>
              <a:t>④</a:t>
            </a:r>
            <a:r>
              <a:rPr lang="en-US" altLang="ja-JP" sz="1800" dirty="0" smtClean="0"/>
              <a:t>	</a:t>
            </a:r>
            <a:r>
              <a:rPr lang="ja-JP" altLang="en-US" sz="1800" dirty="0" smtClean="0"/>
              <a:t>団体間協定</a:t>
            </a:r>
            <a:endParaRPr lang="en-US" altLang="ja-JP" sz="1800" dirty="0" smtClean="0"/>
          </a:p>
          <a:p>
            <a:pPr marL="447675" indent="0">
              <a:spcBef>
                <a:spcPts val="300"/>
              </a:spcBef>
              <a:buNone/>
            </a:pPr>
            <a:r>
              <a:rPr lang="ja-JP" altLang="en-US" sz="1800" dirty="0" smtClean="0"/>
              <a:t>各団体の規律によって構成員に対する効力を有することを特徴とする。その結果、権利者・利用者間のソフトローとして機能することになる。</a:t>
            </a:r>
            <a:endParaRPr lang="en-US" altLang="ja-JP" sz="1800" dirty="0" smtClean="0"/>
          </a:p>
          <a:p>
            <a:pPr marL="733425" indent="-285750">
              <a:spcBef>
                <a:spcPts val="300"/>
              </a:spcBef>
            </a:pPr>
            <a:r>
              <a:rPr lang="ja-JP" altLang="en-US" sz="1800" dirty="0" smtClean="0"/>
              <a:t>権利者団体と利用者団体の協定</a:t>
            </a:r>
            <a:endParaRPr lang="en-US" altLang="ja-JP" sz="1800" dirty="0"/>
          </a:p>
          <a:p>
            <a:pPr marL="990600" indent="0">
              <a:spcBef>
                <a:spcPts val="300"/>
              </a:spcBef>
              <a:buNone/>
            </a:pPr>
            <a:r>
              <a:rPr lang="ja-JP" altLang="en-US" sz="1800" dirty="0" smtClean="0"/>
              <a:t>音楽</a:t>
            </a:r>
            <a:r>
              <a:rPr lang="en-US" altLang="ja-JP" sz="1800" dirty="0" smtClean="0"/>
              <a:t>3</a:t>
            </a:r>
            <a:r>
              <a:rPr lang="ja-JP" altLang="en-US" sz="1800" dirty="0" smtClean="0"/>
              <a:t>団体と民放連間の音楽の放送利用に関する協定</a:t>
            </a:r>
            <a:endParaRPr lang="en-US" altLang="ja-JP" sz="1800" dirty="0" smtClean="0"/>
          </a:p>
          <a:p>
            <a:pPr marL="990600" indent="0">
              <a:spcBef>
                <a:spcPts val="300"/>
              </a:spcBef>
              <a:buNone/>
            </a:pPr>
            <a:r>
              <a:rPr lang="ja-JP" altLang="en-US" sz="1800" spc="-20" dirty="0" smtClean="0"/>
              <a:t>出版業界団体と図書館の団体間の協議による</a:t>
            </a:r>
            <a:r>
              <a:rPr lang="en-US" altLang="ja-JP" sz="1800" spc="-20" dirty="0" smtClean="0"/>
              <a:t>31</a:t>
            </a:r>
            <a:r>
              <a:rPr lang="ja-JP" altLang="en-US" sz="1800" spc="-20" dirty="0" smtClean="0"/>
              <a:t>条の</a:t>
            </a:r>
            <a:r>
              <a:rPr lang="en-US" altLang="ja-JP" sz="1800" spc="-20" dirty="0" smtClean="0"/>
              <a:t>1</a:t>
            </a:r>
            <a:r>
              <a:rPr lang="ja-JP" altLang="en-US" sz="1800" spc="-20" dirty="0" smtClean="0"/>
              <a:t>項に関する写り込みガイドライン</a:t>
            </a:r>
            <a:r>
              <a:rPr lang="en-US" altLang="ja-JP" sz="1800" spc="-20" dirty="0" smtClean="0"/>
              <a:t>【</a:t>
            </a:r>
            <a:r>
              <a:rPr lang="ja-JP" altLang="en-US" sz="1800" spc="-20" dirty="0" smtClean="0"/>
              <a:t>文化庁委嘱研究　</a:t>
            </a:r>
            <a:r>
              <a:rPr lang="en-US" altLang="ja-JP" sz="1800" spc="-20" dirty="0" smtClean="0"/>
              <a:t>CRIC</a:t>
            </a:r>
            <a:r>
              <a:rPr lang="ja-JP" altLang="en-US" sz="1800" spc="-20" dirty="0" smtClean="0"/>
              <a:t>著作権研究所</a:t>
            </a:r>
            <a:r>
              <a:rPr lang="en-US" altLang="ja-JP" sz="1800" spc="-20" dirty="0" smtClean="0"/>
              <a:t>『</a:t>
            </a:r>
            <a:r>
              <a:rPr lang="ja-JP" altLang="en-US" sz="1800" spc="-20" dirty="0" smtClean="0"/>
              <a:t>著作権分野におけるソフトローに関する調査研究報告書</a:t>
            </a:r>
            <a:r>
              <a:rPr lang="en-US" altLang="ja-JP" sz="1800" spc="-20" dirty="0" smtClean="0"/>
              <a:t>』</a:t>
            </a:r>
            <a:r>
              <a:rPr lang="ja-JP" altLang="en-US" sz="1800" spc="-20" dirty="0" smtClean="0"/>
              <a:t>（ソフトロー報告書）　第</a:t>
            </a:r>
            <a:r>
              <a:rPr lang="en-US" altLang="ja-JP" sz="1800" spc="-20" dirty="0" smtClean="0"/>
              <a:t>2</a:t>
            </a:r>
            <a:r>
              <a:rPr lang="ja-JP" altLang="en-US" sz="1800" spc="-20" dirty="0" smtClean="0"/>
              <a:t>章、</a:t>
            </a:r>
            <a:r>
              <a:rPr lang="en-US" altLang="ja-JP" sz="1800" spc="-20" dirty="0" smtClean="0"/>
              <a:t>3</a:t>
            </a:r>
            <a:r>
              <a:rPr lang="ja-JP" altLang="en-US" sz="1800" spc="-20" dirty="0" err="1" smtClean="0"/>
              <a:t>、</a:t>
            </a:r>
            <a:r>
              <a:rPr lang="en-US" altLang="ja-JP" sz="1800" spc="-20" dirty="0" smtClean="0"/>
              <a:t>(1)</a:t>
            </a:r>
            <a:r>
              <a:rPr lang="ja-JP" altLang="en-US" sz="1800" spc="-20" dirty="0" smtClean="0"/>
              <a:t>　</a:t>
            </a:r>
            <a:r>
              <a:rPr lang="en-US" altLang="ja-JP" sz="1800" spc="-20" dirty="0" smtClean="0"/>
              <a:t>】</a:t>
            </a:r>
          </a:p>
          <a:p>
            <a:pPr marL="990600" indent="0">
              <a:spcBef>
                <a:spcPts val="300"/>
              </a:spcBef>
              <a:buNone/>
            </a:pPr>
            <a:r>
              <a:rPr lang="ja-JP" altLang="en-US" sz="1800" dirty="0" smtClean="0"/>
              <a:t>新法</a:t>
            </a:r>
            <a:r>
              <a:rPr lang="en-US" altLang="ja-JP" sz="1800" dirty="0" smtClean="0"/>
              <a:t>35</a:t>
            </a:r>
            <a:r>
              <a:rPr lang="ja-JP" altLang="en-US" sz="1800" dirty="0" smtClean="0"/>
              <a:t>条、</a:t>
            </a:r>
            <a:r>
              <a:rPr lang="en-US" altLang="ja-JP" sz="1800" dirty="0" smtClean="0"/>
              <a:t>37</a:t>
            </a:r>
            <a:r>
              <a:rPr lang="ja-JP" altLang="en-US" sz="1800" dirty="0" smtClean="0"/>
              <a:t>条</a:t>
            </a:r>
            <a:r>
              <a:rPr lang="en-US" altLang="ja-JP" sz="1800" dirty="0" smtClean="0"/>
              <a:t>3</a:t>
            </a:r>
            <a:r>
              <a:rPr lang="ja-JP" altLang="en-US" sz="1800" dirty="0" smtClean="0"/>
              <a:t>項、</a:t>
            </a:r>
            <a:r>
              <a:rPr lang="en-US" altLang="ja-JP" sz="1800" dirty="0" smtClean="0"/>
              <a:t>38</a:t>
            </a:r>
            <a:r>
              <a:rPr lang="ja-JP" altLang="en-US" sz="1800" dirty="0" smtClean="0"/>
              <a:t>条</a:t>
            </a:r>
            <a:r>
              <a:rPr lang="en-US" altLang="ja-JP" sz="1800" dirty="0" smtClean="0"/>
              <a:t>1</a:t>
            </a:r>
            <a:r>
              <a:rPr lang="ja-JP" altLang="en-US" sz="1800" dirty="0" smtClean="0"/>
              <a:t>項（</a:t>
            </a:r>
            <a:r>
              <a:rPr lang="en-US" altLang="ja-JP" sz="1800" dirty="0" smtClean="0"/>
              <a:t>5</a:t>
            </a:r>
            <a:r>
              <a:rPr lang="ja-JP" altLang="en-US" sz="1800" dirty="0" smtClean="0"/>
              <a:t>項）に関する協定</a:t>
            </a:r>
            <a:endParaRPr lang="en-US" altLang="ja-JP" sz="1800" dirty="0" smtClean="0"/>
          </a:p>
          <a:p>
            <a:pPr marL="990600" indent="0">
              <a:lnSpc>
                <a:spcPts val="2000"/>
              </a:lnSpc>
              <a:spcBef>
                <a:spcPts val="0"/>
              </a:spcBef>
              <a:buNone/>
            </a:pPr>
            <a:endParaRPr lang="en-US" altLang="ja-JP" sz="1800" dirty="0" smtClean="0"/>
          </a:p>
          <a:p>
            <a:pPr marL="733425" indent="-285750">
              <a:spcBef>
                <a:spcPts val="300"/>
              </a:spcBef>
            </a:pPr>
            <a:r>
              <a:rPr lang="ja-JP" altLang="en-US" sz="1800" dirty="0" smtClean="0"/>
              <a:t>権利者団体間の協定</a:t>
            </a:r>
            <a:endParaRPr lang="en-US" altLang="ja-JP" sz="1800" dirty="0" smtClean="0"/>
          </a:p>
          <a:p>
            <a:pPr marL="990600" indent="0">
              <a:spcBef>
                <a:spcPts val="300"/>
              </a:spcBef>
              <a:buNone/>
            </a:pPr>
            <a:r>
              <a:rPr lang="ja-JP" altLang="en-US" sz="1800" dirty="0"/>
              <a:t>例として、音楽の著作権、レコードの隣接権、実演の隣接権に関し、楽曲の利用に関する共通見解を示すことになれば、この見解が強いソフトローになる可能性がある。例：</a:t>
            </a:r>
            <a:r>
              <a:rPr lang="en-US" altLang="ja-JP" sz="1800" dirty="0" smtClean="0"/>
              <a:t>ISUM</a:t>
            </a:r>
          </a:p>
          <a:p>
            <a:pPr marL="990600" indent="0">
              <a:lnSpc>
                <a:spcPts val="2000"/>
              </a:lnSpc>
              <a:spcBef>
                <a:spcPts val="0"/>
              </a:spcBef>
              <a:buNone/>
            </a:pPr>
            <a:endParaRPr lang="en-US" altLang="ja-JP" sz="1800" dirty="0"/>
          </a:p>
          <a:p>
            <a:pPr marL="733425" indent="-285750">
              <a:spcBef>
                <a:spcPts val="300"/>
              </a:spcBef>
            </a:pPr>
            <a:r>
              <a:rPr lang="ja-JP" altLang="en-US" sz="1800" dirty="0" smtClean="0"/>
              <a:t>利用者団体間</a:t>
            </a:r>
            <a:r>
              <a:rPr lang="ja-JP" altLang="en-US" sz="1800" dirty="0"/>
              <a:t>の</a:t>
            </a:r>
            <a:r>
              <a:rPr lang="ja-JP" altLang="en-US" sz="1800" dirty="0" smtClean="0"/>
              <a:t>協定</a:t>
            </a:r>
            <a:endParaRPr lang="en-US" altLang="ja-JP" sz="1800" dirty="0" smtClean="0"/>
          </a:p>
          <a:p>
            <a:pPr marL="990600" indent="0">
              <a:spcBef>
                <a:spcPts val="300"/>
              </a:spcBef>
              <a:buNone/>
            </a:pPr>
            <a:r>
              <a:rPr lang="ja-JP" altLang="en-US" sz="1800" dirty="0"/>
              <a:t>新聞協会編集委員会の</a:t>
            </a:r>
            <a:r>
              <a:rPr lang="ja-JP" altLang="en-US" sz="1800" dirty="0" smtClean="0"/>
              <a:t>見解</a:t>
            </a:r>
            <a:r>
              <a:rPr lang="en-US" altLang="ja-JP" sz="1800" dirty="0" smtClean="0"/>
              <a:t>【</a:t>
            </a:r>
            <a:r>
              <a:rPr lang="ja-JP" altLang="en-US" sz="1800" dirty="0" smtClean="0"/>
              <a:t>ソフトロー報告書　第</a:t>
            </a:r>
            <a:r>
              <a:rPr lang="en-US" altLang="ja-JP" sz="1800" dirty="0" smtClean="0"/>
              <a:t>2</a:t>
            </a:r>
            <a:r>
              <a:rPr lang="ja-JP" altLang="en-US" sz="1800" dirty="0" smtClean="0"/>
              <a:t>章、</a:t>
            </a:r>
            <a:r>
              <a:rPr lang="en-US" altLang="ja-JP" sz="1800" dirty="0" smtClean="0"/>
              <a:t>(5)</a:t>
            </a:r>
            <a:r>
              <a:rPr lang="ja-JP" altLang="en-US" sz="1800" dirty="0" err="1" smtClean="0"/>
              <a:t>、</a:t>
            </a:r>
            <a:r>
              <a:rPr lang="ja-JP" altLang="en-US" sz="1800" dirty="0" smtClean="0"/>
              <a:t>ア　チェック</a:t>
            </a:r>
            <a:r>
              <a:rPr lang="en-US" altLang="ja-JP" sz="1800" dirty="0" smtClean="0"/>
              <a:t>】</a:t>
            </a:r>
            <a:endParaRPr lang="ja-JP" altLang="en-US" sz="1800" dirty="0"/>
          </a:p>
        </p:txBody>
      </p:sp>
    </p:spTree>
    <p:extLst>
      <p:ext uri="{BB962C8B-B14F-4D97-AF65-F5344CB8AC3E}">
        <p14:creationId xmlns:p14="http://schemas.microsoft.com/office/powerpoint/2010/main" val="49860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14</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dirty="0" smtClean="0">
                <a:latin typeface="+mj-ea"/>
                <a:ea typeface="+mj-ea"/>
              </a:rPr>
              <a:t>ソフトローとライセンス契約の関係（</a:t>
            </a:r>
            <a:r>
              <a:rPr lang="ja-JP" altLang="en-US" dirty="0">
                <a:latin typeface="+mj-ea"/>
                <a:ea typeface="+mj-ea"/>
              </a:rPr>
              <a:t>１</a:t>
            </a:r>
            <a:r>
              <a:rPr kumimoji="1" lang="ja-JP" altLang="en-US" dirty="0" smtClean="0">
                <a:latin typeface="+mj-ea"/>
                <a:ea typeface="+mj-ea"/>
              </a:rPr>
              <a:t>）</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971600" y="1628800"/>
            <a:ext cx="7344816" cy="3816424"/>
          </a:xfrm>
        </p:spPr>
        <p:txBody>
          <a:bodyPr>
            <a:normAutofit/>
          </a:bodyPr>
          <a:lstStyle/>
          <a:p>
            <a:pPr>
              <a:spcBef>
                <a:spcPts val="600"/>
              </a:spcBef>
            </a:pPr>
            <a:r>
              <a:rPr lang="ja-JP" altLang="en-US" sz="2000" dirty="0" smtClean="0"/>
              <a:t>ソフトローの直接適用</a:t>
            </a:r>
            <a:endParaRPr lang="en-US" altLang="ja-JP" sz="2000" dirty="0" smtClean="0"/>
          </a:p>
          <a:p>
            <a:pPr marL="895350" indent="0">
              <a:spcBef>
                <a:spcPts val="600"/>
              </a:spcBef>
              <a:buNone/>
            </a:pPr>
            <a:r>
              <a:rPr lang="ja-JP" altLang="en-US" sz="2000" dirty="0" smtClean="0"/>
              <a:t>日本文藝家協会の引用ガイドライン</a:t>
            </a:r>
            <a:endParaRPr lang="en-US" altLang="ja-JP" sz="2000" dirty="0" smtClean="0"/>
          </a:p>
          <a:p>
            <a:pPr marL="895350" indent="0">
              <a:spcBef>
                <a:spcPts val="600"/>
              </a:spcBef>
              <a:buNone/>
            </a:pPr>
            <a:r>
              <a:rPr lang="ja-JP" altLang="en-US" sz="2000" dirty="0" smtClean="0"/>
              <a:t>新法（</a:t>
            </a:r>
            <a:r>
              <a:rPr lang="en-US" altLang="ja-JP" sz="2000" dirty="0" smtClean="0"/>
              <a:t>47</a:t>
            </a:r>
            <a:r>
              <a:rPr lang="ja-JP" altLang="en-US" sz="2000" dirty="0" smtClean="0"/>
              <a:t>条の</a:t>
            </a:r>
            <a:r>
              <a:rPr lang="en-US" altLang="ja-JP" sz="2000" dirty="0" smtClean="0"/>
              <a:t>5</a:t>
            </a:r>
            <a:r>
              <a:rPr lang="ja-JP" altLang="en-US" sz="2000" dirty="0" smtClean="0"/>
              <a:t>第</a:t>
            </a:r>
            <a:r>
              <a:rPr lang="en-US" altLang="ja-JP" sz="2000" dirty="0" smtClean="0"/>
              <a:t>1</a:t>
            </a:r>
            <a:r>
              <a:rPr lang="ja-JP" altLang="en-US" sz="2000" dirty="0" smtClean="0"/>
              <a:t>項</a:t>
            </a:r>
            <a:r>
              <a:rPr lang="en-US" altLang="ja-JP" sz="2000" dirty="0" smtClean="0"/>
              <a:t>1</a:t>
            </a:r>
            <a:r>
              <a:rPr lang="ja-JP" altLang="en-US" sz="2000" dirty="0" smtClean="0"/>
              <a:t>号）、書籍所在検索サービスにおける検索結果の表示方法</a:t>
            </a:r>
            <a:endParaRPr lang="en-US" altLang="ja-JP" sz="2000" dirty="0" smtClean="0"/>
          </a:p>
          <a:p>
            <a:pPr marL="447675" indent="-447675">
              <a:spcBef>
                <a:spcPts val="600"/>
              </a:spcBef>
              <a:buNone/>
            </a:pPr>
            <a:endParaRPr lang="en-US" altLang="ja-JP" sz="2000" dirty="0"/>
          </a:p>
          <a:p>
            <a:pPr>
              <a:spcBef>
                <a:spcPts val="600"/>
              </a:spcBef>
            </a:pPr>
            <a:r>
              <a:rPr lang="ja-JP" altLang="en-US" sz="2000" dirty="0" smtClean="0"/>
              <a:t>ソフトローのライセンス契約を介した適用</a:t>
            </a:r>
            <a:endParaRPr lang="en-US" altLang="ja-JP" sz="2000" dirty="0" smtClean="0"/>
          </a:p>
          <a:p>
            <a:pPr marL="895350" indent="0">
              <a:spcBef>
                <a:spcPts val="600"/>
              </a:spcBef>
              <a:buNone/>
            </a:pPr>
            <a:r>
              <a:rPr lang="ja-JP" altLang="en-US" sz="2000" dirty="0" smtClean="0"/>
              <a:t>音楽</a:t>
            </a:r>
            <a:r>
              <a:rPr lang="en-US" altLang="ja-JP" sz="2000" dirty="0" smtClean="0"/>
              <a:t>3</a:t>
            </a:r>
            <a:r>
              <a:rPr lang="ja-JP" altLang="en-US" sz="2000" dirty="0" smtClean="0"/>
              <a:t>団体の「写り込み」（</a:t>
            </a:r>
            <a:r>
              <a:rPr lang="en-US" altLang="ja-JP" sz="2000" dirty="0" smtClean="0"/>
              <a:t>30</a:t>
            </a:r>
            <a:r>
              <a:rPr lang="ja-JP" altLang="en-US" sz="2000" dirty="0" smtClean="0"/>
              <a:t>条の</a:t>
            </a:r>
            <a:r>
              <a:rPr lang="en-US" altLang="ja-JP" sz="2000" dirty="0" smtClean="0"/>
              <a:t>2</a:t>
            </a:r>
            <a:r>
              <a:rPr lang="ja-JP" altLang="en-US" sz="2000" dirty="0" smtClean="0"/>
              <a:t>）の見解→</a:t>
            </a:r>
            <a:r>
              <a:rPr lang="en-US" altLang="ja-JP" sz="2000" dirty="0" smtClean="0"/>
              <a:t>ISUM</a:t>
            </a:r>
            <a:r>
              <a:rPr lang="ja-JP" altLang="en-US" sz="2000" dirty="0" smtClean="0"/>
              <a:t>による</a:t>
            </a:r>
            <a:r>
              <a:rPr lang="en-US" altLang="ja-JP" sz="2000" dirty="0" smtClean="0"/>
              <a:t/>
            </a:r>
            <a:br>
              <a:rPr lang="en-US" altLang="ja-JP" sz="2000" dirty="0" smtClean="0"/>
            </a:br>
            <a:r>
              <a:rPr lang="ja-JP" altLang="en-US" sz="2000" dirty="0" smtClean="0"/>
              <a:t>ライセンス契約</a:t>
            </a:r>
            <a:endParaRPr lang="ja-JP" altLang="en-US" sz="2000" dirty="0"/>
          </a:p>
        </p:txBody>
      </p:sp>
    </p:spTree>
    <p:extLst>
      <p:ext uri="{BB962C8B-B14F-4D97-AF65-F5344CB8AC3E}">
        <p14:creationId xmlns:p14="http://schemas.microsoft.com/office/powerpoint/2010/main" val="270846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15</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dirty="0" smtClean="0">
                <a:latin typeface="+mj-ea"/>
                <a:ea typeface="+mj-ea"/>
              </a:rPr>
              <a:t>ソフトローとライセンス契約の関係（</a:t>
            </a:r>
            <a:r>
              <a:rPr lang="ja-JP" altLang="en-US" dirty="0" smtClean="0">
                <a:latin typeface="+mj-ea"/>
                <a:ea typeface="+mj-ea"/>
              </a:rPr>
              <a:t>２</a:t>
            </a:r>
            <a:r>
              <a:rPr kumimoji="1" lang="ja-JP" altLang="en-US" dirty="0" smtClean="0">
                <a:latin typeface="+mj-ea"/>
                <a:ea typeface="+mj-ea"/>
              </a:rPr>
              <a:t>）</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755576" y="1628800"/>
            <a:ext cx="7560840" cy="4104456"/>
          </a:xfrm>
        </p:spPr>
        <p:txBody>
          <a:bodyPr>
            <a:normAutofit/>
          </a:bodyPr>
          <a:lstStyle/>
          <a:p>
            <a:pPr>
              <a:lnSpc>
                <a:spcPts val="3000"/>
              </a:lnSpc>
              <a:spcBef>
                <a:spcPts val="600"/>
              </a:spcBef>
            </a:pPr>
            <a:r>
              <a:rPr lang="ja-JP" altLang="en-US" sz="2000" dirty="0" smtClean="0"/>
              <a:t>ソフトローからライセンス契約へ</a:t>
            </a:r>
            <a:endParaRPr lang="en-US" altLang="ja-JP" sz="2000" dirty="0" smtClean="0"/>
          </a:p>
          <a:p>
            <a:pPr marL="361950" indent="0" defTabSz="628650">
              <a:lnSpc>
                <a:spcPts val="3000"/>
              </a:lnSpc>
              <a:spcBef>
                <a:spcPts val="600"/>
              </a:spcBef>
              <a:buNone/>
            </a:pPr>
            <a:r>
              <a:rPr lang="ja-JP" altLang="en-US" sz="2000" dirty="0" smtClean="0"/>
              <a:t>ソフトロー</a:t>
            </a:r>
            <a:r>
              <a:rPr lang="ja-JP" altLang="en-US" sz="2000" dirty="0"/>
              <a:t>はさらにそれを超えた利用を促進するためのライセンス契約を形成することになる。特に団体間協議によってソフトローが形成されると、例えば、ソフトローによって定まる</a:t>
            </a:r>
            <a:r>
              <a:rPr lang="en-US" altLang="ja-JP" sz="2000" dirty="0"/>
              <a:t>35</a:t>
            </a:r>
            <a:r>
              <a:rPr lang="ja-JP" altLang="en-US" sz="2000" dirty="0"/>
              <a:t>条による補償金は、協議機関によって利用拡大のライセンス契約の形成に発展する。書籍検索サービスの検索結果の表示に関するガイドラインの延長線上の利用についても大量コンテンツの大量・多様利用を可能にするライセンスが形成される</a:t>
            </a:r>
            <a:r>
              <a:rPr lang="en-US" altLang="ja-JP" sz="2000" dirty="0"/>
              <a:t>(</a:t>
            </a:r>
            <a:r>
              <a:rPr lang="ja-JP" altLang="en-US" sz="2000" dirty="0"/>
              <a:t>コンテンツ自体を自動公衆送信するライセンス</a:t>
            </a:r>
            <a:r>
              <a:rPr lang="en-US" altLang="ja-JP" sz="2000" dirty="0"/>
              <a:t>)</a:t>
            </a:r>
            <a:r>
              <a:rPr lang="ja-JP" altLang="en-US" sz="2000" dirty="0" err="1"/>
              <a:t>。</a:t>
            </a:r>
            <a:r>
              <a:rPr lang="ja-JP" altLang="en-US" sz="2000" dirty="0"/>
              <a:t>ソフトローとライセンスはともにコンテンツの利用を促進</a:t>
            </a:r>
            <a:r>
              <a:rPr lang="ja-JP" altLang="en-US" sz="2000" dirty="0" smtClean="0"/>
              <a:t>する。</a:t>
            </a:r>
            <a:endParaRPr lang="ja-JP" altLang="en-US" sz="2000" dirty="0"/>
          </a:p>
        </p:txBody>
      </p:sp>
    </p:spTree>
    <p:extLst>
      <p:ext uri="{BB962C8B-B14F-4D97-AF65-F5344CB8AC3E}">
        <p14:creationId xmlns:p14="http://schemas.microsoft.com/office/powerpoint/2010/main" val="46665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16</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dirty="0" smtClean="0">
                <a:latin typeface="+mj-ea"/>
                <a:ea typeface="+mj-ea"/>
              </a:rPr>
              <a:t>ソフトローとライセンス契約の関係（</a:t>
            </a:r>
            <a:r>
              <a:rPr lang="ja-JP" altLang="en-US" dirty="0" smtClean="0">
                <a:latin typeface="+mj-ea"/>
                <a:ea typeface="+mj-ea"/>
              </a:rPr>
              <a:t>３</a:t>
            </a:r>
            <a:r>
              <a:rPr kumimoji="1" lang="ja-JP" altLang="en-US" dirty="0" smtClean="0">
                <a:latin typeface="+mj-ea"/>
                <a:ea typeface="+mj-ea"/>
              </a:rPr>
              <a:t>）</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971600" y="1916832"/>
            <a:ext cx="7344816" cy="2664296"/>
          </a:xfrm>
        </p:spPr>
        <p:txBody>
          <a:bodyPr>
            <a:normAutofit/>
          </a:bodyPr>
          <a:lstStyle/>
          <a:p>
            <a:pPr>
              <a:spcBef>
                <a:spcPts val="600"/>
              </a:spcBef>
            </a:pPr>
            <a:r>
              <a:rPr lang="en-US" altLang="ja-JP" sz="2000" dirty="0" smtClean="0"/>
              <a:t>35</a:t>
            </a:r>
            <a:r>
              <a:rPr lang="ja-JP" altLang="en-US" sz="2000" dirty="0" smtClean="0"/>
              <a:t>条による補償金（団体間協議）</a:t>
            </a:r>
            <a:endParaRPr lang="en-US" altLang="ja-JP" sz="2000" dirty="0" smtClean="0"/>
          </a:p>
          <a:p>
            <a:pPr marL="361950" indent="0">
              <a:spcBef>
                <a:spcPts val="600"/>
              </a:spcBef>
              <a:buNone/>
            </a:pPr>
            <a:r>
              <a:rPr lang="en-US" altLang="ja-JP" sz="2000" dirty="0" smtClean="0"/>
              <a:t>35</a:t>
            </a:r>
            <a:r>
              <a:rPr lang="ja-JP" altLang="en-US" sz="2000" dirty="0" smtClean="0"/>
              <a:t>条を超えたライセンス契約関係の形成（協定）につながる</a:t>
            </a:r>
            <a:endParaRPr lang="en-US" altLang="ja-JP" sz="2000" dirty="0" smtClean="0"/>
          </a:p>
          <a:p>
            <a:pPr marL="447675" indent="-447675">
              <a:spcBef>
                <a:spcPts val="600"/>
              </a:spcBef>
              <a:buNone/>
            </a:pPr>
            <a:endParaRPr lang="en-US" altLang="ja-JP" sz="2000" dirty="0"/>
          </a:p>
          <a:p>
            <a:pPr>
              <a:spcBef>
                <a:spcPts val="600"/>
              </a:spcBef>
            </a:pPr>
            <a:r>
              <a:rPr lang="ja-JP" altLang="en-US" sz="2000" dirty="0" smtClean="0"/>
              <a:t>書籍情報検索サービス（</a:t>
            </a:r>
            <a:r>
              <a:rPr lang="en-US" altLang="ja-JP" sz="2000" dirty="0" smtClean="0"/>
              <a:t>47</a:t>
            </a:r>
            <a:r>
              <a:rPr lang="ja-JP" altLang="en-US" sz="2000" dirty="0" smtClean="0"/>
              <a:t>条の</a:t>
            </a:r>
            <a:r>
              <a:rPr lang="en-US" altLang="ja-JP" sz="2000" dirty="0" smtClean="0"/>
              <a:t>5</a:t>
            </a:r>
            <a:r>
              <a:rPr lang="ja-JP" altLang="en-US" sz="2000" dirty="0" smtClean="0"/>
              <a:t>第</a:t>
            </a:r>
            <a:r>
              <a:rPr lang="en-US" altLang="ja-JP" sz="2000" dirty="0" smtClean="0"/>
              <a:t>1</a:t>
            </a:r>
            <a:r>
              <a:rPr lang="ja-JP" altLang="en-US" sz="2000" dirty="0" smtClean="0"/>
              <a:t>項</a:t>
            </a:r>
            <a:r>
              <a:rPr lang="en-US" altLang="ja-JP" sz="2000" dirty="0" smtClean="0"/>
              <a:t>1</a:t>
            </a:r>
            <a:r>
              <a:rPr lang="ja-JP" altLang="en-US" sz="2000" dirty="0" smtClean="0"/>
              <a:t>号）のガイドライン</a:t>
            </a:r>
            <a:endParaRPr lang="en-US" altLang="ja-JP" sz="2000" dirty="0" smtClean="0"/>
          </a:p>
          <a:p>
            <a:pPr marL="361950" indent="0">
              <a:spcBef>
                <a:spcPts val="600"/>
              </a:spcBef>
              <a:buNone/>
            </a:pPr>
            <a:r>
              <a:rPr lang="ja-JP" altLang="en-US" sz="2000" dirty="0" smtClean="0"/>
              <a:t>コンテンツの利用（自動公衆送信）につながる</a:t>
            </a:r>
            <a:endParaRPr lang="ja-JP" altLang="en-US" sz="2000" dirty="0"/>
          </a:p>
        </p:txBody>
      </p:sp>
    </p:spTree>
    <p:extLst>
      <p:ext uri="{BB962C8B-B14F-4D97-AF65-F5344CB8AC3E}">
        <p14:creationId xmlns:p14="http://schemas.microsoft.com/office/powerpoint/2010/main" val="421467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17</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lang="ja-JP" altLang="en-US" dirty="0" smtClean="0">
                <a:latin typeface="+mj-ea"/>
                <a:ea typeface="+mj-ea"/>
              </a:rPr>
              <a:t>アウトサイダーのライセンス契約</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83568" y="1628800"/>
            <a:ext cx="7920880" cy="3888432"/>
          </a:xfrm>
        </p:spPr>
        <p:txBody>
          <a:bodyPr>
            <a:normAutofit/>
          </a:bodyPr>
          <a:lstStyle/>
          <a:p>
            <a:pPr marL="0" indent="0">
              <a:lnSpc>
                <a:spcPct val="150000"/>
              </a:lnSpc>
              <a:spcBef>
                <a:spcPts val="600"/>
              </a:spcBef>
              <a:buNone/>
            </a:pPr>
            <a:r>
              <a:rPr lang="ja-JP" altLang="en-US" sz="2000" dirty="0" smtClean="0"/>
              <a:t>団体間</a:t>
            </a:r>
            <a:r>
              <a:rPr lang="ja-JP" altLang="en-US" sz="2000" dirty="0"/>
              <a:t>協議によるソフトローとマルチプラットフォームによるソフトローの形成は、ソフトローによる取引（上述のライセンス契約と相俟って）の常態化、標準化を招来することから、アウトサイダーのライセンス契約をも形成することになる。団体間協定のソフトローが当該団体の構成員にのみ効力を有するという法的な結論を左右しないが、利用の促進に参画しないコンテンツについては、常態となっている取引から事実上排除されてしまう。これがアウトサイダーをも取り込むソフトローの効果ということが</a:t>
            </a:r>
            <a:r>
              <a:rPr lang="ja-JP" altLang="en-US" sz="2000" dirty="0" smtClean="0"/>
              <a:t>できよう。</a:t>
            </a:r>
            <a:endParaRPr lang="ja-JP" altLang="en-US" sz="2000" dirty="0"/>
          </a:p>
        </p:txBody>
      </p:sp>
    </p:spTree>
    <p:extLst>
      <p:ext uri="{BB962C8B-B14F-4D97-AF65-F5344CB8AC3E}">
        <p14:creationId xmlns:p14="http://schemas.microsoft.com/office/powerpoint/2010/main" val="63978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18</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dirty="0" smtClean="0">
                <a:latin typeface="+mj-ea"/>
                <a:ea typeface="+mj-ea"/>
              </a:rPr>
              <a:t>プラットフォーマによるビジネスモデルのガイドライン</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83568" y="4221088"/>
            <a:ext cx="7920880" cy="1872208"/>
          </a:xfrm>
        </p:spPr>
        <p:txBody>
          <a:bodyPr>
            <a:normAutofit/>
          </a:bodyPr>
          <a:lstStyle/>
          <a:p>
            <a:pPr marL="0" indent="0">
              <a:spcBef>
                <a:spcPts val="600"/>
              </a:spcBef>
              <a:buNone/>
            </a:pPr>
            <a:r>
              <a:rPr lang="ja-JP" altLang="en-US" sz="1600" dirty="0"/>
              <a:t>マルチプラットフォーマが独自のビジネスモデルとして著作物の利用に関するソフトローを公表することが想定される</a:t>
            </a:r>
            <a:r>
              <a:rPr lang="en-US" altLang="ja-JP" sz="1600" dirty="0"/>
              <a:t>(</a:t>
            </a:r>
            <a:r>
              <a:rPr lang="ja-JP" altLang="en-US" sz="1600" dirty="0"/>
              <a:t>米国ではこの方法による新規ビジネスの構築が見られる。</a:t>
            </a:r>
            <a:r>
              <a:rPr lang="en-US" altLang="ja-JP" sz="1600" dirty="0"/>
              <a:t>Google Books</a:t>
            </a:r>
            <a:r>
              <a:rPr lang="ja-JP" altLang="en-US" sz="1600" dirty="0"/>
              <a:t>訴訟はこのソフトローの適法性限界を確認するものであった。</a:t>
            </a:r>
            <a:r>
              <a:rPr lang="en-US" altLang="ja-JP" sz="1600" dirty="0"/>
              <a:t>)</a:t>
            </a:r>
            <a:r>
              <a:rPr lang="ja-JP" altLang="en-US" sz="1600" dirty="0" err="1"/>
              <a:t>。</a:t>
            </a:r>
            <a:r>
              <a:rPr lang="ja-JP" altLang="en-US" sz="1600" dirty="0"/>
              <a:t>このソフトローによるビジネスに乗るか否かを権利者と利用者が判断することになる。特に権利者はその著作物の利用をライセンスするか否かの判断を求められる</a:t>
            </a:r>
            <a:r>
              <a:rPr lang="en-US" altLang="ja-JP" sz="1600" dirty="0"/>
              <a:t>(2</a:t>
            </a:r>
            <a:r>
              <a:rPr lang="ja-JP" altLang="en-US" sz="1600" dirty="0" err="1"/>
              <a:t>、</a:t>
            </a:r>
            <a:r>
              <a:rPr lang="en-US" altLang="ja-JP" sz="1600" dirty="0"/>
              <a:t>(6))</a:t>
            </a:r>
            <a:r>
              <a:rPr lang="ja-JP" altLang="en-US" sz="1600" dirty="0" err="1"/>
              <a:t>。</a:t>
            </a:r>
            <a:r>
              <a:rPr lang="ja-JP" altLang="en-US" sz="1600" dirty="0"/>
              <a:t>しかし、この時には既にコンテンツとして著作物がデータベース化されているという状況があるのかも</a:t>
            </a:r>
            <a:r>
              <a:rPr lang="ja-JP" altLang="en-US" sz="1600" dirty="0" smtClean="0"/>
              <a:t>知れない。</a:t>
            </a:r>
            <a:r>
              <a:rPr lang="ja-JP" altLang="en-US" sz="1600" dirty="0"/>
              <a:t>この状況がさらにソフトローを取り込みつつライセンス契約が拡大する。</a:t>
            </a:r>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788" y="1340768"/>
            <a:ext cx="3888432" cy="2715410"/>
          </a:xfrm>
          <a:prstGeom prst="rect">
            <a:avLst/>
          </a:prstGeom>
          <a:noFill/>
          <a:ln>
            <a:noFill/>
          </a:ln>
        </p:spPr>
      </p:pic>
    </p:spTree>
    <p:extLst>
      <p:ext uri="{BB962C8B-B14F-4D97-AF65-F5344CB8AC3E}">
        <p14:creationId xmlns:p14="http://schemas.microsoft.com/office/powerpoint/2010/main" val="3066569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19</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lang="ja-JP" altLang="en-US" dirty="0" smtClean="0">
                <a:latin typeface="+mj-ea"/>
                <a:ea typeface="+mj-ea"/>
              </a:rPr>
              <a:t>ソフトローの属性</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971600" y="1916832"/>
            <a:ext cx="7344816" cy="2664296"/>
          </a:xfrm>
        </p:spPr>
        <p:txBody>
          <a:bodyPr>
            <a:normAutofit/>
          </a:bodyPr>
          <a:lstStyle/>
          <a:p>
            <a:pPr>
              <a:spcBef>
                <a:spcPts val="600"/>
              </a:spcBef>
            </a:pPr>
            <a:r>
              <a:rPr lang="ja-JP" altLang="en-US" sz="2000" dirty="0" smtClean="0"/>
              <a:t>行動規範性</a:t>
            </a:r>
            <a:endParaRPr lang="en-US" altLang="ja-JP" sz="2000" dirty="0" smtClean="0"/>
          </a:p>
          <a:p>
            <a:pPr marL="895350" indent="0">
              <a:spcBef>
                <a:spcPts val="600"/>
              </a:spcBef>
              <a:buNone/>
            </a:pPr>
            <a:r>
              <a:rPr lang="ja-JP" altLang="en-US" sz="2000" dirty="0" smtClean="0"/>
              <a:t>裁判規範性にまで高められる場合はなしとしない。→事実たる慣習が慣習法になるということ</a:t>
            </a:r>
            <a:r>
              <a:rPr lang="en-US" altLang="ja-JP" sz="2000" dirty="0" smtClean="0"/>
              <a:t/>
            </a:r>
            <a:br>
              <a:rPr lang="en-US" altLang="ja-JP" sz="2000" dirty="0" smtClean="0"/>
            </a:br>
            <a:r>
              <a:rPr lang="ja-JP" altLang="en-US" sz="2000" dirty="0" smtClean="0"/>
              <a:t>＝ソフトローではなくなるということである</a:t>
            </a:r>
            <a:endParaRPr lang="en-US" altLang="ja-JP" sz="2000" dirty="0" smtClean="0"/>
          </a:p>
          <a:p>
            <a:pPr marL="447675" indent="-447675">
              <a:spcBef>
                <a:spcPts val="600"/>
              </a:spcBef>
              <a:buNone/>
            </a:pPr>
            <a:endParaRPr lang="en-US" altLang="ja-JP" sz="2000" dirty="0"/>
          </a:p>
          <a:p>
            <a:pPr>
              <a:spcBef>
                <a:spcPts val="600"/>
              </a:spcBef>
            </a:pPr>
            <a:r>
              <a:rPr lang="ja-JP" altLang="en-US" sz="2000" dirty="0" smtClean="0"/>
              <a:t>裁判規範は、実定法による</a:t>
            </a:r>
            <a:endParaRPr lang="en-US" altLang="ja-JP" sz="2000" dirty="0" smtClean="0"/>
          </a:p>
          <a:p>
            <a:pPr marL="895350" indent="0">
              <a:spcBef>
                <a:spcPts val="600"/>
              </a:spcBef>
              <a:buNone/>
            </a:pPr>
            <a:r>
              <a:rPr lang="ja-JP" altLang="en-US" sz="2000" dirty="0" smtClean="0"/>
              <a:t>一裁判回避のライセンス契約条項の無効性</a:t>
            </a:r>
            <a:endParaRPr lang="ja-JP" altLang="en-US" sz="2000" dirty="0"/>
          </a:p>
        </p:txBody>
      </p:sp>
    </p:spTree>
    <p:extLst>
      <p:ext uri="{BB962C8B-B14F-4D97-AF65-F5344CB8AC3E}">
        <p14:creationId xmlns:p14="http://schemas.microsoft.com/office/powerpoint/2010/main" val="116670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lang="ja-JP" altLang="en-US" dirty="0" smtClean="0">
                <a:latin typeface="+mj-ea"/>
                <a:ea typeface="+mj-ea"/>
              </a:rPr>
              <a:t>１</a:t>
            </a:r>
            <a:r>
              <a:rPr lang="ja-JP" altLang="en-US" dirty="0">
                <a:latin typeface="+mj-ea"/>
                <a:ea typeface="+mj-ea"/>
              </a:rPr>
              <a:t>　</a:t>
            </a:r>
            <a:r>
              <a:rPr lang="ja-JP" altLang="en-US" dirty="0" smtClean="0">
                <a:latin typeface="+mj-ea"/>
                <a:ea typeface="+mj-ea"/>
              </a:rPr>
              <a:t>平成３０年</a:t>
            </a:r>
            <a:r>
              <a:rPr lang="ja-JP" altLang="en-US" dirty="0">
                <a:latin typeface="+mj-ea"/>
                <a:ea typeface="+mj-ea"/>
              </a:rPr>
              <a:t>改正の概要</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11560" y="1628800"/>
            <a:ext cx="7992888" cy="3816424"/>
          </a:xfrm>
        </p:spPr>
        <p:txBody>
          <a:bodyPr>
            <a:normAutofit/>
          </a:bodyPr>
          <a:lstStyle/>
          <a:p>
            <a:pPr marL="0" indent="0">
              <a:lnSpc>
                <a:spcPct val="150000"/>
              </a:lnSpc>
              <a:buNone/>
            </a:pPr>
            <a:r>
              <a:rPr lang="ja-JP" altLang="en-US" sz="2000" dirty="0"/>
              <a:t>（１）３０条の</a:t>
            </a:r>
            <a:r>
              <a:rPr lang="ja-JP" altLang="en-US" sz="2000" dirty="0" smtClean="0"/>
              <a:t>４</a:t>
            </a:r>
            <a:endParaRPr lang="ja-JP" altLang="en-US" sz="2000" dirty="0"/>
          </a:p>
          <a:p>
            <a:pPr marL="542925" indent="-447675">
              <a:lnSpc>
                <a:spcPct val="150000"/>
              </a:lnSpc>
              <a:buNone/>
            </a:pPr>
            <a:r>
              <a:rPr lang="ja-JP" altLang="en-US" sz="2000" dirty="0" smtClean="0"/>
              <a:t>①</a:t>
            </a:r>
            <a:r>
              <a:rPr lang="en-US" altLang="ja-JP" sz="2000" dirty="0" smtClean="0"/>
              <a:t>	</a:t>
            </a:r>
            <a:r>
              <a:rPr lang="ja-JP" altLang="en-US" sz="2000" dirty="0" smtClean="0"/>
              <a:t>著作物</a:t>
            </a:r>
            <a:r>
              <a:rPr lang="ja-JP" altLang="en-US" sz="2000" dirty="0"/>
              <a:t>の利用に係る技術開発、実用化の試験のための利用</a:t>
            </a:r>
          </a:p>
          <a:p>
            <a:pPr marL="542925" indent="-447675">
              <a:lnSpc>
                <a:spcPct val="150000"/>
              </a:lnSpc>
              <a:buNone/>
            </a:pPr>
            <a:r>
              <a:rPr lang="ja-JP" altLang="en-US" sz="2000" dirty="0" smtClean="0"/>
              <a:t>②</a:t>
            </a:r>
            <a:r>
              <a:rPr lang="en-US" altLang="ja-JP" sz="2000" dirty="0" smtClean="0"/>
              <a:t>	</a:t>
            </a:r>
            <a:r>
              <a:rPr lang="ja-JP" altLang="en-US" sz="2000" dirty="0" smtClean="0"/>
              <a:t>電子</a:t>
            </a:r>
            <a:r>
              <a:rPr lang="ja-JP" altLang="en-US" sz="2000" dirty="0"/>
              <a:t>計算機による情報解析のための複製等</a:t>
            </a:r>
          </a:p>
          <a:p>
            <a:pPr marL="542925" indent="-447675">
              <a:lnSpc>
                <a:spcPct val="150000"/>
              </a:lnSpc>
              <a:buNone/>
            </a:pPr>
            <a:r>
              <a:rPr lang="ja-JP" altLang="en-US" sz="2000" dirty="0" smtClean="0"/>
              <a:t>③</a:t>
            </a:r>
            <a:r>
              <a:rPr lang="en-US" altLang="ja-JP" sz="2000" dirty="0" smtClean="0"/>
              <a:t>	</a:t>
            </a:r>
            <a:r>
              <a:rPr lang="ja-JP" altLang="en-US" sz="2000" dirty="0" smtClean="0"/>
              <a:t>サイバーセキュリティ</a:t>
            </a:r>
            <a:r>
              <a:rPr lang="ja-JP" altLang="en-US" sz="2000" dirty="0"/>
              <a:t>確保のためのソフトウェアの調査解析</a:t>
            </a:r>
          </a:p>
          <a:p>
            <a:pPr marL="542925" indent="-447675">
              <a:lnSpc>
                <a:spcPct val="150000"/>
              </a:lnSpc>
              <a:buNone/>
            </a:pPr>
            <a:r>
              <a:rPr lang="ja-JP" altLang="en-US" sz="2000" dirty="0" smtClean="0"/>
              <a:t>④</a:t>
            </a:r>
            <a:r>
              <a:rPr lang="en-US" altLang="ja-JP" sz="2000" dirty="0" smtClean="0"/>
              <a:t>	</a:t>
            </a:r>
            <a:r>
              <a:rPr lang="ja-JP" altLang="en-US" sz="2000" dirty="0" smtClean="0"/>
              <a:t>①</a:t>
            </a:r>
            <a:r>
              <a:rPr lang="ja-JP" altLang="en-US" sz="2000" dirty="0"/>
              <a:t>～③と同様のコンセプトに基づく利用として、ＡＩ開発のためのディープラーニングによる解析や、リバース・エンジニアリング</a:t>
            </a:r>
            <a:r>
              <a:rPr lang="ja-JP" altLang="en-US" sz="2000" dirty="0" smtClean="0"/>
              <a:t>など</a:t>
            </a:r>
          </a:p>
        </p:txBody>
      </p:sp>
    </p:spTree>
    <p:extLst>
      <p:ext uri="{BB962C8B-B14F-4D97-AF65-F5344CB8AC3E}">
        <p14:creationId xmlns:p14="http://schemas.microsoft.com/office/powerpoint/2010/main" val="2112172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20</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lang="ja-JP" altLang="en-US" dirty="0" smtClean="0">
                <a:latin typeface="+mj-ea"/>
                <a:ea typeface="+mj-ea"/>
              </a:rPr>
              <a:t>ソフトローを介したハードローのサンクション</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83568" y="1844824"/>
            <a:ext cx="7776864" cy="3312368"/>
          </a:xfrm>
        </p:spPr>
        <p:txBody>
          <a:bodyPr>
            <a:normAutofit/>
          </a:bodyPr>
          <a:lstStyle/>
          <a:p>
            <a:pPr marL="0" indent="0">
              <a:lnSpc>
                <a:spcPct val="150000"/>
              </a:lnSpc>
              <a:spcBef>
                <a:spcPts val="600"/>
              </a:spcBef>
              <a:buNone/>
            </a:pPr>
            <a:r>
              <a:rPr lang="ja-JP" altLang="en-US" sz="2000" dirty="0"/>
              <a:t>ソフトローとしての補償金と拡大利用の使用料が定まれば、これらは民事訴訟によってエンフォースされることになり、使用料率等は、著作権法</a:t>
            </a:r>
            <a:r>
              <a:rPr lang="en-US" altLang="ja-JP" sz="2000" dirty="0"/>
              <a:t>114</a:t>
            </a:r>
            <a:r>
              <a:rPr lang="ja-JP" altLang="en-US" sz="2000" dirty="0"/>
              <a:t>条</a:t>
            </a:r>
            <a:r>
              <a:rPr lang="en-US" altLang="ja-JP" sz="2000" dirty="0"/>
              <a:t>3</a:t>
            </a:r>
            <a:r>
              <a:rPr lang="ja-JP" altLang="en-US" sz="2000" dirty="0"/>
              <a:t>項の使用料相当額として認定される可能性が高くなり、同条を介してアウトサイダーをも拘束することになる。ライセンス契約を形成していない著作物の利用者に対して損害賠償というサンクションを介してソフトローが機能することは極めて興味深い現象となるであろう。</a:t>
            </a:r>
          </a:p>
        </p:txBody>
      </p:sp>
    </p:spTree>
    <p:extLst>
      <p:ext uri="{BB962C8B-B14F-4D97-AF65-F5344CB8AC3E}">
        <p14:creationId xmlns:p14="http://schemas.microsoft.com/office/powerpoint/2010/main" val="3051848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21</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ja-JP" altLang="en-US" spc="-50" dirty="0" smtClean="0">
                <a:latin typeface="+mj-ea"/>
                <a:ea typeface="+mj-ea"/>
              </a:rPr>
              <a:t>団体間協議とこれに規律される団体構成員のライセンス契約の形成</a:t>
            </a:r>
            <a:endParaRPr kumimoji="1" lang="ja-JP" altLang="en-US" spc="-50" dirty="0">
              <a:latin typeface="+mj-ea"/>
              <a:ea typeface="+mj-ea"/>
            </a:endParaRPr>
          </a:p>
        </p:txBody>
      </p:sp>
      <p:sp>
        <p:nvSpPr>
          <p:cNvPr id="4" name="テキスト プレースホルダー 3"/>
          <p:cNvSpPr>
            <a:spLocks noGrp="1"/>
          </p:cNvSpPr>
          <p:nvPr>
            <p:ph type="body" sz="quarter" idx="13"/>
          </p:nvPr>
        </p:nvSpPr>
        <p:spPr>
          <a:xfrm>
            <a:off x="1547664" y="1916832"/>
            <a:ext cx="6336704" cy="1080120"/>
          </a:xfrm>
        </p:spPr>
        <p:txBody>
          <a:bodyPr>
            <a:normAutofit lnSpcReduction="10000"/>
          </a:bodyPr>
          <a:lstStyle/>
          <a:p>
            <a:pPr marL="0" indent="0">
              <a:lnSpc>
                <a:spcPct val="150000"/>
              </a:lnSpc>
              <a:spcBef>
                <a:spcPts val="600"/>
              </a:spcBef>
              <a:buNone/>
            </a:pPr>
            <a:r>
              <a:rPr lang="ja-JP" altLang="en-US" sz="2000" dirty="0" smtClean="0"/>
              <a:t>音楽</a:t>
            </a:r>
            <a:r>
              <a:rPr lang="en-US" altLang="ja-JP" sz="2000" dirty="0" smtClean="0"/>
              <a:t>3</a:t>
            </a:r>
            <a:r>
              <a:rPr lang="ja-JP" altLang="en-US" sz="2000" dirty="0" smtClean="0"/>
              <a:t>団体と民放連</a:t>
            </a:r>
            <a:endParaRPr lang="en-US" altLang="ja-JP" sz="2000" dirty="0" smtClean="0"/>
          </a:p>
          <a:p>
            <a:pPr marL="0" indent="0" algn="r">
              <a:lnSpc>
                <a:spcPct val="150000"/>
              </a:lnSpc>
              <a:spcBef>
                <a:spcPts val="600"/>
              </a:spcBef>
              <a:buNone/>
            </a:pPr>
            <a:r>
              <a:rPr lang="ja-JP" altLang="en-US" sz="2000" dirty="0" smtClean="0"/>
              <a:t>民放連の規律による民法各社</a:t>
            </a:r>
            <a:endParaRPr lang="ja-JP" altLang="en-US" sz="2000" dirty="0"/>
          </a:p>
        </p:txBody>
      </p:sp>
      <p:grpSp>
        <p:nvGrpSpPr>
          <p:cNvPr id="15" name="グループ化 14"/>
          <p:cNvGrpSpPr/>
          <p:nvPr/>
        </p:nvGrpSpPr>
        <p:grpSpPr>
          <a:xfrm>
            <a:off x="2555019" y="2492896"/>
            <a:ext cx="3745173" cy="1585690"/>
            <a:chOff x="2555019" y="2492896"/>
            <a:chExt cx="3745173" cy="1585690"/>
          </a:xfrm>
        </p:grpSpPr>
        <p:cxnSp>
          <p:nvCxnSpPr>
            <p:cNvPr id="10" name="直線コネクタ 9"/>
            <p:cNvCxnSpPr/>
            <p:nvPr/>
          </p:nvCxnSpPr>
          <p:spPr>
            <a:xfrm>
              <a:off x="2555776" y="2492896"/>
              <a:ext cx="0" cy="1585689"/>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6300192" y="2924944"/>
              <a:ext cx="0" cy="1153641"/>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555019" y="4078586"/>
              <a:ext cx="3745173"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5" name="テキスト プレースホルダー 3"/>
          <p:cNvSpPr txBox="1">
            <a:spLocks/>
          </p:cNvSpPr>
          <p:nvPr/>
        </p:nvSpPr>
        <p:spPr>
          <a:xfrm>
            <a:off x="3563888" y="3861048"/>
            <a:ext cx="1733104" cy="435074"/>
          </a:xfrm>
          <a:prstGeom prst="rect">
            <a:avLst/>
          </a:prstGeom>
          <a:solidFill>
            <a:schemeClr val="bg1"/>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000" dirty="0" smtClean="0"/>
              <a:t>ライセンス契約</a:t>
            </a:r>
            <a:endParaRPr lang="en-US" altLang="ja-JP" sz="2000" dirty="0" smtClean="0"/>
          </a:p>
        </p:txBody>
      </p:sp>
    </p:spTree>
    <p:extLst>
      <p:ext uri="{BB962C8B-B14F-4D97-AF65-F5344CB8AC3E}">
        <p14:creationId xmlns:p14="http://schemas.microsoft.com/office/powerpoint/2010/main" val="315281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22</a:t>
            </a:fld>
            <a:endParaRPr kumimoji="1" lang="ja-JP" altLang="en-US" dirty="0"/>
          </a:p>
        </p:txBody>
      </p:sp>
      <p:sp>
        <p:nvSpPr>
          <p:cNvPr id="3" name="タイトル 2"/>
          <p:cNvSpPr>
            <a:spLocks noGrp="1"/>
          </p:cNvSpPr>
          <p:nvPr>
            <p:ph type="title"/>
          </p:nvPr>
        </p:nvSpPr>
        <p:spPr>
          <a:xfrm>
            <a:off x="72008" y="635808"/>
            <a:ext cx="9071992" cy="460800"/>
          </a:xfrm>
        </p:spPr>
        <p:txBody>
          <a:bodyPr lIns="0" rIns="0">
            <a:noAutofit/>
          </a:bodyPr>
          <a:lstStyle/>
          <a:p>
            <a:r>
              <a:rPr kumimoji="1" lang="ja-JP" altLang="en-US" sz="2200" spc="-400" dirty="0" smtClean="0">
                <a:latin typeface="+mj-ea"/>
                <a:ea typeface="+mj-ea"/>
              </a:rPr>
              <a:t>団体間協議によって形成されるソフトローとアウトサイダーのライセンス契約に関する問題点</a:t>
            </a:r>
            <a:endParaRPr kumimoji="1" lang="ja-JP" altLang="en-US" sz="2200" spc="-400" dirty="0">
              <a:latin typeface="+mj-ea"/>
              <a:ea typeface="+mj-ea"/>
            </a:endParaRPr>
          </a:p>
        </p:txBody>
      </p:sp>
      <p:sp>
        <p:nvSpPr>
          <p:cNvPr id="4" name="テキスト プレースホルダー 3"/>
          <p:cNvSpPr>
            <a:spLocks noGrp="1"/>
          </p:cNvSpPr>
          <p:nvPr>
            <p:ph type="body" sz="quarter" idx="13"/>
          </p:nvPr>
        </p:nvSpPr>
        <p:spPr>
          <a:xfrm>
            <a:off x="683568" y="1556792"/>
            <a:ext cx="7776864" cy="3816424"/>
          </a:xfrm>
        </p:spPr>
        <p:txBody>
          <a:bodyPr>
            <a:normAutofit/>
          </a:bodyPr>
          <a:lstStyle/>
          <a:p>
            <a:pPr marL="0" indent="0">
              <a:spcBef>
                <a:spcPts val="600"/>
              </a:spcBef>
              <a:buNone/>
            </a:pPr>
            <a:r>
              <a:rPr lang="ja-JP" altLang="en-US" sz="2000" dirty="0" smtClean="0"/>
              <a:t>新しい</a:t>
            </a:r>
            <a:r>
              <a:rPr lang="en-US" altLang="ja-JP" sz="2000" dirty="0" smtClean="0"/>
              <a:t>3</a:t>
            </a:r>
            <a:r>
              <a:rPr lang="ja-JP" altLang="en-US" sz="2000" dirty="0" err="1" smtClean="0"/>
              <a:t>つの</a:t>
            </a:r>
            <a:r>
              <a:rPr lang="ja-JP" altLang="en-US" sz="2000" dirty="0" smtClean="0"/>
              <a:t>問題</a:t>
            </a:r>
            <a:endParaRPr lang="en-US" altLang="ja-JP" sz="2000" dirty="0" smtClean="0"/>
          </a:p>
          <a:p>
            <a:pPr marL="0" indent="0">
              <a:spcBef>
                <a:spcPts val="600"/>
              </a:spcBef>
              <a:buNone/>
            </a:pPr>
            <a:endParaRPr lang="en-US" altLang="ja-JP" sz="2000" dirty="0" smtClean="0"/>
          </a:p>
          <a:p>
            <a:pPr marL="447675" indent="-447675">
              <a:spcBef>
                <a:spcPts val="600"/>
              </a:spcBef>
              <a:buNone/>
            </a:pPr>
            <a:r>
              <a:rPr lang="ja-JP" altLang="en-US" sz="2000" dirty="0" smtClean="0"/>
              <a:t>①</a:t>
            </a:r>
            <a:r>
              <a:rPr lang="en-US" altLang="ja-JP" sz="2000" dirty="0" smtClean="0"/>
              <a:t>	</a:t>
            </a:r>
            <a:r>
              <a:rPr lang="ja-JP" altLang="en-US" sz="2000" dirty="0" smtClean="0"/>
              <a:t>利用</a:t>
            </a:r>
            <a:r>
              <a:rPr lang="ja-JP" altLang="en-US" sz="2000" dirty="0"/>
              <a:t>の適法性限界の実体法的適法性を協議・協定・ガイドラインなどのソフトローによってどのように実現に行くかという</a:t>
            </a:r>
            <a:r>
              <a:rPr lang="ja-JP" altLang="en-US" sz="2000" dirty="0" smtClean="0"/>
              <a:t>問題</a:t>
            </a:r>
            <a:endParaRPr lang="en-US" altLang="ja-JP" sz="2000" dirty="0" smtClean="0"/>
          </a:p>
          <a:p>
            <a:pPr marL="447675" indent="-447675">
              <a:spcBef>
                <a:spcPts val="600"/>
              </a:spcBef>
              <a:buNone/>
            </a:pPr>
            <a:endParaRPr lang="en-US" altLang="ja-JP" sz="2000" dirty="0" smtClean="0"/>
          </a:p>
          <a:p>
            <a:pPr marL="447675" indent="-447675">
              <a:spcBef>
                <a:spcPts val="600"/>
              </a:spcBef>
              <a:buNone/>
            </a:pPr>
            <a:r>
              <a:rPr lang="ja-JP" altLang="en-US" sz="2000" dirty="0" smtClean="0"/>
              <a:t>②</a:t>
            </a:r>
            <a:r>
              <a:rPr lang="en-US" altLang="ja-JP" sz="2000" dirty="0" smtClean="0"/>
              <a:t>	</a:t>
            </a:r>
            <a:r>
              <a:rPr lang="ja-JP" altLang="en-US" sz="2000" dirty="0" smtClean="0"/>
              <a:t>この</a:t>
            </a:r>
            <a:r>
              <a:rPr lang="ja-JP" altLang="en-US" sz="2000" dirty="0"/>
              <a:t>適法性限界をアウトサイダーに拡大して行く法理の</a:t>
            </a:r>
            <a:r>
              <a:rPr lang="ja-JP" altLang="en-US" sz="2000" dirty="0" smtClean="0"/>
              <a:t>形成である。</a:t>
            </a:r>
            <a:endParaRPr lang="en-US" altLang="ja-JP" sz="2000" dirty="0" smtClean="0"/>
          </a:p>
          <a:p>
            <a:pPr marL="447675" indent="-447675">
              <a:spcBef>
                <a:spcPts val="600"/>
              </a:spcBef>
              <a:buNone/>
            </a:pPr>
            <a:endParaRPr lang="en-US" altLang="ja-JP" sz="2000" dirty="0" smtClean="0"/>
          </a:p>
          <a:p>
            <a:pPr marL="447675" indent="-447675">
              <a:spcBef>
                <a:spcPts val="600"/>
              </a:spcBef>
              <a:buNone/>
            </a:pPr>
            <a:r>
              <a:rPr lang="ja-JP" altLang="en-US" sz="2000" dirty="0" smtClean="0"/>
              <a:t>③</a:t>
            </a:r>
            <a:r>
              <a:rPr lang="en-US" altLang="ja-JP" sz="2000" dirty="0" smtClean="0"/>
              <a:t>	</a:t>
            </a:r>
            <a:r>
              <a:rPr lang="ja-JP" altLang="en-US" sz="2000" dirty="0" smtClean="0"/>
              <a:t>ソフトロー</a:t>
            </a:r>
            <a:r>
              <a:rPr lang="ja-JP" altLang="en-US" sz="2000" dirty="0"/>
              <a:t>によって形成されたアウトサイダーをも含むライセンス契約関係の形成からいかなる要件の下に離脱（オプトアウト）するかという問題</a:t>
            </a:r>
          </a:p>
        </p:txBody>
      </p:sp>
    </p:spTree>
    <p:extLst>
      <p:ext uri="{BB962C8B-B14F-4D97-AF65-F5344CB8AC3E}">
        <p14:creationId xmlns:p14="http://schemas.microsoft.com/office/powerpoint/2010/main" val="3836160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23</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kumimoji="1" lang="en-US" altLang="ja-JP" dirty="0" smtClean="0">
                <a:latin typeface="+mj-ea"/>
                <a:ea typeface="+mj-ea"/>
              </a:rPr>
              <a:t>ISUM</a:t>
            </a:r>
            <a:r>
              <a:rPr kumimoji="1" lang="ja-JP" altLang="en-US" dirty="0" smtClean="0">
                <a:latin typeface="+mj-ea"/>
                <a:ea typeface="+mj-ea"/>
              </a:rPr>
              <a:t>ルールを例として</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1043608" y="2780928"/>
            <a:ext cx="7632848" cy="3312368"/>
          </a:xfrm>
        </p:spPr>
        <p:txBody>
          <a:bodyPr>
            <a:normAutofit/>
          </a:bodyPr>
          <a:lstStyle/>
          <a:p>
            <a:pPr marL="790575">
              <a:spcBef>
                <a:spcPts val="300"/>
              </a:spcBef>
            </a:pPr>
            <a:r>
              <a:rPr lang="en-US" altLang="ja-JP" sz="2000" dirty="0" smtClean="0"/>
              <a:t>JASRAC</a:t>
            </a:r>
            <a:r>
              <a:rPr lang="ja-JP" altLang="en-US" sz="2000" dirty="0" smtClean="0"/>
              <a:t>：使用料規定によるブライダル運用規準</a:t>
            </a:r>
            <a:endParaRPr lang="en-US" altLang="ja-JP" sz="2000" dirty="0" smtClean="0"/>
          </a:p>
          <a:p>
            <a:pPr marL="790575">
              <a:spcBef>
                <a:spcPts val="300"/>
              </a:spcBef>
            </a:pPr>
            <a:r>
              <a:rPr lang="ja-JP" altLang="en-US" sz="2000" dirty="0" smtClean="0"/>
              <a:t>レコ協：新たなブライダル使用料規定</a:t>
            </a:r>
            <a:endParaRPr lang="en-US" altLang="ja-JP" sz="2000" dirty="0" smtClean="0"/>
          </a:p>
          <a:p>
            <a:pPr marL="790575">
              <a:spcBef>
                <a:spcPts val="300"/>
              </a:spcBef>
            </a:pPr>
            <a:r>
              <a:rPr lang="en-US" altLang="ja-JP" sz="2000" dirty="0" smtClean="0"/>
              <a:t>ISUM</a:t>
            </a:r>
            <a:r>
              <a:rPr lang="ja-JP" altLang="en-US" sz="2000" dirty="0" smtClean="0"/>
              <a:t>による登録事務・データの補足</a:t>
            </a:r>
            <a:endParaRPr lang="en-US" altLang="ja-JP" sz="2000" dirty="0" smtClean="0"/>
          </a:p>
          <a:p>
            <a:pPr marL="447675" indent="-447675">
              <a:spcBef>
                <a:spcPts val="300"/>
              </a:spcBef>
              <a:buNone/>
            </a:pPr>
            <a:endParaRPr lang="en-US" altLang="ja-JP" sz="2000" dirty="0"/>
          </a:p>
          <a:p>
            <a:pPr marL="447675" indent="-447675">
              <a:spcBef>
                <a:spcPts val="300"/>
              </a:spcBef>
              <a:buNone/>
            </a:pPr>
            <a:r>
              <a:rPr lang="en-US" altLang="ja-JP" sz="2000" dirty="0" smtClean="0"/>
              <a:t>BIA</a:t>
            </a:r>
            <a:r>
              <a:rPr lang="ja-JP" altLang="en-US" sz="2000" dirty="0" smtClean="0"/>
              <a:t>の組織率・アウトサイダーの問題（</a:t>
            </a:r>
            <a:r>
              <a:rPr lang="en-US" altLang="ja-JP" sz="2000" dirty="0" smtClean="0"/>
              <a:t>900</a:t>
            </a:r>
            <a:r>
              <a:rPr lang="ja-JP" altLang="en-US" sz="2000" dirty="0" smtClean="0"/>
              <a:t>社登録</a:t>
            </a:r>
            <a:r>
              <a:rPr lang="en-US" altLang="ja-JP" sz="2000" dirty="0" smtClean="0"/>
              <a:t>/3000</a:t>
            </a:r>
            <a:r>
              <a:rPr lang="ja-JP" altLang="en-US" sz="2000" dirty="0" smtClean="0"/>
              <a:t>社）</a:t>
            </a:r>
            <a:endParaRPr lang="en-US" altLang="ja-JP" sz="2000" dirty="0" smtClean="0"/>
          </a:p>
          <a:p>
            <a:pPr marL="790575">
              <a:spcBef>
                <a:spcPts val="300"/>
              </a:spcBef>
            </a:pPr>
            <a:r>
              <a:rPr lang="ja-JP" altLang="en-US" sz="2000" dirty="0" smtClean="0"/>
              <a:t>協議</a:t>
            </a:r>
            <a:r>
              <a:rPr lang="ja-JP" altLang="en-US" sz="2000" dirty="0"/>
              <a:t>による</a:t>
            </a:r>
            <a:r>
              <a:rPr lang="en-US" altLang="ja-JP" sz="2000" dirty="0"/>
              <a:t>ISUM</a:t>
            </a:r>
            <a:r>
              <a:rPr lang="ja-JP" altLang="en-US" sz="2000" dirty="0"/>
              <a:t>方式をアウトサイダーに適用して行く法制上の根拠</a:t>
            </a:r>
            <a:endParaRPr lang="en-US" altLang="ja-JP" sz="2000" dirty="0"/>
          </a:p>
          <a:p>
            <a:pPr marL="1257300" indent="-447675">
              <a:spcBef>
                <a:spcPts val="300"/>
              </a:spcBef>
              <a:buNone/>
            </a:pPr>
            <a:r>
              <a:rPr lang="ja-JP" altLang="en-US" sz="2000" dirty="0" smtClean="0"/>
              <a:t>①</a:t>
            </a:r>
            <a:r>
              <a:rPr lang="en-US" altLang="ja-JP" sz="2000" dirty="0" smtClean="0"/>
              <a:t>	</a:t>
            </a:r>
            <a:r>
              <a:rPr lang="ja-JP" altLang="en-US" sz="2000" dirty="0" smtClean="0"/>
              <a:t>運用規準・使用料規定による減額</a:t>
            </a:r>
            <a:endParaRPr lang="en-US" altLang="ja-JP" sz="2000" dirty="0" smtClean="0"/>
          </a:p>
          <a:p>
            <a:pPr marL="1257300" indent="-447675">
              <a:spcBef>
                <a:spcPts val="300"/>
              </a:spcBef>
              <a:buNone/>
            </a:pPr>
            <a:r>
              <a:rPr lang="ja-JP" altLang="en-US" sz="2000" dirty="0" smtClean="0"/>
              <a:t>②</a:t>
            </a:r>
            <a:r>
              <a:rPr lang="en-US" altLang="ja-JP" sz="2000" dirty="0" smtClean="0"/>
              <a:t>	</a:t>
            </a:r>
            <a:r>
              <a:rPr lang="ja-JP" altLang="en-US" sz="2000" dirty="0" smtClean="0"/>
              <a:t>著作権法</a:t>
            </a:r>
            <a:r>
              <a:rPr lang="en-US" altLang="ja-JP" sz="2000" dirty="0" smtClean="0"/>
              <a:t>114</a:t>
            </a:r>
            <a:r>
              <a:rPr lang="ja-JP" altLang="en-US" sz="2000" dirty="0" smtClean="0"/>
              <a:t>条</a:t>
            </a:r>
            <a:r>
              <a:rPr lang="en-US" altLang="ja-JP" sz="2000" dirty="0" smtClean="0"/>
              <a:t>3</a:t>
            </a:r>
            <a:r>
              <a:rPr lang="ja-JP" altLang="en-US" sz="2000" dirty="0" smtClean="0"/>
              <a:t>項によるハードローの存在</a:t>
            </a:r>
            <a:endParaRPr lang="ja-JP" altLang="en-US" sz="2000" dirty="0"/>
          </a:p>
        </p:txBody>
      </p:sp>
      <p:grpSp>
        <p:nvGrpSpPr>
          <p:cNvPr id="18" name="グループ化 17"/>
          <p:cNvGrpSpPr/>
          <p:nvPr/>
        </p:nvGrpSpPr>
        <p:grpSpPr>
          <a:xfrm>
            <a:off x="1187624" y="1282328"/>
            <a:ext cx="6395187" cy="1340527"/>
            <a:chOff x="1619672" y="1282328"/>
            <a:chExt cx="6395187" cy="1340527"/>
          </a:xfrm>
        </p:grpSpPr>
        <p:sp>
          <p:nvSpPr>
            <p:cNvPr id="5" name="テキスト プレースホルダー 3"/>
            <p:cNvSpPr txBox="1">
              <a:spLocks/>
            </p:cNvSpPr>
            <p:nvPr/>
          </p:nvSpPr>
          <p:spPr>
            <a:xfrm>
              <a:off x="1619672" y="1282328"/>
              <a:ext cx="1368152" cy="5400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50000"/>
                </a:lnSpc>
                <a:spcBef>
                  <a:spcPts val="600"/>
                </a:spcBef>
                <a:buFont typeface="Arial" pitchFamily="34" charset="0"/>
                <a:buNone/>
              </a:pPr>
              <a:r>
                <a:rPr lang="ja-JP" altLang="en-US" sz="2000" dirty="0" smtClean="0"/>
                <a:t>音楽</a:t>
              </a:r>
              <a:r>
                <a:rPr lang="en-US" altLang="ja-JP" sz="2000" dirty="0" smtClean="0"/>
                <a:t>3</a:t>
              </a:r>
              <a:r>
                <a:rPr lang="ja-JP" altLang="en-US" sz="2000" dirty="0" smtClean="0"/>
                <a:t>団体</a:t>
              </a:r>
              <a:endParaRPr lang="ja-JP" altLang="en-US" sz="2000" dirty="0"/>
            </a:p>
          </p:txBody>
        </p:sp>
        <p:cxnSp>
          <p:nvCxnSpPr>
            <p:cNvPr id="9" name="直線コネクタ 8"/>
            <p:cNvCxnSpPr/>
            <p:nvPr/>
          </p:nvCxnSpPr>
          <p:spPr>
            <a:xfrm flipH="1">
              <a:off x="3347864" y="1589913"/>
              <a:ext cx="2794787"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テキスト プレースホルダー 3"/>
            <p:cNvSpPr txBox="1">
              <a:spLocks/>
            </p:cNvSpPr>
            <p:nvPr/>
          </p:nvSpPr>
          <p:spPr>
            <a:xfrm>
              <a:off x="4326734" y="1334821"/>
              <a:ext cx="864096" cy="43507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000" dirty="0"/>
                <a:t>協議</a:t>
              </a:r>
              <a:endParaRPr lang="en-US" altLang="ja-JP" sz="2000" dirty="0" smtClean="0"/>
            </a:p>
          </p:txBody>
        </p:sp>
        <p:sp>
          <p:nvSpPr>
            <p:cNvPr id="12" name="テキスト プレースホルダー 3"/>
            <p:cNvSpPr txBox="1">
              <a:spLocks/>
            </p:cNvSpPr>
            <p:nvPr/>
          </p:nvSpPr>
          <p:spPr>
            <a:xfrm>
              <a:off x="6588224" y="1282328"/>
              <a:ext cx="684076" cy="5400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spcBef>
                  <a:spcPts val="600"/>
                </a:spcBef>
                <a:buFont typeface="Arial" pitchFamily="34" charset="0"/>
                <a:buNone/>
              </a:pPr>
              <a:r>
                <a:rPr lang="en-US" altLang="ja-JP" sz="2000" dirty="0" smtClean="0"/>
                <a:t>BIA</a:t>
              </a:r>
              <a:endParaRPr lang="ja-JP" altLang="en-US" sz="2000" dirty="0"/>
            </a:p>
          </p:txBody>
        </p:sp>
        <p:sp>
          <p:nvSpPr>
            <p:cNvPr id="15" name="テキスト プレースホルダー 3"/>
            <p:cNvSpPr txBox="1">
              <a:spLocks/>
            </p:cNvSpPr>
            <p:nvPr/>
          </p:nvSpPr>
          <p:spPr>
            <a:xfrm>
              <a:off x="6142651" y="1739435"/>
              <a:ext cx="1872208" cy="88342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Font typeface="Arial" pitchFamily="34" charset="0"/>
                <a:buNone/>
              </a:pPr>
              <a:r>
                <a:rPr lang="ja-JP" altLang="en-US" sz="1800" dirty="0" smtClean="0"/>
                <a:t>（公益社団法人</a:t>
              </a:r>
              <a:r>
                <a:rPr lang="en-US" altLang="ja-JP" sz="1800" dirty="0" smtClean="0"/>
                <a:t/>
              </a:r>
              <a:br>
                <a:rPr lang="en-US" altLang="ja-JP" sz="1800" dirty="0" smtClean="0"/>
              </a:br>
              <a:r>
                <a:rPr lang="ja-JP" altLang="en-US" sz="1800" dirty="0"/>
                <a:t> </a:t>
              </a:r>
              <a:r>
                <a:rPr lang="ja-JP" altLang="en-US" sz="1800" dirty="0" smtClean="0"/>
                <a:t> 日本ブライダル</a:t>
              </a:r>
              <a:r>
                <a:rPr lang="en-US" altLang="ja-JP" sz="1800" dirty="0" smtClean="0"/>
                <a:t/>
              </a:r>
              <a:br>
                <a:rPr lang="en-US" altLang="ja-JP" sz="1800" dirty="0" smtClean="0"/>
              </a:br>
              <a:r>
                <a:rPr lang="ja-JP" altLang="en-US" sz="1800" dirty="0"/>
                <a:t> </a:t>
              </a:r>
              <a:r>
                <a:rPr lang="ja-JP" altLang="en-US" sz="1800" dirty="0" smtClean="0"/>
                <a:t> 文化振興協会）</a:t>
              </a:r>
              <a:endParaRPr lang="ja-JP" altLang="en-US" sz="1800" dirty="0"/>
            </a:p>
          </p:txBody>
        </p:sp>
        <p:sp>
          <p:nvSpPr>
            <p:cNvPr id="17" name="下矢印 16"/>
            <p:cNvSpPr/>
            <p:nvPr/>
          </p:nvSpPr>
          <p:spPr>
            <a:xfrm>
              <a:off x="4591238" y="2009428"/>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52920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24</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lang="ja-JP" altLang="en-US" dirty="0" smtClean="0">
                <a:latin typeface="+mj-ea"/>
                <a:ea typeface="+mj-ea"/>
              </a:rPr>
              <a:t>団体間の協議・協定に基づかないソフトローとライセンス契約</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75556" y="1340768"/>
            <a:ext cx="7740860" cy="4824536"/>
          </a:xfrm>
        </p:spPr>
        <p:txBody>
          <a:bodyPr>
            <a:normAutofit/>
          </a:bodyPr>
          <a:lstStyle/>
          <a:p>
            <a:pPr marL="447675" indent="-447675">
              <a:lnSpc>
                <a:spcPct val="110000"/>
              </a:lnSpc>
              <a:spcBef>
                <a:spcPts val="300"/>
              </a:spcBef>
              <a:buNone/>
            </a:pPr>
            <a:r>
              <a:rPr lang="ja-JP" altLang="en-US" sz="2000" dirty="0" smtClean="0"/>
              <a:t>①</a:t>
            </a:r>
            <a:r>
              <a:rPr lang="en-US" altLang="ja-JP" sz="2000" dirty="0" smtClean="0"/>
              <a:t>	</a:t>
            </a:r>
            <a:r>
              <a:rPr lang="ja-JP" altLang="en-US" sz="2000" dirty="0" smtClean="0"/>
              <a:t>権利者団体が定めるソフトロー（強力な権利処理団体）</a:t>
            </a:r>
            <a:endParaRPr lang="en-US" altLang="ja-JP" sz="2000" dirty="0" smtClean="0"/>
          </a:p>
          <a:p>
            <a:pPr marL="447675" indent="0">
              <a:lnSpc>
                <a:spcPct val="110000"/>
              </a:lnSpc>
              <a:spcBef>
                <a:spcPts val="300"/>
              </a:spcBef>
              <a:buNone/>
            </a:pPr>
            <a:r>
              <a:rPr lang="ja-JP" altLang="en-US" sz="2000" dirty="0" smtClean="0"/>
              <a:t>（例）</a:t>
            </a:r>
            <a:r>
              <a:rPr lang="en-US" altLang="ja-JP" sz="2000" dirty="0" smtClean="0"/>
              <a:t>ISUM</a:t>
            </a:r>
            <a:r>
              <a:rPr lang="ja-JP" altLang="en-US" sz="2000" dirty="0" smtClean="0"/>
              <a:t>方式に至る以前の</a:t>
            </a:r>
            <a:r>
              <a:rPr lang="en-US" altLang="ja-JP" sz="2000" dirty="0" smtClean="0"/>
              <a:t>JASRAC</a:t>
            </a:r>
            <a:r>
              <a:rPr lang="ja-JP" altLang="en-US" sz="2000" dirty="0" smtClean="0"/>
              <a:t>の意見公表</a:t>
            </a:r>
            <a:endParaRPr lang="en-US" altLang="ja-JP" sz="2000" dirty="0" smtClean="0"/>
          </a:p>
          <a:p>
            <a:pPr marL="447675" indent="-447675">
              <a:lnSpc>
                <a:spcPct val="110000"/>
              </a:lnSpc>
              <a:spcBef>
                <a:spcPts val="300"/>
              </a:spcBef>
              <a:buNone/>
            </a:pPr>
            <a:endParaRPr lang="en-US" altLang="ja-JP" sz="2000" dirty="0" smtClean="0"/>
          </a:p>
          <a:p>
            <a:pPr marL="447675" indent="-447675">
              <a:lnSpc>
                <a:spcPct val="110000"/>
              </a:lnSpc>
              <a:spcBef>
                <a:spcPts val="300"/>
              </a:spcBef>
              <a:buNone/>
            </a:pPr>
            <a:r>
              <a:rPr lang="ja-JP" altLang="en-US" sz="2000" dirty="0" smtClean="0"/>
              <a:t>②</a:t>
            </a:r>
            <a:r>
              <a:rPr lang="en-US" altLang="ja-JP" sz="2000" dirty="0" smtClean="0"/>
              <a:t>	</a:t>
            </a:r>
            <a:r>
              <a:rPr lang="ja-JP" altLang="en-US" sz="2000" dirty="0" smtClean="0"/>
              <a:t>利用者団体（企業）が定めるソフトロー（強力なプラットフォーマ）</a:t>
            </a:r>
            <a:endParaRPr lang="en-US" altLang="ja-JP" sz="2000" dirty="0" smtClean="0"/>
          </a:p>
          <a:p>
            <a:pPr marL="447675" indent="0">
              <a:lnSpc>
                <a:spcPct val="110000"/>
              </a:lnSpc>
              <a:spcBef>
                <a:spcPts val="300"/>
              </a:spcBef>
              <a:buNone/>
            </a:pPr>
            <a:r>
              <a:rPr lang="ja-JP" altLang="en-US" sz="2000" dirty="0" smtClean="0"/>
              <a:t>（例）</a:t>
            </a:r>
            <a:r>
              <a:rPr lang="en-US" altLang="ja-JP" sz="2000" dirty="0" smtClean="0"/>
              <a:t>Google Books</a:t>
            </a:r>
            <a:r>
              <a:rPr lang="ja-JP" altLang="en-US" sz="2000" dirty="0" smtClean="0"/>
              <a:t>による書籍所在情報の出力方法</a:t>
            </a:r>
            <a:endParaRPr lang="en-US" altLang="ja-JP" sz="2000" dirty="0" smtClean="0"/>
          </a:p>
          <a:p>
            <a:pPr marL="447675" indent="-447675">
              <a:lnSpc>
                <a:spcPct val="110000"/>
              </a:lnSpc>
              <a:spcBef>
                <a:spcPts val="300"/>
              </a:spcBef>
              <a:buNone/>
            </a:pPr>
            <a:endParaRPr lang="en-US" altLang="ja-JP" sz="2000" dirty="0" smtClean="0"/>
          </a:p>
          <a:p>
            <a:pPr marL="447675" indent="-447675">
              <a:lnSpc>
                <a:spcPct val="110000"/>
              </a:lnSpc>
              <a:spcBef>
                <a:spcPts val="300"/>
              </a:spcBef>
              <a:buNone/>
            </a:pPr>
            <a:endParaRPr lang="en-US" altLang="ja-JP" sz="2000" dirty="0"/>
          </a:p>
          <a:p>
            <a:pPr marL="990600" indent="-447675">
              <a:lnSpc>
                <a:spcPct val="110000"/>
              </a:lnSpc>
              <a:spcBef>
                <a:spcPts val="300"/>
              </a:spcBef>
              <a:buNone/>
            </a:pPr>
            <a:r>
              <a:rPr lang="ja-JP" altLang="en-US" sz="2000" dirty="0" smtClean="0"/>
              <a:t>①につき　　</a:t>
            </a:r>
            <a:r>
              <a:rPr lang="en-US" altLang="ja-JP" sz="2000" dirty="0" smtClean="0"/>
              <a:t>114</a:t>
            </a:r>
            <a:r>
              <a:rPr lang="ja-JP" altLang="en-US" sz="2000" dirty="0" smtClean="0"/>
              <a:t>条</a:t>
            </a:r>
            <a:r>
              <a:rPr lang="en-US" altLang="ja-JP" sz="2000" dirty="0" smtClean="0"/>
              <a:t>3</a:t>
            </a:r>
            <a:r>
              <a:rPr lang="ja-JP" altLang="en-US" sz="2000" dirty="0" smtClean="0"/>
              <a:t>項というハードローを担保にしたソフトロー</a:t>
            </a:r>
            <a:endParaRPr lang="en-US" altLang="ja-JP" sz="2000" dirty="0" smtClean="0"/>
          </a:p>
          <a:p>
            <a:pPr marL="990600" indent="-447675">
              <a:lnSpc>
                <a:spcPct val="110000"/>
              </a:lnSpc>
              <a:spcBef>
                <a:spcPts val="300"/>
              </a:spcBef>
              <a:buNone/>
            </a:pPr>
            <a:r>
              <a:rPr lang="ja-JP" altLang="en-US" sz="2000" dirty="0" smtClean="0"/>
              <a:t>②につき　　フェアユースというハードローを担保にしたソフトロー</a:t>
            </a:r>
            <a:endParaRPr lang="en-US" altLang="ja-JP" sz="2000" dirty="0" smtClean="0"/>
          </a:p>
          <a:p>
            <a:pPr marL="628650" indent="-85725">
              <a:lnSpc>
                <a:spcPct val="110000"/>
              </a:lnSpc>
              <a:spcBef>
                <a:spcPts val="300"/>
              </a:spcBef>
              <a:buNone/>
            </a:pPr>
            <a:r>
              <a:rPr lang="ja-JP" altLang="en-US" sz="1800" dirty="0"/>
              <a:t>（トランスフォーマティブな利用に関する</a:t>
            </a:r>
            <a:r>
              <a:rPr lang="en-US" altLang="ja-JP" sz="1800" dirty="0"/>
              <a:t>Google Books</a:t>
            </a:r>
            <a:r>
              <a:rPr lang="ja-JP" altLang="en-US" sz="1800" dirty="0"/>
              <a:t>裁判資料として、松田政行編著</a:t>
            </a:r>
            <a:r>
              <a:rPr lang="en-US" altLang="ja-JP" sz="1800" dirty="0"/>
              <a:t>『Google Books</a:t>
            </a:r>
            <a:r>
              <a:rPr lang="ja-JP" altLang="en-US" sz="1800" dirty="0"/>
              <a:t>裁判資料の分析とその評価－ナショナルアーカイブはどう創られるか－</a:t>
            </a:r>
            <a:r>
              <a:rPr lang="en-US" altLang="ja-JP" sz="1800" dirty="0"/>
              <a:t>』</a:t>
            </a:r>
            <a:r>
              <a:rPr lang="ja-JP" altLang="en-US" sz="1800" dirty="0"/>
              <a:t>（商事法務、</a:t>
            </a:r>
            <a:r>
              <a:rPr lang="en-US" altLang="ja-JP" sz="1800" dirty="0"/>
              <a:t>2016</a:t>
            </a:r>
            <a:r>
              <a:rPr lang="ja-JP" altLang="en-US" sz="1800" dirty="0"/>
              <a:t>年）</a:t>
            </a:r>
            <a:r>
              <a:rPr lang="en-US" altLang="ja-JP" sz="1800" dirty="0"/>
              <a:t>216</a:t>
            </a:r>
            <a:r>
              <a:rPr lang="ja-JP" altLang="en-US" sz="1800" dirty="0"/>
              <a:t>頁［増田雅史］、</a:t>
            </a:r>
            <a:r>
              <a:rPr lang="en-US" altLang="ja-JP" sz="1800" dirty="0"/>
              <a:t>250</a:t>
            </a:r>
            <a:r>
              <a:rPr lang="ja-JP" altLang="en-US" sz="1800" dirty="0"/>
              <a:t>頁［松田政行］。米国連邦第</a:t>
            </a:r>
            <a:r>
              <a:rPr lang="en-US" altLang="ja-JP" sz="1800" dirty="0"/>
              <a:t>2</a:t>
            </a:r>
            <a:r>
              <a:rPr lang="ja-JP" altLang="en-US" sz="1800" dirty="0"/>
              <a:t>巡回区控訴裁判所</a:t>
            </a:r>
            <a:r>
              <a:rPr lang="en-US" altLang="ja-JP" sz="1800" dirty="0"/>
              <a:t>2015</a:t>
            </a:r>
            <a:r>
              <a:rPr lang="ja-JP" altLang="en-US" sz="1800" dirty="0"/>
              <a:t>年</a:t>
            </a:r>
            <a:r>
              <a:rPr lang="en-US" altLang="ja-JP" sz="1800" dirty="0"/>
              <a:t>10</a:t>
            </a:r>
            <a:r>
              <a:rPr lang="ja-JP" altLang="en-US" sz="1800" dirty="0"/>
              <a:t>月</a:t>
            </a:r>
            <a:r>
              <a:rPr lang="en-US" altLang="ja-JP" sz="1800" dirty="0"/>
              <a:t>16</a:t>
            </a:r>
            <a:r>
              <a:rPr lang="ja-JP" altLang="en-US" sz="1800" dirty="0"/>
              <a:t>日</a:t>
            </a:r>
            <a:r>
              <a:rPr lang="ja-JP" altLang="en-US" sz="1800" dirty="0" smtClean="0"/>
              <a:t>判決）</a:t>
            </a:r>
            <a:endParaRPr lang="ja-JP" altLang="en-US" sz="1800" dirty="0"/>
          </a:p>
        </p:txBody>
      </p:sp>
      <p:sp>
        <p:nvSpPr>
          <p:cNvPr id="17" name="下矢印 16"/>
          <p:cNvSpPr/>
          <p:nvPr/>
        </p:nvSpPr>
        <p:spPr>
          <a:xfrm>
            <a:off x="4225491" y="3305175"/>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4925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25</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spc="-200" dirty="0" smtClean="0">
                <a:latin typeface="+mj-ea"/>
                <a:ea typeface="+mj-ea"/>
              </a:rPr>
              <a:t>ソフトローを内容とするライセンス契約の適法性の限界を争う地位の保障</a:t>
            </a:r>
            <a:endParaRPr kumimoji="1" lang="ja-JP" altLang="en-US" spc="-200" dirty="0">
              <a:latin typeface="+mj-ea"/>
              <a:ea typeface="+mj-ea"/>
            </a:endParaRPr>
          </a:p>
        </p:txBody>
      </p:sp>
      <p:sp>
        <p:nvSpPr>
          <p:cNvPr id="4" name="テキスト プレースホルダー 3"/>
          <p:cNvSpPr>
            <a:spLocks noGrp="1"/>
          </p:cNvSpPr>
          <p:nvPr>
            <p:ph type="body" sz="quarter" idx="13"/>
          </p:nvPr>
        </p:nvSpPr>
        <p:spPr>
          <a:xfrm>
            <a:off x="539552" y="1628800"/>
            <a:ext cx="8064896" cy="4320480"/>
          </a:xfrm>
        </p:spPr>
        <p:txBody>
          <a:bodyPr>
            <a:normAutofit/>
          </a:bodyPr>
          <a:lstStyle/>
          <a:p>
            <a:pPr>
              <a:spcBef>
                <a:spcPts val="600"/>
              </a:spcBef>
            </a:pPr>
            <a:r>
              <a:rPr lang="ja-JP" altLang="en-US" sz="2000" dirty="0" smtClean="0"/>
              <a:t>権利者団体、利用者団体（企業）が</a:t>
            </a:r>
            <a:r>
              <a:rPr lang="ja-JP" altLang="en-US" sz="2000" dirty="0"/>
              <a:t>用意したライセンス契約の内容にソフトローで定められた規範に関する不争条項の有効性ではなかろうか。ソフトローは、適法性の推定を受けていない（権利者又は利用者の団体が利益相反する団体と協議することなく定められたガイドライン等のソフトロー、及びプラットフォーマがそのサービスのルールとして定めるソフトローについては、協議による調整を経ていないことが考えられる。）</a:t>
            </a:r>
            <a:r>
              <a:rPr lang="ja-JP" altLang="en-US" sz="2000" dirty="0" smtClean="0"/>
              <a:t>。</a:t>
            </a:r>
            <a:endParaRPr lang="en-US" altLang="ja-JP" sz="2000" dirty="0" smtClean="0"/>
          </a:p>
          <a:p>
            <a:pPr marL="266700" indent="-266700">
              <a:spcBef>
                <a:spcPts val="600"/>
              </a:spcBef>
              <a:buNone/>
            </a:pPr>
            <a:endParaRPr lang="en-US" altLang="ja-JP" sz="2000" dirty="0" smtClean="0"/>
          </a:p>
          <a:p>
            <a:pPr>
              <a:spcBef>
                <a:spcPts val="600"/>
              </a:spcBef>
            </a:pPr>
            <a:r>
              <a:rPr lang="ja-JP" altLang="en-US" sz="2000" dirty="0" smtClean="0"/>
              <a:t>ソフトローによる取引が不当な拘束となる ─ 公取による排除命令</a:t>
            </a:r>
            <a:endParaRPr lang="en-US" altLang="ja-JP" sz="2000" dirty="0" smtClean="0"/>
          </a:p>
          <a:p>
            <a:pPr marL="266700" indent="-266700">
              <a:spcBef>
                <a:spcPts val="600"/>
              </a:spcBef>
              <a:buNone/>
            </a:pPr>
            <a:endParaRPr lang="en-US" altLang="ja-JP" sz="2000" dirty="0"/>
          </a:p>
          <a:p>
            <a:pPr>
              <a:spcBef>
                <a:spcPts val="600"/>
              </a:spcBef>
            </a:pPr>
            <a:r>
              <a:rPr lang="ja-JP" altLang="en-US" sz="2000" dirty="0" smtClean="0"/>
              <a:t>ライセンス契約の無効条項として ── 司法による適法性限界の判断</a:t>
            </a:r>
            <a:endParaRPr lang="en-US" altLang="ja-JP" sz="2000" dirty="0"/>
          </a:p>
        </p:txBody>
      </p:sp>
    </p:spTree>
    <p:extLst>
      <p:ext uri="{BB962C8B-B14F-4D97-AF65-F5344CB8AC3E}">
        <p14:creationId xmlns:p14="http://schemas.microsoft.com/office/powerpoint/2010/main" val="865150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26</a:t>
            </a:fld>
            <a:endParaRPr kumimoji="1" lang="ja-JP" altLang="en-US" dirty="0"/>
          </a:p>
        </p:txBody>
      </p:sp>
      <p:sp>
        <p:nvSpPr>
          <p:cNvPr id="3" name="タイトル 2"/>
          <p:cNvSpPr>
            <a:spLocks noGrp="1"/>
          </p:cNvSpPr>
          <p:nvPr>
            <p:ph type="title"/>
          </p:nvPr>
        </p:nvSpPr>
        <p:spPr/>
        <p:txBody>
          <a:bodyPr>
            <a:noAutofit/>
          </a:bodyPr>
          <a:lstStyle/>
          <a:p>
            <a:r>
              <a:rPr kumimoji="1" lang="ja-JP" altLang="en-US" dirty="0" smtClean="0">
                <a:latin typeface="+mj-ea"/>
                <a:ea typeface="+mj-ea"/>
              </a:rPr>
              <a:t>ナショナルアーカイブの構築</a:t>
            </a:r>
            <a:endParaRPr kumimoji="1" lang="ja-JP" altLang="en-US" dirty="0">
              <a:latin typeface="+mj-ea"/>
              <a:ea typeface="+mj-ea"/>
            </a:endParaRPr>
          </a:p>
        </p:txBody>
      </p:sp>
      <p:sp>
        <p:nvSpPr>
          <p:cNvPr id="4" name="テキスト プレースホルダー 3"/>
          <p:cNvSpPr>
            <a:spLocks noGrp="1"/>
          </p:cNvSpPr>
          <p:nvPr>
            <p:ph sz="half" idx="1"/>
          </p:nvPr>
        </p:nvSpPr>
        <p:spPr>
          <a:xfrm>
            <a:off x="457200" y="1600200"/>
            <a:ext cx="2890664" cy="4133056"/>
          </a:xfrm>
        </p:spPr>
        <p:txBody>
          <a:bodyPr>
            <a:normAutofit/>
          </a:bodyPr>
          <a:lstStyle/>
          <a:p>
            <a:pPr marL="447675" indent="-447675">
              <a:spcBef>
                <a:spcPts val="600"/>
              </a:spcBef>
              <a:buNone/>
            </a:pPr>
            <a:r>
              <a:rPr lang="ja-JP" altLang="en-US" sz="2000" dirty="0" smtClean="0"/>
              <a:t>①</a:t>
            </a:r>
            <a:r>
              <a:rPr lang="en-US" altLang="ja-JP" sz="2000" dirty="0" smtClean="0"/>
              <a:t>	</a:t>
            </a:r>
            <a:r>
              <a:rPr lang="ja-JP" altLang="en-US" sz="2000" dirty="0" smtClean="0"/>
              <a:t>資料</a:t>
            </a:r>
            <a:r>
              <a:rPr lang="ja-JP" altLang="en-US" sz="2000" dirty="0"/>
              <a:t>のデジタル化、館内</a:t>
            </a:r>
            <a:r>
              <a:rPr lang="ja-JP" altLang="en-US" sz="2000" dirty="0" smtClean="0"/>
              <a:t>サービス</a:t>
            </a:r>
            <a:endParaRPr lang="en-US" altLang="ja-JP" sz="2000" dirty="0" smtClean="0"/>
          </a:p>
          <a:p>
            <a:pPr marL="447675" indent="-447675">
              <a:spcBef>
                <a:spcPts val="600"/>
              </a:spcBef>
              <a:buNone/>
            </a:pPr>
            <a:endParaRPr lang="en-US" altLang="ja-JP" sz="2000" dirty="0" smtClean="0"/>
          </a:p>
          <a:p>
            <a:pPr marL="447675" indent="-447675">
              <a:spcBef>
                <a:spcPts val="600"/>
              </a:spcBef>
              <a:buNone/>
            </a:pPr>
            <a:endParaRPr lang="en-US" altLang="ja-JP" sz="2000" dirty="0" smtClean="0"/>
          </a:p>
          <a:p>
            <a:pPr marL="447675" indent="-447675">
              <a:spcBef>
                <a:spcPts val="600"/>
              </a:spcBef>
              <a:buNone/>
            </a:pPr>
            <a:r>
              <a:rPr lang="ja-JP" altLang="en-US" sz="2000" dirty="0" smtClean="0"/>
              <a:t>②</a:t>
            </a:r>
            <a:r>
              <a:rPr lang="en-US" altLang="ja-JP" sz="2000" dirty="0" smtClean="0"/>
              <a:t>	</a:t>
            </a:r>
            <a:r>
              <a:rPr lang="ja-JP" altLang="en-US" sz="2000" dirty="0" smtClean="0"/>
              <a:t>公共</a:t>
            </a:r>
            <a:r>
              <a:rPr lang="ja-JP" altLang="en-US" sz="2000" dirty="0"/>
              <a:t>図書</a:t>
            </a:r>
            <a:r>
              <a:rPr lang="ja-JP" altLang="en-US" sz="2000" dirty="0" smtClean="0"/>
              <a:t>サービス</a:t>
            </a:r>
            <a:r>
              <a:rPr lang="en-US" altLang="ja-JP" sz="2000" dirty="0" smtClean="0"/>
              <a:t/>
            </a:r>
            <a:br>
              <a:rPr lang="en-US" altLang="ja-JP" sz="2000" dirty="0" smtClean="0"/>
            </a:br>
            <a:r>
              <a:rPr lang="ja-JP" altLang="en-US" sz="2000" dirty="0" err="1" smtClean="0"/>
              <a:t>へ</a:t>
            </a:r>
            <a:r>
              <a:rPr lang="ja-JP" altLang="en-US" sz="2000" dirty="0" err="1"/>
              <a:t>の</a:t>
            </a:r>
            <a:r>
              <a:rPr lang="ja-JP" altLang="en-US" sz="2000" dirty="0"/>
              <a:t>情報の</a:t>
            </a:r>
            <a:r>
              <a:rPr lang="ja-JP" altLang="en-US" sz="2000" dirty="0" smtClean="0"/>
              <a:t>提供</a:t>
            </a:r>
            <a:endParaRPr lang="en-US" altLang="ja-JP" sz="2000" dirty="0" smtClean="0"/>
          </a:p>
          <a:p>
            <a:pPr marL="447675" indent="-447675">
              <a:spcBef>
                <a:spcPts val="600"/>
              </a:spcBef>
              <a:buNone/>
            </a:pPr>
            <a:endParaRPr lang="en-US" altLang="ja-JP" sz="2000" dirty="0" smtClean="0"/>
          </a:p>
          <a:p>
            <a:pPr marL="447675" indent="-447675">
              <a:spcBef>
                <a:spcPts val="600"/>
              </a:spcBef>
              <a:buNone/>
            </a:pPr>
            <a:endParaRPr lang="en-US" altLang="ja-JP" sz="2000" dirty="0"/>
          </a:p>
          <a:p>
            <a:pPr marL="447675" indent="-447675">
              <a:spcBef>
                <a:spcPts val="600"/>
              </a:spcBef>
              <a:buNone/>
            </a:pPr>
            <a:r>
              <a:rPr lang="ja-JP" altLang="en-US" sz="2000" dirty="0" smtClean="0"/>
              <a:t>③　商用</a:t>
            </a:r>
            <a:r>
              <a:rPr lang="ja-JP" altLang="en-US" sz="2000" dirty="0"/>
              <a:t>利用による公衆への</a:t>
            </a:r>
            <a:r>
              <a:rPr lang="ja-JP" altLang="en-US" sz="2000" dirty="0" smtClean="0"/>
              <a:t>提供</a:t>
            </a:r>
            <a:endParaRPr lang="en-US" altLang="ja-JP" sz="2000" dirty="0" smtClean="0"/>
          </a:p>
        </p:txBody>
      </p:sp>
      <p:sp>
        <p:nvSpPr>
          <p:cNvPr id="5" name="コンテンツ プレースホルダー 4"/>
          <p:cNvSpPr>
            <a:spLocks noGrp="1"/>
          </p:cNvSpPr>
          <p:nvPr>
            <p:ph sz="half" idx="2"/>
          </p:nvPr>
        </p:nvSpPr>
        <p:spPr>
          <a:xfrm>
            <a:off x="5076056" y="1744216"/>
            <a:ext cx="3672408" cy="2764904"/>
          </a:xfrm>
        </p:spPr>
        <p:txBody>
          <a:bodyPr>
            <a:normAutofit/>
          </a:bodyPr>
          <a:lstStyle/>
          <a:p>
            <a:pPr marL="0" indent="0">
              <a:spcBef>
                <a:spcPts val="600"/>
              </a:spcBef>
              <a:buNone/>
            </a:pPr>
            <a:r>
              <a:rPr kumimoji="1" lang="en-US" altLang="ja-JP" sz="2000" dirty="0" smtClean="0"/>
              <a:t>Google Books </a:t>
            </a:r>
            <a:r>
              <a:rPr kumimoji="1" lang="ja-JP" altLang="en-US" sz="2000" dirty="0" smtClean="0"/>
              <a:t>の段階</a:t>
            </a:r>
            <a:endParaRPr kumimoji="1" lang="en-US" altLang="ja-JP" sz="2000" dirty="0" smtClean="0"/>
          </a:p>
          <a:p>
            <a:pPr marL="0" indent="0">
              <a:spcBef>
                <a:spcPts val="600"/>
              </a:spcBef>
              <a:buNone/>
            </a:pPr>
            <a:endParaRPr lang="en-US" altLang="ja-JP" sz="2000" dirty="0"/>
          </a:p>
          <a:p>
            <a:pPr marL="0" indent="0">
              <a:spcBef>
                <a:spcPts val="600"/>
              </a:spcBef>
              <a:buNone/>
            </a:pPr>
            <a:r>
              <a:rPr kumimoji="1" lang="ja-JP" altLang="en-US" sz="2000" dirty="0" smtClean="0"/>
              <a:t>国立国会図書館の段階</a:t>
            </a:r>
            <a:endParaRPr kumimoji="1" lang="en-US" altLang="ja-JP" sz="2000" dirty="0" smtClean="0"/>
          </a:p>
          <a:p>
            <a:pPr marL="0" indent="0">
              <a:spcBef>
                <a:spcPts val="600"/>
              </a:spcBef>
              <a:buNone/>
            </a:pPr>
            <a:endParaRPr lang="en-US" altLang="ja-JP" sz="2000" dirty="0"/>
          </a:p>
          <a:p>
            <a:pPr marL="0" indent="0">
              <a:spcBef>
                <a:spcPts val="600"/>
              </a:spcBef>
              <a:buNone/>
            </a:pPr>
            <a:r>
              <a:rPr kumimoji="1" lang="ja-JP" altLang="en-US" sz="2000" dirty="0" smtClean="0"/>
              <a:t>平成</a:t>
            </a:r>
            <a:r>
              <a:rPr kumimoji="1" lang="en-US" altLang="ja-JP" sz="2000" dirty="0" smtClean="0"/>
              <a:t>21</a:t>
            </a:r>
            <a:r>
              <a:rPr kumimoji="1" lang="ja-JP" altLang="en-US" sz="2000" dirty="0" smtClean="0"/>
              <a:t>・</a:t>
            </a:r>
            <a:r>
              <a:rPr kumimoji="1" lang="en-US" altLang="ja-JP" sz="2000" dirty="0" smtClean="0"/>
              <a:t>24</a:t>
            </a:r>
            <a:r>
              <a:rPr kumimoji="1" lang="ja-JP" altLang="en-US" sz="2000" dirty="0" smtClean="0"/>
              <a:t>・</a:t>
            </a:r>
            <a:r>
              <a:rPr kumimoji="1" lang="en-US" altLang="ja-JP" sz="2000" dirty="0" smtClean="0"/>
              <a:t>26</a:t>
            </a:r>
            <a:r>
              <a:rPr kumimoji="1" lang="ja-JP" altLang="en-US" sz="2000" dirty="0" smtClean="0"/>
              <a:t>年改正</a:t>
            </a:r>
            <a:r>
              <a:rPr kumimoji="1" lang="en-US" altLang="ja-JP" sz="2000" dirty="0" smtClean="0"/>
              <a:t/>
            </a:r>
            <a:br>
              <a:rPr kumimoji="1" lang="en-US" altLang="ja-JP" sz="2000" dirty="0" smtClean="0"/>
            </a:br>
            <a:r>
              <a:rPr kumimoji="1" lang="ja-JP" altLang="en-US" sz="2000" dirty="0" smtClean="0"/>
              <a:t>（</a:t>
            </a:r>
            <a:r>
              <a:rPr kumimoji="1" lang="en-US" altLang="ja-JP" sz="2000" dirty="0" smtClean="0"/>
              <a:t>31</a:t>
            </a:r>
            <a:r>
              <a:rPr kumimoji="1" lang="ja-JP" altLang="en-US" sz="2000" dirty="0" smtClean="0"/>
              <a:t>条</a:t>
            </a:r>
            <a:r>
              <a:rPr kumimoji="1" lang="en-US" altLang="ja-JP" sz="2000" dirty="0" smtClean="0"/>
              <a:t>2</a:t>
            </a:r>
            <a:r>
              <a:rPr kumimoji="1" lang="ja-JP" altLang="en-US" sz="2000" dirty="0" smtClean="0"/>
              <a:t>項、</a:t>
            </a:r>
            <a:r>
              <a:rPr kumimoji="1" lang="en-US" altLang="ja-JP" sz="2000" dirty="0" smtClean="0"/>
              <a:t>3</a:t>
            </a:r>
            <a:r>
              <a:rPr kumimoji="1" lang="ja-JP" altLang="en-US" sz="2000" dirty="0" smtClean="0"/>
              <a:t>項）</a:t>
            </a:r>
            <a:endParaRPr kumimoji="1" lang="en-US" altLang="ja-JP" sz="2000" dirty="0" smtClean="0"/>
          </a:p>
          <a:p>
            <a:pPr marL="0" indent="0">
              <a:spcBef>
                <a:spcPts val="600"/>
              </a:spcBef>
              <a:buNone/>
            </a:pPr>
            <a:r>
              <a:rPr lang="ja-JP" altLang="en-US" sz="2000" dirty="0" smtClean="0"/>
              <a:t>＋</a:t>
            </a:r>
            <a:r>
              <a:rPr lang="en-US" altLang="ja-JP" sz="2000" dirty="0" smtClean="0"/>
              <a:t>30</a:t>
            </a:r>
            <a:r>
              <a:rPr lang="ja-JP" altLang="en-US" sz="2000" dirty="0" smtClean="0"/>
              <a:t>年改正（</a:t>
            </a:r>
            <a:r>
              <a:rPr lang="en-US" altLang="ja-JP" sz="2000" dirty="0" smtClean="0"/>
              <a:t>47</a:t>
            </a:r>
            <a:r>
              <a:rPr lang="ja-JP" altLang="en-US" sz="2000" dirty="0" smtClean="0"/>
              <a:t>条の</a:t>
            </a:r>
            <a:r>
              <a:rPr lang="en-US" altLang="ja-JP" sz="2000" dirty="0" smtClean="0"/>
              <a:t>5</a:t>
            </a:r>
            <a:r>
              <a:rPr lang="ja-JP" altLang="en-US" sz="2000" dirty="0" smtClean="0"/>
              <a:t>第</a:t>
            </a:r>
            <a:r>
              <a:rPr lang="en-US" altLang="ja-JP" sz="2000" dirty="0" smtClean="0"/>
              <a:t>1</a:t>
            </a:r>
            <a:r>
              <a:rPr lang="ja-JP" altLang="en-US" sz="2000" dirty="0" smtClean="0"/>
              <a:t>項</a:t>
            </a:r>
            <a:r>
              <a:rPr lang="en-US" altLang="ja-JP" sz="2000" dirty="0" smtClean="0"/>
              <a:t>1</a:t>
            </a:r>
            <a:r>
              <a:rPr lang="ja-JP" altLang="en-US" sz="2000" dirty="0" smtClean="0"/>
              <a:t>号）</a:t>
            </a:r>
            <a:endParaRPr kumimoji="1" lang="ja-JP" altLang="en-US" sz="2000" dirty="0"/>
          </a:p>
        </p:txBody>
      </p:sp>
      <p:sp>
        <p:nvSpPr>
          <p:cNvPr id="6" name="左中かっこ 5"/>
          <p:cNvSpPr/>
          <p:nvPr/>
        </p:nvSpPr>
        <p:spPr>
          <a:xfrm>
            <a:off x="4860032" y="1700808"/>
            <a:ext cx="288032" cy="2700000"/>
          </a:xfrm>
          <a:prstGeom prst="leftBrace">
            <a:avLst>
              <a:gd name="adj1" fmla="val 68809"/>
              <a:gd name="adj2" fmla="val 2214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4" name="カギ線コネクタ 13"/>
          <p:cNvCxnSpPr/>
          <p:nvPr/>
        </p:nvCxnSpPr>
        <p:spPr>
          <a:xfrm>
            <a:off x="3203848" y="1844824"/>
            <a:ext cx="1512000" cy="504000"/>
          </a:xfrm>
          <a:prstGeom prst="bentConnector3">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 name="カギ線コネクタ 15"/>
          <p:cNvCxnSpPr/>
          <p:nvPr/>
        </p:nvCxnSpPr>
        <p:spPr>
          <a:xfrm flipV="1">
            <a:off x="3203848" y="2816932"/>
            <a:ext cx="1512000" cy="504000"/>
          </a:xfrm>
          <a:prstGeom prst="bentConnector3">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カギ線コネクタ 17"/>
          <p:cNvCxnSpPr/>
          <p:nvPr/>
        </p:nvCxnSpPr>
        <p:spPr>
          <a:xfrm>
            <a:off x="3275856" y="4725184"/>
            <a:ext cx="2160000" cy="360000"/>
          </a:xfrm>
          <a:prstGeom prst="bentConnector3">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21" name="グループ化 20"/>
          <p:cNvGrpSpPr>
            <a:grpSpLocks noChangeAspect="1"/>
          </p:cNvGrpSpPr>
          <p:nvPr/>
        </p:nvGrpSpPr>
        <p:grpSpPr>
          <a:xfrm>
            <a:off x="6084168" y="4895515"/>
            <a:ext cx="460800" cy="460801"/>
            <a:chOff x="6012200" y="4905183"/>
            <a:chExt cx="720000" cy="720001"/>
          </a:xfrm>
        </p:grpSpPr>
        <p:cxnSp>
          <p:nvCxnSpPr>
            <p:cNvPr id="19" name="直線コネクタ 18"/>
            <p:cNvCxnSpPr/>
            <p:nvPr/>
          </p:nvCxnSpPr>
          <p:spPr>
            <a:xfrm>
              <a:off x="6012200" y="4905183"/>
              <a:ext cx="720000" cy="720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rot="16200000">
              <a:off x="6012200" y="4905184"/>
              <a:ext cx="720000" cy="720000"/>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37670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27</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ja-JP" altLang="en-US" dirty="0">
                <a:latin typeface="+mj-ea"/>
              </a:rPr>
              <a:t>所在検索サービス</a:t>
            </a:r>
            <a:endParaRPr kumimoji="1" lang="ja-JP" altLang="en-US" spc="-200" dirty="0">
              <a:latin typeface="+mj-ea"/>
              <a:ea typeface="+mj-ea"/>
            </a:endParaRPr>
          </a:p>
        </p:txBody>
      </p:sp>
      <p:sp>
        <p:nvSpPr>
          <p:cNvPr id="4" name="テキスト プレースホルダー 3"/>
          <p:cNvSpPr>
            <a:spLocks noGrp="1"/>
          </p:cNvSpPr>
          <p:nvPr>
            <p:ph type="body" sz="quarter" idx="13"/>
          </p:nvPr>
        </p:nvSpPr>
        <p:spPr>
          <a:xfrm>
            <a:off x="467544" y="1196752"/>
            <a:ext cx="8280920" cy="4968552"/>
          </a:xfrm>
        </p:spPr>
        <p:txBody>
          <a:bodyPr>
            <a:noAutofit/>
          </a:bodyPr>
          <a:lstStyle/>
          <a:p>
            <a:pPr marL="0" indent="0">
              <a:buNone/>
            </a:pPr>
            <a:r>
              <a:rPr lang="ja-JP" altLang="ja-JP" sz="1600" dirty="0"/>
              <a:t>「第</a:t>
            </a:r>
            <a:r>
              <a:rPr lang="en-US" altLang="ja-JP" sz="1600" dirty="0"/>
              <a:t>47</a:t>
            </a:r>
            <a:r>
              <a:rPr lang="ja-JP" altLang="ja-JP" sz="1600" dirty="0"/>
              <a:t>条の</a:t>
            </a:r>
            <a:r>
              <a:rPr lang="en-US" altLang="ja-JP" sz="1600" dirty="0"/>
              <a:t>5</a:t>
            </a:r>
            <a:endParaRPr lang="ja-JP" altLang="ja-JP" sz="1600" dirty="0"/>
          </a:p>
          <a:p>
            <a:pPr marL="0" indent="0">
              <a:buNone/>
            </a:pPr>
            <a:r>
              <a:rPr lang="ja-JP" altLang="ja-JP" sz="1600" dirty="0"/>
              <a:t>　</a:t>
            </a:r>
            <a:r>
              <a:rPr lang="en-US" altLang="ja-JP" sz="1600" dirty="0" smtClean="0"/>
              <a:t> </a:t>
            </a:r>
            <a:r>
              <a:rPr lang="ja-JP" altLang="ja-JP" sz="1600" u="sng" dirty="0" smtClean="0"/>
              <a:t>電子</a:t>
            </a:r>
            <a:r>
              <a:rPr lang="ja-JP" altLang="ja-JP" sz="1600" u="sng" dirty="0"/>
              <a:t>計算機を用いた情報処理により新たな知見又は情報を創出</a:t>
            </a:r>
            <a:r>
              <a:rPr lang="ja-JP" altLang="ja-JP" sz="1600" dirty="0"/>
              <a:t>することに</a:t>
            </a:r>
            <a:r>
              <a:rPr lang="ja-JP" altLang="ja-JP" sz="1600" dirty="0" err="1"/>
              <a:t>よつて</a:t>
            </a:r>
            <a:r>
              <a:rPr lang="ja-JP" altLang="ja-JP" sz="1600" dirty="0"/>
              <a:t>著作物の利用の促進に資する次の各号に掲げる行為を行う者（当該行為の一部を行う者を含み、当該行為を政令で定める基準に従つて行う者に限る。）は、公衆への提供又は提示（送信可能化を含む。以下この条において同じ。）が行われた著作物（以下この条及び次条第</a:t>
            </a:r>
            <a:r>
              <a:rPr lang="en-US" altLang="ja-JP" sz="1600" dirty="0"/>
              <a:t>2</a:t>
            </a:r>
            <a:r>
              <a:rPr lang="ja-JP" altLang="ja-JP" sz="1600" dirty="0"/>
              <a:t>項第</a:t>
            </a:r>
            <a:r>
              <a:rPr lang="en-US" altLang="ja-JP" sz="1600" dirty="0"/>
              <a:t>2</a:t>
            </a:r>
            <a:r>
              <a:rPr lang="ja-JP" altLang="ja-JP" sz="1600" dirty="0"/>
              <a:t>号において『公衆提供提示著作物』という。）（公表された著作物又は送信可能化された著作物に限る。）について、当該各号に掲げる行為の</a:t>
            </a:r>
            <a:r>
              <a:rPr lang="ja-JP" altLang="ja-JP" sz="1600" u="sng" dirty="0"/>
              <a:t>目的上必要と認められる限度において、当該行為に付随して、いずれの方法によるかを問わず、利用</a:t>
            </a:r>
            <a:r>
              <a:rPr lang="ja-JP" altLang="ja-JP" sz="1600" dirty="0"/>
              <a:t>（当該公衆提供提示著作物のうちその利用に供される部分の占める割合、その利用に供される部分の量、その利用に供される際の表示の精度その他の要素に照らし</a:t>
            </a:r>
            <a:r>
              <a:rPr lang="ja-JP" altLang="ja-JP" sz="1600" u="sng" dirty="0"/>
              <a:t>軽微なものに限る</a:t>
            </a:r>
            <a:r>
              <a:rPr lang="ja-JP" altLang="ja-JP" sz="1600" dirty="0"/>
              <a:t>。以下この条において『軽微利用』という。）を行うことができる。ただし、当該公衆提供提示著作物に係る公衆への提供又は提示が著作権を侵害するものであること（国外で行われた公衆への提供又は提示に</a:t>
            </a:r>
            <a:r>
              <a:rPr lang="ja-JP" altLang="ja-JP" sz="1600" dirty="0" err="1"/>
              <a:t>あつては</a:t>
            </a:r>
            <a:r>
              <a:rPr lang="ja-JP" altLang="ja-JP" sz="1600" dirty="0"/>
              <a:t>、国内で行われたとしたならば著作権の侵害となるべきものであること）を知りながら当該軽微利用を行う場合その他当該公衆提供提示著作物の種類及び用途並びに当該軽微利用の態様に照らし著作権者の利益を不当に害することとなる場合は、この限りではない。</a:t>
            </a:r>
          </a:p>
          <a:p>
            <a:pPr marL="361950" indent="-361950">
              <a:buNone/>
            </a:pPr>
            <a:r>
              <a:rPr lang="ja-JP" altLang="ja-JP" sz="1600" dirty="0"/>
              <a:t>一　</a:t>
            </a:r>
            <a:r>
              <a:rPr lang="ja-JP" altLang="ja-JP" sz="1600" dirty="0" smtClean="0"/>
              <a:t>電子</a:t>
            </a:r>
            <a:r>
              <a:rPr lang="ja-JP" altLang="ja-JP" sz="1600" dirty="0"/>
              <a:t>計算機を用いて、検索により求める情報（以下この号において『検索情報　』という。）が記録された著作物の題号又は著作者名、送信可能化された検索情報に係る送信元識別符号（自動公衆送信の送信元を識別するための文字、番号、記号その他の符号をいう。）その他の</a:t>
            </a:r>
            <a:r>
              <a:rPr lang="ja-JP" altLang="ja-JP" sz="1600" u="sng" dirty="0"/>
              <a:t>検索情報の特定又は所在に関する情報を検索</a:t>
            </a:r>
            <a:r>
              <a:rPr lang="ja-JP" altLang="ja-JP" sz="1600" dirty="0"/>
              <a:t>し、及びその結果を提供すること。」</a:t>
            </a:r>
            <a:endParaRPr lang="en-US" altLang="ja-JP" sz="1600" dirty="0"/>
          </a:p>
        </p:txBody>
      </p:sp>
    </p:spTree>
    <p:extLst>
      <p:ext uri="{BB962C8B-B14F-4D97-AF65-F5344CB8AC3E}">
        <p14:creationId xmlns:p14="http://schemas.microsoft.com/office/powerpoint/2010/main" val="826638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28</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smtClean="0">
                <a:latin typeface="+mj-ea"/>
              </a:rPr>
              <a:t>Google Books </a:t>
            </a:r>
            <a:r>
              <a:rPr lang="ja-JP" altLang="en-US" dirty="0" smtClean="0">
                <a:latin typeface="+mj-ea"/>
              </a:rPr>
              <a:t>検索結果の表示方法　全文表示</a:t>
            </a:r>
            <a:endParaRPr kumimoji="1" lang="ja-JP" altLang="en-US" spc="-200" dirty="0">
              <a:latin typeface="+mj-ea"/>
              <a:ea typeface="+mj-ea"/>
            </a:endParaRPr>
          </a:p>
        </p:txBody>
      </p:sp>
      <p:sp>
        <p:nvSpPr>
          <p:cNvPr id="4" name="テキスト プレースホルダー 3"/>
          <p:cNvSpPr>
            <a:spLocks noGrp="1"/>
          </p:cNvSpPr>
          <p:nvPr>
            <p:ph type="body" sz="quarter" idx="13"/>
          </p:nvPr>
        </p:nvSpPr>
        <p:spPr>
          <a:xfrm>
            <a:off x="467544" y="1412776"/>
            <a:ext cx="8136904" cy="4320480"/>
          </a:xfrm>
        </p:spPr>
        <p:txBody>
          <a:bodyPr>
            <a:noAutofit/>
          </a:bodyPr>
          <a:lstStyle/>
          <a:p>
            <a:pPr marL="0" indent="265113">
              <a:lnSpc>
                <a:spcPts val="3000"/>
              </a:lnSpc>
              <a:spcBef>
                <a:spcPts val="600"/>
              </a:spcBef>
              <a:buNone/>
            </a:pPr>
            <a:r>
              <a:rPr lang="ja-JP" altLang="ja-JP" sz="2000" dirty="0"/>
              <a:t>ユーザーが検索語を所定の入力欄に入力して検索をかけると、データベースにある書籍のすべてのテキスト（写真のキャプション等も含む）を対象とし、検索対象の書籍における検索語の使用頻度やフォントの大きさなど、さまざまな要素を分析して、検索者が捜している情報に関する書籍をリストとして出すという仕組みを持っている。ユーザーが検索結果に表示された書籍の</a:t>
            </a:r>
            <a:r>
              <a:rPr lang="en-US" altLang="ja-JP" sz="2000" dirty="0"/>
              <a:t>1</a:t>
            </a:r>
            <a:r>
              <a:rPr lang="ja-JP" altLang="ja-JP" sz="2000" dirty="0" err="1"/>
              <a:t>つを</a:t>
            </a:r>
            <a:r>
              <a:rPr lang="ja-JP" altLang="ja-JP" sz="2000" dirty="0"/>
              <a:t>選んでクリックすると、当該書籍に関する情報が表示される。表示方法は、以下の</a:t>
            </a:r>
            <a:r>
              <a:rPr lang="en-US" altLang="ja-JP" sz="2000" dirty="0"/>
              <a:t>4</a:t>
            </a:r>
            <a:r>
              <a:rPr lang="ja-JP" altLang="ja-JP" sz="2000" dirty="0"/>
              <a:t>通りのいずれかである。</a:t>
            </a:r>
          </a:p>
          <a:p>
            <a:pPr marL="712788" indent="-447675">
              <a:lnSpc>
                <a:spcPts val="3000"/>
              </a:lnSpc>
              <a:spcBef>
                <a:spcPts val="600"/>
              </a:spcBef>
              <a:buNone/>
            </a:pPr>
            <a:r>
              <a:rPr lang="ja-JP" altLang="en-US" sz="2000" dirty="0" smtClean="0"/>
              <a:t>①</a:t>
            </a:r>
            <a:r>
              <a:rPr lang="en-US" altLang="ja-JP" sz="2000" dirty="0" smtClean="0"/>
              <a:t>	</a:t>
            </a:r>
            <a:r>
              <a:rPr lang="ja-JP" altLang="ja-JP" sz="2000" dirty="0" smtClean="0"/>
              <a:t>パブリックドメイン</a:t>
            </a:r>
            <a:r>
              <a:rPr lang="ja-JP" altLang="ja-JP" sz="2000" dirty="0"/>
              <a:t>となっている書籍は「全文表示」され、当該書籍全体の閲覧および</a:t>
            </a:r>
            <a:r>
              <a:rPr lang="en-US" altLang="ja-JP" sz="2000" dirty="0"/>
              <a:t>PDF</a:t>
            </a:r>
            <a:r>
              <a:rPr lang="ja-JP" altLang="ja-JP" sz="2000" dirty="0"/>
              <a:t>ファイルのダウンロードが可能となっている（一例として、【資料</a:t>
            </a:r>
            <a:r>
              <a:rPr lang="en-US" altLang="ja-JP" sz="2000" dirty="0"/>
              <a:t>1</a:t>
            </a:r>
            <a:r>
              <a:rPr lang="ja-JP" altLang="ja-JP" sz="2000" dirty="0"/>
              <a:t>】） </a:t>
            </a:r>
            <a:r>
              <a:rPr lang="ja-JP" altLang="ja-JP" sz="2000" dirty="0" smtClean="0"/>
              <a:t>。</a:t>
            </a:r>
            <a:endParaRPr lang="ja-JP" altLang="ja-JP" sz="2000" dirty="0"/>
          </a:p>
        </p:txBody>
      </p:sp>
    </p:spTree>
    <p:extLst>
      <p:ext uri="{BB962C8B-B14F-4D97-AF65-F5344CB8AC3E}">
        <p14:creationId xmlns:p14="http://schemas.microsoft.com/office/powerpoint/2010/main" val="3173174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29</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a:latin typeface="+mj-ea"/>
                <a:ea typeface="+mj-ea"/>
              </a:rPr>
              <a:t>【</a:t>
            </a:r>
            <a:r>
              <a:rPr lang="ja-JP" altLang="en-US" dirty="0">
                <a:latin typeface="+mj-ea"/>
                <a:ea typeface="+mj-ea"/>
              </a:rPr>
              <a:t>資料</a:t>
            </a:r>
            <a:r>
              <a:rPr lang="en-US" altLang="ja-JP" dirty="0">
                <a:latin typeface="+mj-ea"/>
                <a:ea typeface="+mj-ea"/>
              </a:rPr>
              <a:t>1】</a:t>
            </a:r>
            <a:r>
              <a:rPr lang="ja-JP" altLang="en-US" dirty="0">
                <a:latin typeface="+mj-ea"/>
                <a:ea typeface="+mj-ea"/>
              </a:rPr>
              <a:t>全文表示の例</a:t>
            </a:r>
            <a:endParaRPr kumimoji="1" lang="ja-JP" altLang="en-US"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図 1" descr="public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65553" y="634848"/>
            <a:ext cx="4771429" cy="589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63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11560" y="1340768"/>
            <a:ext cx="8064896" cy="4608512"/>
          </a:xfrm>
        </p:spPr>
        <p:txBody>
          <a:bodyPr>
            <a:noAutofit/>
          </a:bodyPr>
          <a:lstStyle/>
          <a:p>
            <a:pPr marL="0" indent="0">
              <a:lnSpc>
                <a:spcPct val="150000"/>
              </a:lnSpc>
              <a:spcBef>
                <a:spcPts val="300"/>
              </a:spcBef>
              <a:buNone/>
            </a:pPr>
            <a:r>
              <a:rPr lang="ja-JP" altLang="ja-JP" sz="2000" dirty="0"/>
              <a:t>（２）４７条の４</a:t>
            </a:r>
          </a:p>
          <a:p>
            <a:pPr marL="542925" indent="-447675">
              <a:lnSpc>
                <a:spcPct val="150000"/>
              </a:lnSpc>
              <a:spcBef>
                <a:spcPts val="300"/>
              </a:spcBef>
              <a:buNone/>
            </a:pPr>
            <a:r>
              <a:rPr lang="ja-JP" altLang="ja-JP" sz="2000" dirty="0"/>
              <a:t>⑤</a:t>
            </a:r>
            <a:r>
              <a:rPr lang="en-US" altLang="ja-JP" sz="2000" dirty="0"/>
              <a:t>	</a:t>
            </a:r>
            <a:r>
              <a:rPr lang="ja-JP" altLang="ja-JP" sz="2000" dirty="0"/>
              <a:t>電子計算機におけるキャッシュのための複製</a:t>
            </a:r>
          </a:p>
          <a:p>
            <a:pPr marL="542925" indent="-447675">
              <a:lnSpc>
                <a:spcPct val="150000"/>
              </a:lnSpc>
              <a:spcBef>
                <a:spcPts val="300"/>
              </a:spcBef>
              <a:buNone/>
            </a:pPr>
            <a:r>
              <a:rPr lang="ja-JP" altLang="ja-JP" sz="2000" dirty="0"/>
              <a:t>⑥</a:t>
            </a:r>
            <a:r>
              <a:rPr lang="en-US" altLang="ja-JP" sz="2000" dirty="0"/>
              <a:t>	</a:t>
            </a:r>
            <a:r>
              <a:rPr lang="ja-JP" altLang="ja-JP" sz="2000" dirty="0"/>
              <a:t>サーバー管理者による送信障害防止のための複製</a:t>
            </a:r>
          </a:p>
          <a:p>
            <a:pPr marL="542925" indent="-447675">
              <a:lnSpc>
                <a:spcPct val="150000"/>
              </a:lnSpc>
              <a:spcBef>
                <a:spcPts val="300"/>
              </a:spcBef>
              <a:buNone/>
            </a:pPr>
            <a:r>
              <a:rPr lang="ja-JP" altLang="ja-JP" sz="2000" dirty="0"/>
              <a:t>⑦</a:t>
            </a:r>
            <a:r>
              <a:rPr lang="en-US" altLang="ja-JP" sz="2000" dirty="0"/>
              <a:t>	</a:t>
            </a:r>
            <a:r>
              <a:rPr lang="ja-JP" altLang="ja-JP" sz="2000" dirty="0"/>
              <a:t>ネットワークでの情報提供準備に必要な情報処理のための複製等</a:t>
            </a:r>
          </a:p>
          <a:p>
            <a:pPr marL="542925" indent="-447675">
              <a:lnSpc>
                <a:spcPct val="150000"/>
              </a:lnSpc>
              <a:spcBef>
                <a:spcPts val="300"/>
              </a:spcBef>
              <a:buNone/>
            </a:pPr>
            <a:r>
              <a:rPr lang="ja-JP" altLang="ja-JP" sz="2000" dirty="0"/>
              <a:t>⑧</a:t>
            </a:r>
            <a:r>
              <a:rPr lang="en-US" altLang="ja-JP" sz="2000" dirty="0"/>
              <a:t>	</a:t>
            </a:r>
            <a:r>
              <a:rPr lang="ja-JP" altLang="ja-JP" sz="2000" dirty="0"/>
              <a:t>複製機器の保守・修理又は交換のための一時的複製等</a:t>
            </a:r>
          </a:p>
          <a:p>
            <a:pPr marL="542925" indent="-447675">
              <a:lnSpc>
                <a:spcPct val="150000"/>
              </a:lnSpc>
              <a:spcBef>
                <a:spcPts val="300"/>
              </a:spcBef>
              <a:buNone/>
            </a:pPr>
            <a:r>
              <a:rPr lang="ja-JP" altLang="ja-JP" sz="2000" dirty="0"/>
              <a:t>⑨</a:t>
            </a:r>
            <a:r>
              <a:rPr lang="en-US" altLang="ja-JP" sz="2000" dirty="0"/>
              <a:t>	</a:t>
            </a:r>
            <a:r>
              <a:rPr lang="ja-JP" altLang="ja-JP" sz="2000" dirty="0"/>
              <a:t>サーバ－の滅失等に備えたバックアップのための複製</a:t>
            </a:r>
          </a:p>
          <a:p>
            <a:pPr marL="542925" indent="-447675">
              <a:lnSpc>
                <a:spcPct val="150000"/>
              </a:lnSpc>
              <a:spcBef>
                <a:spcPts val="300"/>
              </a:spcBef>
              <a:buNone/>
            </a:pPr>
            <a:r>
              <a:rPr lang="ja-JP" altLang="ja-JP" sz="2000" dirty="0"/>
              <a:t>⑩</a:t>
            </a:r>
            <a:r>
              <a:rPr lang="en-US" altLang="ja-JP" sz="2000" dirty="0"/>
              <a:t>	</a:t>
            </a:r>
            <a:r>
              <a:rPr lang="ja-JP" altLang="ja-JP" sz="2000" dirty="0"/>
              <a:t>⑤～⑨と同様のコンセプトとして、当該著作物の電子計算機における利用を円滑又は効率的に行</a:t>
            </a:r>
            <a:r>
              <a:rPr lang="ja-JP" altLang="ja-JP" sz="2000" dirty="0" smtClean="0"/>
              <a:t>うた</a:t>
            </a:r>
            <a:r>
              <a:rPr lang="ja-JP" altLang="en-US" sz="2000" dirty="0"/>
              <a:t>め</a:t>
            </a:r>
            <a:r>
              <a:rPr lang="ja-JP" altLang="ja-JP" sz="2000" dirty="0" smtClean="0"/>
              <a:t>の</a:t>
            </a:r>
            <a:r>
              <a:rPr lang="ja-JP" altLang="ja-JP" sz="2000" dirty="0"/>
              <a:t>利用や、当該著作物の電子計算機における利用を行うことができる状態の回復・維持のための利用</a:t>
            </a:r>
            <a:endParaRPr lang="ja-JP" altLang="en-US" sz="2000" dirty="0"/>
          </a:p>
        </p:txBody>
      </p:sp>
    </p:spTree>
    <p:extLst>
      <p:ext uri="{BB962C8B-B14F-4D97-AF65-F5344CB8AC3E}">
        <p14:creationId xmlns:p14="http://schemas.microsoft.com/office/powerpoint/2010/main" val="819480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30</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smtClean="0">
                <a:latin typeface="+mj-ea"/>
              </a:rPr>
              <a:t>Google Books </a:t>
            </a:r>
            <a:r>
              <a:rPr lang="ja-JP" altLang="en-US" dirty="0" smtClean="0">
                <a:latin typeface="+mj-ea"/>
              </a:rPr>
              <a:t>検索結果の表示方法　部分プレビュー</a:t>
            </a:r>
            <a:endParaRPr kumimoji="1" lang="ja-JP" altLang="en-US" spc="-200" dirty="0">
              <a:latin typeface="+mj-ea"/>
              <a:ea typeface="+mj-ea"/>
            </a:endParaRPr>
          </a:p>
        </p:txBody>
      </p:sp>
      <p:sp>
        <p:nvSpPr>
          <p:cNvPr id="4" name="テキスト プレースホルダー 3"/>
          <p:cNvSpPr>
            <a:spLocks noGrp="1"/>
          </p:cNvSpPr>
          <p:nvPr>
            <p:ph type="body" sz="quarter" idx="13"/>
          </p:nvPr>
        </p:nvSpPr>
        <p:spPr>
          <a:xfrm>
            <a:off x="467544" y="1700808"/>
            <a:ext cx="8136904" cy="2160240"/>
          </a:xfrm>
        </p:spPr>
        <p:txBody>
          <a:bodyPr>
            <a:noAutofit/>
          </a:bodyPr>
          <a:lstStyle/>
          <a:p>
            <a:pPr marL="447675" indent="-447675">
              <a:lnSpc>
                <a:spcPts val="3000"/>
              </a:lnSpc>
              <a:buNone/>
            </a:pPr>
            <a:r>
              <a:rPr lang="ja-JP" altLang="en-US" sz="2000" dirty="0"/>
              <a:t>②</a:t>
            </a:r>
            <a:r>
              <a:rPr lang="en-US" altLang="ja-JP" sz="2000" dirty="0" smtClean="0"/>
              <a:t>	</a:t>
            </a:r>
            <a:r>
              <a:rPr lang="ja-JP" altLang="ja-JP" sz="2000" dirty="0"/>
              <a:t>「</a:t>
            </a:r>
            <a:r>
              <a:rPr lang="ja-JP" altLang="ja-JP" sz="2000" u="sng" dirty="0"/>
              <a:t>パートナープログラム」に参加している出版社等から提供されている書籍</a:t>
            </a:r>
            <a:r>
              <a:rPr lang="ja-JP" altLang="ja-JP" sz="2000" dirty="0"/>
              <a:t>の場合、出版社等が指定した割合のページ数（全体の</a:t>
            </a:r>
            <a:r>
              <a:rPr lang="en-US" altLang="ja-JP" sz="2000" dirty="0" smtClean="0"/>
              <a:t>20</a:t>
            </a:r>
            <a:r>
              <a:rPr lang="ja-JP" altLang="en-US" sz="2000" dirty="0" smtClean="0"/>
              <a:t>～</a:t>
            </a:r>
            <a:r>
              <a:rPr lang="en-US" altLang="ja-JP" sz="2000" dirty="0" smtClean="0"/>
              <a:t>100</a:t>
            </a:r>
            <a:r>
              <a:rPr lang="ja-JP" altLang="en-US" sz="2000" dirty="0"/>
              <a:t>％</a:t>
            </a:r>
            <a:r>
              <a:rPr lang="ja-JP" altLang="ja-JP" sz="2000" dirty="0" smtClean="0"/>
              <a:t>の</a:t>
            </a:r>
            <a:r>
              <a:rPr lang="ja-JP" altLang="ja-JP" sz="2000" dirty="0"/>
              <a:t>範囲で指定が可能）による「部分プレビュー表示」がなされる（一例として、【資料</a:t>
            </a:r>
            <a:r>
              <a:rPr lang="en-US" altLang="ja-JP" sz="2000" dirty="0"/>
              <a:t>2</a:t>
            </a:r>
            <a:r>
              <a:rPr lang="ja-JP" altLang="ja-JP" sz="2000" dirty="0"/>
              <a:t>】）。表示される書籍のページは印刷・保存・コピーできないようになっている</a:t>
            </a:r>
            <a:r>
              <a:rPr lang="ja-JP" altLang="ja-JP" sz="2000" dirty="0" smtClean="0"/>
              <a:t>。</a:t>
            </a:r>
            <a:endParaRPr lang="ja-JP" altLang="ja-JP" sz="2000" dirty="0"/>
          </a:p>
        </p:txBody>
      </p:sp>
    </p:spTree>
    <p:extLst>
      <p:ext uri="{BB962C8B-B14F-4D97-AF65-F5344CB8AC3E}">
        <p14:creationId xmlns:p14="http://schemas.microsoft.com/office/powerpoint/2010/main" val="336812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31</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a:latin typeface="+mj-ea"/>
                <a:ea typeface="+mj-ea"/>
              </a:rPr>
              <a:t>【</a:t>
            </a:r>
            <a:r>
              <a:rPr lang="ja-JP" altLang="en-US" dirty="0">
                <a:latin typeface="+mj-ea"/>
                <a:ea typeface="+mj-ea"/>
              </a:rPr>
              <a:t>資料</a:t>
            </a:r>
            <a:r>
              <a:rPr lang="en-US" altLang="ja-JP" dirty="0">
                <a:latin typeface="+mj-ea"/>
                <a:ea typeface="+mj-ea"/>
              </a:rPr>
              <a:t>2】</a:t>
            </a:r>
            <a:r>
              <a:rPr lang="ja-JP" altLang="en-US" dirty="0">
                <a:latin typeface="+mj-ea"/>
                <a:ea typeface="+mj-ea"/>
              </a:rPr>
              <a:t>部分プレビュー表示の例</a:t>
            </a:r>
            <a:endParaRPr kumimoji="1" lang="ja-JP" altLang="en-US"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5" name="Group 6"/>
          <p:cNvGrpSpPr>
            <a:grpSpLocks noChangeAspect="1"/>
          </p:cNvGrpSpPr>
          <p:nvPr/>
        </p:nvGrpSpPr>
        <p:grpSpPr bwMode="auto">
          <a:xfrm rot="16200000">
            <a:off x="2100313" y="68040"/>
            <a:ext cx="4863465" cy="7120890"/>
            <a:chOff x="1695" y="2421"/>
            <a:chExt cx="8511" cy="1246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 y="8776"/>
              <a:ext cx="8511" cy="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 y="2421"/>
              <a:ext cx="8486" cy="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30122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32</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smtClean="0">
                <a:latin typeface="+mj-ea"/>
              </a:rPr>
              <a:t>Google Books</a:t>
            </a:r>
            <a:r>
              <a:rPr lang="ja-JP" altLang="en-US" dirty="0" smtClean="0">
                <a:latin typeface="+mj-ea"/>
              </a:rPr>
              <a:t>検索結果の表示方法　スニペット表示</a:t>
            </a:r>
            <a:endParaRPr kumimoji="1" lang="ja-JP" altLang="en-US" spc="-200" dirty="0">
              <a:latin typeface="+mj-ea"/>
              <a:ea typeface="+mj-ea"/>
            </a:endParaRPr>
          </a:p>
        </p:txBody>
      </p:sp>
      <p:sp>
        <p:nvSpPr>
          <p:cNvPr id="4" name="テキスト プレースホルダー 3"/>
          <p:cNvSpPr>
            <a:spLocks noGrp="1"/>
          </p:cNvSpPr>
          <p:nvPr>
            <p:ph type="body" sz="quarter" idx="13"/>
          </p:nvPr>
        </p:nvSpPr>
        <p:spPr>
          <a:xfrm>
            <a:off x="467544" y="1700808"/>
            <a:ext cx="8136000" cy="2160240"/>
          </a:xfrm>
        </p:spPr>
        <p:txBody>
          <a:bodyPr>
            <a:noAutofit/>
          </a:bodyPr>
          <a:lstStyle/>
          <a:p>
            <a:pPr marL="447675" indent="-447675">
              <a:lnSpc>
                <a:spcPts val="3000"/>
              </a:lnSpc>
              <a:buNone/>
            </a:pPr>
            <a:r>
              <a:rPr lang="ja-JP" altLang="en-US" sz="2000" dirty="0"/>
              <a:t>③	</a:t>
            </a:r>
            <a:r>
              <a:rPr lang="en-US" altLang="ja-JP" sz="2000" dirty="0"/>
              <a:t>Google</a:t>
            </a:r>
            <a:r>
              <a:rPr lang="ja-JP" altLang="en-US" sz="2000" dirty="0"/>
              <a:t>と世界の複数の大学図書館（以下「パートナー図書館」という）との提携による「図書館プロジェクト」に基づいてデジタル化された、</a:t>
            </a:r>
            <a:r>
              <a:rPr lang="ja-JP" altLang="en-US" sz="2000" u="sng" dirty="0"/>
              <a:t>著作権保護期間内の書籍</a:t>
            </a:r>
            <a:r>
              <a:rPr lang="ja-JP" altLang="en-US" sz="2000" dirty="0"/>
              <a:t>については、</a:t>
            </a:r>
            <a:r>
              <a:rPr lang="en-US" altLang="ja-JP" sz="2000" dirty="0"/>
              <a:t>Google Books</a:t>
            </a:r>
            <a:r>
              <a:rPr lang="ja-JP" altLang="en-US" sz="2000" dirty="0"/>
              <a:t>のユーザーが検索画面に入力した検索語の前後数行による「スニペット表示」がなされる（一例として、</a:t>
            </a:r>
            <a:r>
              <a:rPr lang="en-US" altLang="ja-JP" sz="2000" dirty="0"/>
              <a:t>【</a:t>
            </a:r>
            <a:r>
              <a:rPr lang="ja-JP" altLang="en-US" sz="2000" dirty="0"/>
              <a:t>資料</a:t>
            </a:r>
            <a:r>
              <a:rPr lang="en-US" altLang="ja-JP" sz="2000" dirty="0"/>
              <a:t>3</a:t>
            </a:r>
            <a:r>
              <a:rPr lang="ja-JP" altLang="en-US" sz="2000" dirty="0" err="1"/>
              <a:t>、</a:t>
            </a:r>
            <a:r>
              <a:rPr lang="en-US" altLang="ja-JP" sz="2000" dirty="0"/>
              <a:t>4</a:t>
            </a:r>
            <a:r>
              <a:rPr lang="ja-JP" altLang="en-US" sz="2000" dirty="0"/>
              <a:t>および</a:t>
            </a:r>
            <a:r>
              <a:rPr lang="en-US" altLang="ja-JP" sz="2000" dirty="0"/>
              <a:t>5】</a:t>
            </a:r>
            <a:r>
              <a:rPr lang="ja-JP" altLang="en-US" sz="2000" dirty="0"/>
              <a:t>）</a:t>
            </a:r>
            <a:r>
              <a:rPr lang="ja-JP" altLang="en-US" sz="2000" dirty="0" smtClean="0"/>
              <a:t>。</a:t>
            </a:r>
            <a:endParaRPr lang="ja-JP" altLang="ja-JP" sz="2000" dirty="0"/>
          </a:p>
        </p:txBody>
      </p:sp>
    </p:spTree>
    <p:extLst>
      <p:ext uri="{BB962C8B-B14F-4D97-AF65-F5344CB8AC3E}">
        <p14:creationId xmlns:p14="http://schemas.microsoft.com/office/powerpoint/2010/main" val="2768413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33</a:t>
            </a:fld>
            <a:endParaRPr kumimoji="1" lang="ja-JP" altLang="en-US" dirty="0"/>
          </a:p>
        </p:txBody>
      </p:sp>
      <p:sp>
        <p:nvSpPr>
          <p:cNvPr id="3" name="タイトル 2"/>
          <p:cNvSpPr>
            <a:spLocks noGrp="1"/>
          </p:cNvSpPr>
          <p:nvPr>
            <p:ph type="title"/>
          </p:nvPr>
        </p:nvSpPr>
        <p:spPr>
          <a:xfrm>
            <a:off x="323528" y="635808"/>
            <a:ext cx="8568952" cy="460800"/>
          </a:xfrm>
        </p:spPr>
        <p:txBody>
          <a:bodyPr lIns="0" rIns="0">
            <a:noAutofit/>
          </a:bodyPr>
          <a:lstStyle/>
          <a:p>
            <a:pPr marL="895350" indent="-895350" algn="just">
              <a:lnSpc>
                <a:spcPts val="2000"/>
              </a:lnSpc>
            </a:pPr>
            <a:r>
              <a:rPr lang="en-US" altLang="ja-JP" sz="2000" dirty="0">
                <a:latin typeface="+mj-ea"/>
                <a:ea typeface="+mj-ea"/>
              </a:rPr>
              <a:t>【</a:t>
            </a:r>
            <a:r>
              <a:rPr lang="ja-JP" altLang="en-US" sz="2000" dirty="0" smtClean="0">
                <a:latin typeface="+mj-ea"/>
                <a:ea typeface="+mj-ea"/>
              </a:rPr>
              <a:t>資料</a:t>
            </a:r>
            <a:r>
              <a:rPr lang="en-US" altLang="ja-JP" sz="2000" dirty="0" smtClean="0">
                <a:latin typeface="+mj-ea"/>
                <a:ea typeface="+mj-ea"/>
              </a:rPr>
              <a:t>3】</a:t>
            </a:r>
            <a:r>
              <a:rPr lang="ja-JP" altLang="en-US" sz="2000" dirty="0">
                <a:latin typeface="+mj-ea"/>
                <a:ea typeface="+mj-ea"/>
              </a:rPr>
              <a:t>スニペット表示の例（</a:t>
            </a:r>
            <a:r>
              <a:rPr lang="en-US" altLang="ja-JP" sz="2000" dirty="0">
                <a:latin typeface="+mj-ea"/>
                <a:ea typeface="+mj-ea"/>
              </a:rPr>
              <a:t>Google</a:t>
            </a:r>
            <a:r>
              <a:rPr lang="ja-JP" altLang="en-US" sz="2000" dirty="0">
                <a:latin typeface="+mj-ea"/>
                <a:ea typeface="+mj-ea"/>
              </a:rPr>
              <a:t>ブックスの検索語入力欄</a:t>
            </a:r>
            <a:r>
              <a:rPr lang="ja-JP" altLang="en-US" sz="2000" dirty="0" smtClean="0">
                <a:latin typeface="+mj-ea"/>
                <a:ea typeface="+mj-ea"/>
              </a:rPr>
              <a:t>に（</a:t>
            </a:r>
            <a:r>
              <a:rPr lang="ja-JP" altLang="en-US" sz="2000" dirty="0">
                <a:latin typeface="+mj-ea"/>
                <a:ea typeface="+mj-ea"/>
              </a:rPr>
              <a:t>「</a:t>
            </a:r>
            <a:r>
              <a:rPr lang="en-US" altLang="ja-JP" sz="2000" dirty="0">
                <a:latin typeface="+mj-ea"/>
                <a:ea typeface="+mj-ea"/>
              </a:rPr>
              <a:t>Steve </a:t>
            </a:r>
            <a:r>
              <a:rPr lang="en-US" altLang="ja-JP" sz="2000" dirty="0" err="1">
                <a:latin typeface="+mj-ea"/>
                <a:ea typeface="+mj-ea"/>
              </a:rPr>
              <a:t>Hovley</a:t>
            </a:r>
            <a:r>
              <a:rPr lang="ja-JP" altLang="en-US" sz="2000" dirty="0">
                <a:latin typeface="+mj-ea"/>
                <a:ea typeface="+mj-ea"/>
              </a:rPr>
              <a:t>」と入力した場合に最初に表示される当該検索語を含む書籍のリスト）</a:t>
            </a:r>
            <a:endParaRPr kumimoji="1" lang="ja-JP" altLang="en-US" sz="2000"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171700" y="-416371"/>
            <a:ext cx="4800600" cy="817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116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34</a:t>
            </a:fld>
            <a:endParaRPr kumimoji="1" lang="ja-JP" altLang="en-US" dirty="0"/>
          </a:p>
        </p:txBody>
      </p:sp>
      <p:sp>
        <p:nvSpPr>
          <p:cNvPr id="3" name="タイトル 2"/>
          <p:cNvSpPr>
            <a:spLocks noGrp="1"/>
          </p:cNvSpPr>
          <p:nvPr>
            <p:ph type="title"/>
          </p:nvPr>
        </p:nvSpPr>
        <p:spPr>
          <a:xfrm>
            <a:off x="395536" y="635808"/>
            <a:ext cx="8352928" cy="460800"/>
          </a:xfrm>
        </p:spPr>
        <p:txBody>
          <a:bodyPr lIns="0" rIns="0">
            <a:noAutofit/>
          </a:bodyPr>
          <a:lstStyle/>
          <a:p>
            <a:pPr marL="628650" indent="-628650" algn="just"/>
            <a:r>
              <a:rPr lang="en-US" altLang="ja-JP" sz="1400" spc="-50" dirty="0">
                <a:latin typeface="+mj-ea"/>
                <a:ea typeface="+mj-ea"/>
              </a:rPr>
              <a:t>【</a:t>
            </a:r>
            <a:r>
              <a:rPr lang="ja-JP" altLang="en-US" sz="1400" spc="-50" dirty="0" smtClean="0">
                <a:latin typeface="+mj-ea"/>
                <a:ea typeface="+mj-ea"/>
              </a:rPr>
              <a:t>資料</a:t>
            </a:r>
            <a:r>
              <a:rPr lang="en-US" altLang="ja-JP" sz="1400" spc="-50" dirty="0">
                <a:latin typeface="+mj-ea"/>
                <a:ea typeface="+mj-ea"/>
              </a:rPr>
              <a:t>4</a:t>
            </a:r>
            <a:r>
              <a:rPr lang="en-US" altLang="ja-JP" sz="1400" spc="-50" dirty="0" smtClean="0">
                <a:latin typeface="+mj-ea"/>
                <a:ea typeface="+mj-ea"/>
              </a:rPr>
              <a:t>】</a:t>
            </a:r>
            <a:r>
              <a:rPr lang="ja-JP" altLang="en-US" sz="1400" spc="-50" dirty="0" smtClean="0">
                <a:latin typeface="+mj-ea"/>
                <a:ea typeface="+mj-ea"/>
              </a:rPr>
              <a:t>スニペット</a:t>
            </a:r>
            <a:r>
              <a:rPr lang="ja-JP" altLang="en-US" sz="1400" spc="-50" dirty="0">
                <a:latin typeface="+mj-ea"/>
                <a:ea typeface="+mj-ea"/>
              </a:rPr>
              <a:t>表示の例（資料</a:t>
            </a:r>
            <a:r>
              <a:rPr lang="en-US" altLang="ja-JP" sz="1400" spc="-50" dirty="0">
                <a:latin typeface="+mj-ea"/>
                <a:ea typeface="+mj-ea"/>
              </a:rPr>
              <a:t>3</a:t>
            </a:r>
            <a:r>
              <a:rPr lang="ja-JP" altLang="en-US" sz="1400" spc="-50" dirty="0">
                <a:latin typeface="+mj-ea"/>
                <a:ea typeface="+mj-ea"/>
              </a:rPr>
              <a:t>のリストから</a:t>
            </a:r>
            <a:r>
              <a:rPr lang="en-US" altLang="ja-JP" sz="1400" spc="-50" dirty="0">
                <a:latin typeface="+mj-ea"/>
                <a:ea typeface="+mj-ea"/>
              </a:rPr>
              <a:t>『Ball four』</a:t>
            </a:r>
            <a:r>
              <a:rPr lang="ja-JP" altLang="en-US" sz="1400" spc="-50" dirty="0">
                <a:latin typeface="+mj-ea"/>
                <a:ea typeface="+mj-ea"/>
              </a:rPr>
              <a:t>を選択してクリックした場合に表示される当該書籍に関するページの一部分。当該書籍の販売者および収蔵図書館へのリンク（下記枠内）等が表示されている）</a:t>
            </a:r>
            <a:endParaRPr kumimoji="1" lang="ja-JP" altLang="en-US" sz="1400" spc="-50"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83248" y="48181"/>
            <a:ext cx="4868572" cy="716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922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35</a:t>
            </a:fld>
            <a:endParaRPr kumimoji="1" lang="ja-JP" altLang="en-US" dirty="0"/>
          </a:p>
        </p:txBody>
      </p:sp>
      <p:sp>
        <p:nvSpPr>
          <p:cNvPr id="3" name="タイトル 2"/>
          <p:cNvSpPr>
            <a:spLocks noGrp="1"/>
          </p:cNvSpPr>
          <p:nvPr>
            <p:ph type="title"/>
          </p:nvPr>
        </p:nvSpPr>
        <p:spPr>
          <a:xfrm>
            <a:off x="395536" y="635808"/>
            <a:ext cx="8352928" cy="460800"/>
          </a:xfrm>
        </p:spPr>
        <p:txBody>
          <a:bodyPr lIns="0" rIns="0">
            <a:noAutofit/>
          </a:bodyPr>
          <a:lstStyle/>
          <a:p>
            <a:pPr marL="809625" indent="-809625" algn="just">
              <a:lnSpc>
                <a:spcPts val="2000"/>
              </a:lnSpc>
            </a:pPr>
            <a:r>
              <a:rPr lang="en-US" altLang="ja-JP" sz="2000" spc="-100" dirty="0">
                <a:latin typeface="+mj-ea"/>
                <a:ea typeface="+mj-ea"/>
              </a:rPr>
              <a:t>【</a:t>
            </a:r>
            <a:r>
              <a:rPr lang="ja-JP" altLang="en-US" sz="2000" spc="-100" dirty="0" smtClean="0">
                <a:latin typeface="+mj-ea"/>
                <a:ea typeface="+mj-ea"/>
              </a:rPr>
              <a:t>資料</a:t>
            </a:r>
            <a:r>
              <a:rPr lang="en-US" altLang="ja-JP" sz="2000" spc="-100" dirty="0" smtClean="0">
                <a:latin typeface="+mj-ea"/>
                <a:ea typeface="+mj-ea"/>
              </a:rPr>
              <a:t>5】</a:t>
            </a:r>
            <a:r>
              <a:rPr lang="ja-JP" altLang="en-US" sz="2000" spc="-100" dirty="0">
                <a:latin typeface="+mj-ea"/>
                <a:ea typeface="+mj-ea"/>
              </a:rPr>
              <a:t>スニペット表示の例（当該書籍に関するページには、資料</a:t>
            </a:r>
            <a:r>
              <a:rPr lang="en-US" altLang="ja-JP" sz="2000" spc="-100" dirty="0">
                <a:latin typeface="+mj-ea"/>
                <a:ea typeface="+mj-ea"/>
              </a:rPr>
              <a:t>4</a:t>
            </a:r>
            <a:r>
              <a:rPr lang="ja-JP" altLang="en-US" sz="2000" spc="-100" dirty="0">
                <a:latin typeface="+mj-ea"/>
                <a:ea typeface="+mj-ea"/>
              </a:rPr>
              <a:t>に示した部分に続いて検索語を含むスニペット</a:t>
            </a:r>
            <a:r>
              <a:rPr lang="en-US" altLang="ja-JP" sz="2000" spc="-100" dirty="0">
                <a:latin typeface="+mj-ea"/>
                <a:ea typeface="+mj-ea"/>
              </a:rPr>
              <a:t>3</a:t>
            </a:r>
            <a:r>
              <a:rPr lang="ja-JP" altLang="en-US" sz="2000" spc="-100" dirty="0">
                <a:latin typeface="+mj-ea"/>
                <a:ea typeface="+mj-ea"/>
              </a:rPr>
              <a:t>つが表示されている。）</a:t>
            </a:r>
            <a:endParaRPr kumimoji="1" lang="ja-JP" altLang="en-US" sz="2000" spc="-100"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34137" y="-88961"/>
            <a:ext cx="4868572" cy="7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780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36</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a:latin typeface="+mj-ea"/>
              </a:rPr>
              <a:t>Google </a:t>
            </a:r>
            <a:r>
              <a:rPr lang="en-US" altLang="ja-JP" dirty="0" smtClean="0">
                <a:latin typeface="+mj-ea"/>
              </a:rPr>
              <a:t>Books </a:t>
            </a:r>
            <a:r>
              <a:rPr lang="ja-JP" altLang="en-US" dirty="0" smtClean="0">
                <a:latin typeface="+mj-ea"/>
              </a:rPr>
              <a:t>検索</a:t>
            </a:r>
            <a:r>
              <a:rPr lang="ja-JP" altLang="en-US" dirty="0">
                <a:latin typeface="+mj-ea"/>
              </a:rPr>
              <a:t>結果の表示方法　書誌データ</a:t>
            </a:r>
            <a:endParaRPr kumimoji="1" lang="ja-JP" altLang="en-US" spc="-200" dirty="0">
              <a:latin typeface="+mj-ea"/>
              <a:ea typeface="+mj-ea"/>
            </a:endParaRPr>
          </a:p>
        </p:txBody>
      </p:sp>
      <p:sp>
        <p:nvSpPr>
          <p:cNvPr id="4" name="テキスト プレースホルダー 3"/>
          <p:cNvSpPr>
            <a:spLocks noGrp="1"/>
          </p:cNvSpPr>
          <p:nvPr>
            <p:ph type="body" sz="quarter" idx="13"/>
          </p:nvPr>
        </p:nvSpPr>
        <p:spPr>
          <a:xfrm>
            <a:off x="467544" y="1700808"/>
            <a:ext cx="8136904" cy="3312368"/>
          </a:xfrm>
        </p:spPr>
        <p:txBody>
          <a:bodyPr>
            <a:noAutofit/>
          </a:bodyPr>
          <a:lstStyle/>
          <a:p>
            <a:pPr marL="712788" indent="-447675">
              <a:lnSpc>
                <a:spcPts val="3000"/>
              </a:lnSpc>
              <a:spcBef>
                <a:spcPts val="600"/>
              </a:spcBef>
              <a:buNone/>
            </a:pPr>
            <a:r>
              <a:rPr lang="ja-JP" altLang="en-US" sz="2000" dirty="0" smtClean="0"/>
              <a:t>④</a:t>
            </a:r>
            <a:r>
              <a:rPr lang="ja-JP" altLang="en-US" sz="2000" dirty="0"/>
              <a:t>	</a:t>
            </a:r>
            <a:r>
              <a:rPr lang="en-US" altLang="ja-JP" sz="2000" dirty="0"/>
              <a:t>Google</a:t>
            </a:r>
            <a:r>
              <a:rPr lang="ja-JP" altLang="en-US" sz="2000" dirty="0"/>
              <a:t>がデジタル化していない書籍は書誌データ、ブックレビュー、関連サイト情報のみが表示される（一例として、</a:t>
            </a:r>
            <a:r>
              <a:rPr lang="en-US" altLang="ja-JP" sz="2000" dirty="0"/>
              <a:t>【</a:t>
            </a:r>
            <a:r>
              <a:rPr lang="ja-JP" altLang="en-US" sz="2000" dirty="0"/>
              <a:t>資料</a:t>
            </a:r>
            <a:r>
              <a:rPr lang="en-US" altLang="ja-JP" sz="2000" dirty="0"/>
              <a:t>6】</a:t>
            </a:r>
            <a:r>
              <a:rPr lang="ja-JP" altLang="en-US" sz="2000" dirty="0"/>
              <a:t>）</a:t>
            </a:r>
            <a:r>
              <a:rPr lang="ja-JP" altLang="en-US" sz="2000" dirty="0" smtClean="0"/>
              <a:t>。</a:t>
            </a:r>
            <a:endParaRPr lang="en-US" altLang="ja-JP" sz="2000" dirty="0" smtClean="0"/>
          </a:p>
          <a:p>
            <a:pPr marL="0" indent="265113">
              <a:lnSpc>
                <a:spcPts val="3000"/>
              </a:lnSpc>
              <a:spcBef>
                <a:spcPts val="600"/>
              </a:spcBef>
              <a:buNone/>
            </a:pPr>
            <a:r>
              <a:rPr lang="ja-JP" altLang="en-US" sz="2000" dirty="0" smtClean="0"/>
              <a:t>さらに</a:t>
            </a:r>
            <a:r>
              <a:rPr lang="ja-JP" altLang="en-US" sz="2000" dirty="0"/>
              <a:t>、上記のさまざまな表示と同じ画面中に、「この書籍について」（当該書籍に対するレビューおよび当該書籍内で多く使われている語句を表示）、「レビューを書く」、「マイライブラリに追加」（インターネット上に自分の本棚を作り、蔵書等の情報を、自由にタグをつけて整理できる機能）、「この書籍の印刷版を購入」、「電子書籍を購入」、「所蔵図書館を検索」等へのリンクが張られている。</a:t>
            </a:r>
            <a:endParaRPr lang="ja-JP" altLang="ja-JP" sz="2000" dirty="0"/>
          </a:p>
        </p:txBody>
      </p:sp>
    </p:spTree>
    <p:extLst>
      <p:ext uri="{BB962C8B-B14F-4D97-AF65-F5344CB8AC3E}">
        <p14:creationId xmlns:p14="http://schemas.microsoft.com/office/powerpoint/2010/main" val="84078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37</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spc="-50" dirty="0">
                <a:latin typeface="+mj-ea"/>
                <a:ea typeface="+mj-ea"/>
              </a:rPr>
              <a:t>【</a:t>
            </a:r>
            <a:r>
              <a:rPr lang="ja-JP" altLang="en-US" spc="-50" dirty="0" smtClean="0">
                <a:latin typeface="+mj-ea"/>
                <a:ea typeface="+mj-ea"/>
              </a:rPr>
              <a:t>資料</a:t>
            </a:r>
            <a:r>
              <a:rPr lang="en-US" altLang="ja-JP" spc="-50" dirty="0">
                <a:latin typeface="+mj-ea"/>
                <a:ea typeface="+mj-ea"/>
              </a:rPr>
              <a:t>6</a:t>
            </a:r>
            <a:r>
              <a:rPr lang="en-US" altLang="ja-JP" spc="-50" dirty="0" smtClean="0">
                <a:latin typeface="+mj-ea"/>
                <a:ea typeface="+mj-ea"/>
              </a:rPr>
              <a:t>】</a:t>
            </a:r>
            <a:r>
              <a:rPr lang="ja-JP" altLang="en-US" spc="-50" dirty="0">
                <a:latin typeface="+mj-ea"/>
                <a:ea typeface="+mj-ea"/>
              </a:rPr>
              <a:t>書誌データおよび関連サイト情報のみが表示されている例</a:t>
            </a:r>
            <a:endParaRPr kumimoji="1" lang="ja-JP" altLang="en-US" spc="-50"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85254" y="-236984"/>
            <a:ext cx="4797425" cy="780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84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38</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スニペット表示の原則</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11560" y="1700808"/>
            <a:ext cx="8064896" cy="2664296"/>
          </a:xfrm>
        </p:spPr>
        <p:txBody>
          <a:bodyPr>
            <a:noAutofit/>
          </a:bodyPr>
          <a:lstStyle/>
          <a:p>
            <a:pPr>
              <a:spcBef>
                <a:spcPts val="600"/>
              </a:spcBef>
            </a:pPr>
            <a:r>
              <a:rPr lang="ja-JP" altLang="en-US" sz="2000" dirty="0" smtClean="0"/>
              <a:t>検索語を含む</a:t>
            </a:r>
            <a:r>
              <a:rPr lang="en-US" altLang="ja-JP" sz="2000" dirty="0" smtClean="0"/>
              <a:t>3</a:t>
            </a:r>
            <a:r>
              <a:rPr lang="ja-JP" altLang="en-US" sz="2000" dirty="0" err="1" smtClean="0"/>
              <a:t>つを</a:t>
            </a:r>
            <a:r>
              <a:rPr lang="ja-JP" altLang="en-US" sz="2000" dirty="0" smtClean="0"/>
              <a:t>上限とする表示</a:t>
            </a:r>
            <a:endParaRPr lang="en-US" altLang="ja-JP" sz="2000" dirty="0" smtClean="0"/>
          </a:p>
          <a:p>
            <a:pPr>
              <a:spcBef>
                <a:spcPts val="600"/>
              </a:spcBef>
            </a:pPr>
            <a:endParaRPr lang="en-US" altLang="ja-JP" sz="2000" dirty="0" smtClean="0"/>
          </a:p>
          <a:p>
            <a:pPr>
              <a:spcBef>
                <a:spcPts val="600"/>
              </a:spcBef>
            </a:pPr>
            <a:r>
              <a:rPr lang="en-US" altLang="ja-JP" sz="2000" dirty="0" smtClean="0"/>
              <a:t>1</a:t>
            </a:r>
            <a:r>
              <a:rPr lang="ja-JP" altLang="en-US" sz="2000" dirty="0" smtClean="0"/>
              <a:t>スニペットは</a:t>
            </a:r>
            <a:r>
              <a:rPr lang="en-US" altLang="ja-JP" sz="2000" dirty="0" smtClean="0"/>
              <a:t>1</a:t>
            </a:r>
            <a:r>
              <a:rPr lang="ja-JP" altLang="en-US" sz="2000" dirty="0" smtClean="0"/>
              <a:t>ページの</a:t>
            </a:r>
            <a:r>
              <a:rPr lang="en-US" altLang="ja-JP" sz="2000" dirty="0" smtClean="0"/>
              <a:t>8</a:t>
            </a:r>
            <a:r>
              <a:rPr lang="ja-JP" altLang="en-US" sz="2000" dirty="0" smtClean="0"/>
              <a:t>分の</a:t>
            </a:r>
            <a:r>
              <a:rPr lang="en-US" altLang="ja-JP" sz="2000" dirty="0" smtClean="0"/>
              <a:t>1</a:t>
            </a:r>
            <a:r>
              <a:rPr lang="ja-JP" altLang="en-US" sz="2000" dirty="0" smtClean="0"/>
              <a:t>（</a:t>
            </a:r>
            <a:r>
              <a:rPr lang="en-US" altLang="ja-JP" sz="2000" dirty="0" smtClean="0"/>
              <a:t>24</a:t>
            </a:r>
            <a:r>
              <a:rPr lang="ja-JP" altLang="en-US" sz="2000" dirty="0" smtClean="0"/>
              <a:t>行の本について</a:t>
            </a:r>
            <a:r>
              <a:rPr lang="en-US" altLang="ja-JP" sz="2000" dirty="0" smtClean="0"/>
              <a:t>3</a:t>
            </a:r>
            <a:r>
              <a:rPr lang="ja-JP" altLang="en-US" sz="2000" dirty="0" smtClean="0"/>
              <a:t>行分行数の異なる場合</a:t>
            </a:r>
            <a:r>
              <a:rPr lang="en-US" altLang="ja-JP" sz="2000" dirty="0" smtClean="0"/>
              <a:t>8</a:t>
            </a:r>
            <a:r>
              <a:rPr lang="ja-JP" altLang="en-US" sz="2000" dirty="0" smtClean="0"/>
              <a:t>分の</a:t>
            </a:r>
            <a:r>
              <a:rPr lang="en-US" altLang="ja-JP" sz="2000" dirty="0" smtClean="0"/>
              <a:t>1</a:t>
            </a:r>
            <a:r>
              <a:rPr lang="ja-JP" altLang="en-US" sz="2000" dirty="0" smtClean="0"/>
              <a:t>に沿って行数が調整される）</a:t>
            </a:r>
            <a:endParaRPr lang="en-US" altLang="ja-JP" sz="2000" dirty="0" smtClean="0"/>
          </a:p>
          <a:p>
            <a:pPr>
              <a:spcBef>
                <a:spcPts val="600"/>
              </a:spcBef>
            </a:pPr>
            <a:endParaRPr lang="en-US" altLang="ja-JP" sz="2000" dirty="0" smtClean="0"/>
          </a:p>
          <a:p>
            <a:pPr>
              <a:spcBef>
                <a:spcPts val="600"/>
              </a:spcBef>
            </a:pPr>
            <a:r>
              <a:rPr lang="ja-JP" altLang="en-US" sz="2000" dirty="0" smtClean="0"/>
              <a:t>複数の検索語、各検索語に対し</a:t>
            </a:r>
            <a:r>
              <a:rPr lang="en-US" altLang="ja-JP" sz="2000" dirty="0" smtClean="0"/>
              <a:t>3</a:t>
            </a:r>
            <a:r>
              <a:rPr lang="ja-JP" altLang="en-US" sz="2000" dirty="0" smtClean="0"/>
              <a:t>スニペット表示　→　制限</a:t>
            </a:r>
            <a:endParaRPr lang="ja-JP" altLang="ja-JP" sz="2000" dirty="0"/>
          </a:p>
        </p:txBody>
      </p:sp>
    </p:spTree>
    <p:extLst>
      <p:ext uri="{BB962C8B-B14F-4D97-AF65-F5344CB8AC3E}">
        <p14:creationId xmlns:p14="http://schemas.microsoft.com/office/powerpoint/2010/main" val="3624442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39</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lang="en-US" altLang="ja-JP" dirty="0" smtClean="0">
                <a:latin typeface="+mj-ea"/>
                <a:ea typeface="+mj-ea"/>
              </a:rPr>
              <a:t>【</a:t>
            </a:r>
            <a:r>
              <a:rPr lang="ja-JP" altLang="en-US" dirty="0" smtClean="0">
                <a:latin typeface="+mj-ea"/>
                <a:ea typeface="+mj-ea"/>
              </a:rPr>
              <a:t>資料</a:t>
            </a:r>
            <a:r>
              <a:rPr lang="en-US" altLang="ja-JP" dirty="0" smtClean="0">
                <a:latin typeface="+mj-ea"/>
                <a:ea typeface="+mj-ea"/>
              </a:rPr>
              <a:t>7】Google Books</a:t>
            </a:r>
            <a:r>
              <a:rPr lang="ja-JP" altLang="en-US" dirty="0" smtClean="0">
                <a:latin typeface="+mj-ea"/>
                <a:ea typeface="+mj-ea"/>
              </a:rPr>
              <a:t>におけるスニペットの概念図</a:t>
            </a:r>
            <a:endParaRPr kumimoji="1" lang="ja-JP" altLang="en-US"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63" name="Pictur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55" y="1556792"/>
            <a:ext cx="8443913"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54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11560" y="1340768"/>
            <a:ext cx="7992888" cy="4608512"/>
          </a:xfrm>
        </p:spPr>
        <p:txBody>
          <a:bodyPr>
            <a:noAutofit/>
          </a:bodyPr>
          <a:lstStyle/>
          <a:p>
            <a:pPr marL="0" indent="0">
              <a:lnSpc>
                <a:spcPct val="150000"/>
              </a:lnSpc>
              <a:spcBef>
                <a:spcPts val="300"/>
              </a:spcBef>
              <a:buNone/>
            </a:pPr>
            <a:r>
              <a:rPr lang="ja-JP" altLang="en-US" sz="2000" dirty="0"/>
              <a:t>（３）４７条の５</a:t>
            </a:r>
          </a:p>
          <a:p>
            <a:pPr marL="542925" indent="-447675">
              <a:lnSpc>
                <a:spcPct val="150000"/>
              </a:lnSpc>
              <a:spcBef>
                <a:spcPts val="300"/>
              </a:spcBef>
              <a:buNone/>
            </a:pPr>
            <a:r>
              <a:rPr lang="ja-JP" altLang="en-US" sz="2000" dirty="0" smtClean="0"/>
              <a:t>⑪</a:t>
            </a:r>
            <a:r>
              <a:rPr lang="en-US" altLang="ja-JP" sz="2000" dirty="0" smtClean="0"/>
              <a:t>	</a:t>
            </a:r>
            <a:r>
              <a:rPr lang="ja-JP" altLang="en-US" sz="2000" dirty="0" smtClean="0"/>
              <a:t>所在</a:t>
            </a:r>
            <a:r>
              <a:rPr lang="ja-JP" altLang="en-US" sz="2000" dirty="0"/>
              <a:t>検索サービス</a:t>
            </a:r>
          </a:p>
          <a:p>
            <a:pPr marL="542925" indent="-447675">
              <a:lnSpc>
                <a:spcPct val="150000"/>
              </a:lnSpc>
              <a:spcBef>
                <a:spcPts val="300"/>
              </a:spcBef>
              <a:buNone/>
            </a:pPr>
            <a:r>
              <a:rPr lang="ja-JP" altLang="en-US" sz="2000" dirty="0" smtClean="0"/>
              <a:t>⑫</a:t>
            </a:r>
            <a:r>
              <a:rPr lang="en-US" altLang="ja-JP" sz="2000" dirty="0" smtClean="0"/>
              <a:t>	</a:t>
            </a:r>
            <a:r>
              <a:rPr lang="ja-JP" altLang="en-US" sz="2000" dirty="0" smtClean="0"/>
              <a:t>情報</a:t>
            </a:r>
            <a:r>
              <a:rPr lang="ja-JP" altLang="en-US" sz="2000" dirty="0"/>
              <a:t>解析サービス</a:t>
            </a:r>
          </a:p>
          <a:p>
            <a:pPr marL="542925" indent="-447675">
              <a:lnSpc>
                <a:spcPct val="150000"/>
              </a:lnSpc>
              <a:spcBef>
                <a:spcPts val="300"/>
              </a:spcBef>
              <a:buNone/>
            </a:pPr>
            <a:r>
              <a:rPr lang="ja-JP" altLang="en-US" sz="2000" dirty="0" smtClean="0"/>
              <a:t>⑬</a:t>
            </a:r>
            <a:r>
              <a:rPr lang="en-US" altLang="ja-JP" sz="2000" dirty="0" smtClean="0"/>
              <a:t>	</a:t>
            </a:r>
            <a:r>
              <a:rPr lang="ja-JP" altLang="en-US" sz="2000" dirty="0" smtClean="0"/>
              <a:t>⑪</a:t>
            </a:r>
            <a:r>
              <a:rPr lang="ja-JP" altLang="en-US" sz="2000" dirty="0"/>
              <a:t>及び⑫のほか、電子計算機による情報処理により新たな知見・情報を創出する行為であって国民生活の利用に寄与するものとして政令で定める</a:t>
            </a:r>
            <a:r>
              <a:rPr lang="ja-JP" altLang="en-US" sz="2000" dirty="0" smtClean="0"/>
              <a:t>もの</a:t>
            </a:r>
            <a:endParaRPr lang="ja-JP" altLang="en-US" sz="2000" dirty="0"/>
          </a:p>
        </p:txBody>
      </p:sp>
    </p:spTree>
    <p:extLst>
      <p:ext uri="{BB962C8B-B14F-4D97-AF65-F5344CB8AC3E}">
        <p14:creationId xmlns:p14="http://schemas.microsoft.com/office/powerpoint/2010/main" val="114620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40</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a:t>
            </a:r>
            <a:r>
              <a:rPr lang="ja-JP" altLang="en-US" dirty="0">
                <a:latin typeface="+mj-ea"/>
                <a:ea typeface="+mj-ea"/>
              </a:rPr>
              <a:t>１</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2664296"/>
          </a:xfrm>
        </p:spPr>
        <p:txBody>
          <a:bodyPr>
            <a:noAutofit/>
          </a:bodyPr>
          <a:lstStyle/>
          <a:p>
            <a:pPr marL="447675" indent="-447675">
              <a:lnSpc>
                <a:spcPts val="3000"/>
              </a:lnSpc>
              <a:spcBef>
                <a:spcPts val="600"/>
              </a:spcBef>
              <a:buNone/>
            </a:pPr>
            <a:r>
              <a:rPr lang="ja-JP" altLang="en-US" sz="2000" dirty="0" smtClean="0"/>
              <a:t>①</a:t>
            </a:r>
            <a:r>
              <a:rPr lang="en-US" altLang="ja-JP" sz="2000" dirty="0" smtClean="0"/>
              <a:t>	</a:t>
            </a:r>
            <a:r>
              <a:rPr lang="ja-JP" altLang="en-US" sz="2000" dirty="0" smtClean="0"/>
              <a:t>ユーザー</a:t>
            </a:r>
            <a:r>
              <a:rPr lang="ja-JP" altLang="en-US" sz="2000" dirty="0"/>
              <a:t>がある書籍の特定の単語や用語を検索しようとする場合、当該検索が実施されるコンピュータの台数に関係なく、同一の検索語に対しては同じ</a:t>
            </a:r>
            <a:r>
              <a:rPr lang="en-US" altLang="ja-JP" sz="2000" dirty="0"/>
              <a:t>3</a:t>
            </a:r>
            <a:r>
              <a:rPr lang="ja-JP" altLang="en-US" sz="2000" dirty="0" err="1"/>
              <a:t>つの</a:t>
            </a:r>
            <a:r>
              <a:rPr lang="ja-JP" altLang="en-US" sz="2000" dirty="0"/>
              <a:t>スニペットが表示されるようにプログラムが設定されている。つまり、検索者が同一の検索語を繰り返し入力することによって、または異なるコンピュータから検索することによって、表示されるスニペットの数を増やすことはできない設定になっている。</a:t>
            </a:r>
            <a:endParaRPr lang="ja-JP" altLang="ja-JP" sz="2000" dirty="0"/>
          </a:p>
        </p:txBody>
      </p:sp>
    </p:spTree>
    <p:extLst>
      <p:ext uri="{BB962C8B-B14F-4D97-AF65-F5344CB8AC3E}">
        <p14:creationId xmlns:p14="http://schemas.microsoft.com/office/powerpoint/2010/main" val="3473774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41</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a:t>
            </a:r>
            <a:r>
              <a:rPr lang="ja-JP" altLang="en-US" dirty="0">
                <a:latin typeface="+mj-ea"/>
                <a:ea typeface="+mj-ea"/>
              </a:rPr>
              <a:t>２</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1872208"/>
          </a:xfrm>
        </p:spPr>
        <p:txBody>
          <a:bodyPr>
            <a:noAutofit/>
          </a:bodyPr>
          <a:lstStyle/>
          <a:p>
            <a:pPr marL="447675" indent="-447675">
              <a:lnSpc>
                <a:spcPts val="3000"/>
              </a:lnSpc>
              <a:spcBef>
                <a:spcPts val="600"/>
              </a:spcBef>
              <a:buNone/>
            </a:pPr>
            <a:r>
              <a:rPr lang="ja-JP" altLang="en-US" sz="2000" dirty="0" smtClean="0"/>
              <a:t>②</a:t>
            </a:r>
            <a:r>
              <a:rPr lang="en-US" altLang="ja-JP" sz="2000" dirty="0" smtClean="0"/>
              <a:t>	</a:t>
            </a:r>
            <a:r>
              <a:rPr lang="ja-JP" altLang="en-US" sz="2000" dirty="0" smtClean="0"/>
              <a:t>同じ</a:t>
            </a:r>
            <a:r>
              <a:rPr lang="ja-JP" altLang="en-US" sz="2000" dirty="0"/>
              <a:t>検索語を用いて検索を繰り返しても、特定の</a:t>
            </a:r>
            <a:r>
              <a:rPr lang="en-US" altLang="ja-JP" sz="2000" dirty="0"/>
              <a:t>1</a:t>
            </a:r>
            <a:r>
              <a:rPr lang="ja-JP" altLang="en-US" sz="2000" dirty="0"/>
              <a:t>ページについては、当該ページを</a:t>
            </a:r>
            <a:r>
              <a:rPr lang="en-US" altLang="ja-JP" sz="2000" dirty="0"/>
              <a:t>8</a:t>
            </a:r>
            <a:r>
              <a:rPr lang="ja-JP" altLang="en-US" sz="2000" dirty="0"/>
              <a:t>分割して得られる</a:t>
            </a:r>
            <a:r>
              <a:rPr lang="en-US" altLang="ja-JP" sz="2000" dirty="0"/>
              <a:t>8</a:t>
            </a:r>
            <a:r>
              <a:rPr lang="ja-JP" altLang="en-US" sz="2000" dirty="0"/>
              <a:t>スニペットのうちのスニペット</a:t>
            </a:r>
            <a:r>
              <a:rPr lang="en-US" altLang="ja-JP" sz="2000" dirty="0"/>
              <a:t>1</a:t>
            </a:r>
            <a:r>
              <a:rPr lang="ja-JP" altLang="en-US" sz="2000" dirty="0"/>
              <a:t>件の表示（これは原則的レイアウトの場合である。</a:t>
            </a:r>
            <a:r>
              <a:rPr lang="en-US" altLang="ja-JP" sz="2000" dirty="0"/>
              <a:t>【</a:t>
            </a:r>
            <a:r>
              <a:rPr lang="ja-JP" altLang="en-US" sz="2000" dirty="0"/>
              <a:t>資料</a:t>
            </a:r>
            <a:r>
              <a:rPr lang="en-US" altLang="ja-JP" sz="2000" dirty="0"/>
              <a:t>7】</a:t>
            </a:r>
            <a:r>
              <a:rPr lang="ja-JP" altLang="en-US" sz="2000" dirty="0"/>
              <a:t>を参照）を超えることがないように設定されている。</a:t>
            </a:r>
            <a:endParaRPr lang="ja-JP" altLang="ja-JP" sz="2000" dirty="0"/>
          </a:p>
        </p:txBody>
      </p:sp>
    </p:spTree>
    <p:extLst>
      <p:ext uri="{BB962C8B-B14F-4D97-AF65-F5344CB8AC3E}">
        <p14:creationId xmlns:p14="http://schemas.microsoft.com/office/powerpoint/2010/main" val="972393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42</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３</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3168352"/>
          </a:xfrm>
        </p:spPr>
        <p:txBody>
          <a:bodyPr>
            <a:noAutofit/>
          </a:bodyPr>
          <a:lstStyle/>
          <a:p>
            <a:pPr marL="447675" indent="-447675">
              <a:lnSpc>
                <a:spcPts val="3000"/>
              </a:lnSpc>
              <a:spcBef>
                <a:spcPts val="600"/>
              </a:spcBef>
              <a:buNone/>
            </a:pPr>
            <a:r>
              <a:rPr lang="ja-JP" altLang="en-US" sz="2000" dirty="0" smtClean="0"/>
              <a:t>③</a:t>
            </a:r>
            <a:r>
              <a:rPr lang="en-US" altLang="ja-JP" sz="2000" dirty="0" smtClean="0"/>
              <a:t>	</a:t>
            </a:r>
            <a:r>
              <a:rPr lang="ja-JP" altLang="en-US" sz="2000" dirty="0"/>
              <a:t>上記②の際に表示されるのは、当該</a:t>
            </a:r>
            <a:r>
              <a:rPr lang="en-US" altLang="ja-JP" sz="2000" dirty="0"/>
              <a:t>1</a:t>
            </a:r>
            <a:r>
              <a:rPr lang="ja-JP" altLang="en-US" sz="2000" dirty="0"/>
              <a:t>ページにおける当該検索語の最初の使用例を含んだ</a:t>
            </a:r>
            <a:r>
              <a:rPr lang="en-US" altLang="ja-JP" sz="2000" dirty="0"/>
              <a:t>1</a:t>
            </a:r>
            <a:r>
              <a:rPr lang="ja-JP" altLang="en-US" sz="2000" dirty="0" err="1"/>
              <a:t>つの</a:t>
            </a:r>
            <a:r>
              <a:rPr lang="ja-JP" altLang="en-US" sz="2000" dirty="0"/>
              <a:t>スニペットである。たとえば、あるページにおいて、</a:t>
            </a:r>
            <a:r>
              <a:rPr lang="en-US" altLang="ja-JP" sz="2000" dirty="0"/>
              <a:t>A</a:t>
            </a:r>
            <a:r>
              <a:rPr lang="ja-JP" altLang="en-US" sz="2000" dirty="0"/>
              <a:t>および</a:t>
            </a:r>
            <a:r>
              <a:rPr lang="en-US" altLang="ja-JP" sz="2000" dirty="0"/>
              <a:t>B</a:t>
            </a:r>
            <a:r>
              <a:rPr lang="ja-JP" altLang="en-US" sz="2000" dirty="0"/>
              <a:t>という</a:t>
            </a:r>
            <a:r>
              <a:rPr lang="en-US" altLang="ja-JP" sz="2000" dirty="0"/>
              <a:t>2</a:t>
            </a:r>
            <a:r>
              <a:rPr lang="ja-JP" altLang="en-US" sz="2000" dirty="0" err="1"/>
              <a:t>つの</a:t>
            </a:r>
            <a:r>
              <a:rPr lang="ja-JP" altLang="en-US" sz="2000" dirty="0"/>
              <a:t>検索語を最初に含むスニペットがある場合、ユーザーが最初に</a:t>
            </a:r>
            <a:r>
              <a:rPr lang="en-US" altLang="ja-JP" sz="2000" dirty="0"/>
              <a:t>A</a:t>
            </a:r>
            <a:r>
              <a:rPr lang="ja-JP" altLang="en-US" sz="2000" dirty="0"/>
              <a:t>を検索し、次に</a:t>
            </a:r>
            <a:r>
              <a:rPr lang="en-US" altLang="ja-JP" sz="2000" dirty="0"/>
              <a:t>B</a:t>
            </a:r>
            <a:r>
              <a:rPr lang="ja-JP" altLang="en-US" sz="2000" dirty="0"/>
              <a:t>を検索したとしても、当該ページについては当該同一のスニペットが表示されることになる（</a:t>
            </a:r>
            <a:r>
              <a:rPr lang="en-US" altLang="ja-JP" sz="2000" dirty="0"/>
              <a:t>A</a:t>
            </a:r>
            <a:r>
              <a:rPr lang="ja-JP" altLang="en-US" sz="2000" dirty="0"/>
              <a:t>または</a:t>
            </a:r>
            <a:r>
              <a:rPr lang="en-US" altLang="ja-JP" sz="2000" dirty="0"/>
              <a:t>B</a:t>
            </a:r>
            <a:r>
              <a:rPr lang="ja-JP" altLang="en-US" sz="2000" dirty="0"/>
              <a:t>が黄色でハイライト表示される。日本語の書籍からのスニペットの場合は検索語が太字表示される）。</a:t>
            </a:r>
            <a:endParaRPr lang="ja-JP" altLang="ja-JP" sz="2000" dirty="0"/>
          </a:p>
        </p:txBody>
      </p:sp>
    </p:spTree>
    <p:extLst>
      <p:ext uri="{BB962C8B-B14F-4D97-AF65-F5344CB8AC3E}">
        <p14:creationId xmlns:p14="http://schemas.microsoft.com/office/powerpoint/2010/main" val="1852928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43</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４</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1872208"/>
          </a:xfrm>
        </p:spPr>
        <p:txBody>
          <a:bodyPr>
            <a:noAutofit/>
          </a:bodyPr>
          <a:lstStyle/>
          <a:p>
            <a:pPr marL="447675" indent="-447675">
              <a:lnSpc>
                <a:spcPts val="3000"/>
              </a:lnSpc>
              <a:spcBef>
                <a:spcPts val="600"/>
              </a:spcBef>
              <a:buNone/>
            </a:pPr>
            <a:r>
              <a:rPr lang="ja-JP" altLang="en-US" sz="2000" dirty="0"/>
              <a:t>④</a:t>
            </a:r>
            <a:r>
              <a:rPr lang="en-US" altLang="ja-JP" sz="2000" dirty="0" smtClean="0"/>
              <a:t>	</a:t>
            </a:r>
            <a:r>
              <a:rPr lang="ja-JP" altLang="en-US" sz="2000" dirty="0" smtClean="0"/>
              <a:t>各スニペット</a:t>
            </a:r>
            <a:r>
              <a:rPr lang="ja-JP" altLang="en-US" sz="2000" dirty="0"/>
              <a:t>は、表示画面上固定されている（すなわち、表示画面が検索語の周囲を閲覧できるような「スライディング・ウインドウ」になっていない）。また表示画面のイメージのハードコピーは可能だが、スニペットをテキストデータとしてコピーすることはできない。</a:t>
            </a:r>
            <a:endParaRPr lang="ja-JP" altLang="ja-JP" sz="2000" dirty="0"/>
          </a:p>
        </p:txBody>
      </p:sp>
    </p:spTree>
    <p:extLst>
      <p:ext uri="{BB962C8B-B14F-4D97-AF65-F5344CB8AC3E}">
        <p14:creationId xmlns:p14="http://schemas.microsoft.com/office/powerpoint/2010/main" val="4127452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44</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５</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1872208"/>
          </a:xfrm>
        </p:spPr>
        <p:txBody>
          <a:bodyPr>
            <a:noAutofit/>
          </a:bodyPr>
          <a:lstStyle/>
          <a:p>
            <a:pPr marL="447675" indent="-447675">
              <a:lnSpc>
                <a:spcPts val="3000"/>
              </a:lnSpc>
              <a:spcBef>
                <a:spcPts val="600"/>
              </a:spcBef>
              <a:buNone/>
            </a:pPr>
            <a:r>
              <a:rPr lang="ja-JP" altLang="en-US" sz="2000" dirty="0" smtClean="0"/>
              <a:t>⑤</a:t>
            </a:r>
            <a:r>
              <a:rPr lang="en-US" altLang="ja-JP" sz="2000" dirty="0" smtClean="0"/>
              <a:t>	</a:t>
            </a:r>
            <a:r>
              <a:rPr lang="ja-JP" altLang="en-US" sz="2000" dirty="0" smtClean="0"/>
              <a:t>各書籍</a:t>
            </a:r>
            <a:r>
              <a:rPr lang="ja-JP" altLang="en-US" sz="2000" dirty="0"/>
              <a:t>の各ページにつき</a:t>
            </a:r>
            <a:r>
              <a:rPr lang="en-US" altLang="ja-JP" sz="2000" dirty="0"/>
              <a:t>1</a:t>
            </a:r>
            <a:r>
              <a:rPr lang="ja-JP" altLang="en-US" sz="2000" dirty="0"/>
              <a:t>スニペットが、さらに</a:t>
            </a:r>
            <a:r>
              <a:rPr lang="en-US" altLang="ja-JP" sz="2000" dirty="0"/>
              <a:t>10</a:t>
            </a:r>
            <a:r>
              <a:rPr lang="ja-JP" altLang="en-US" sz="2000" dirty="0"/>
              <a:t>ページごとに</a:t>
            </a:r>
            <a:r>
              <a:rPr lang="en-US" altLang="ja-JP" sz="2000" dirty="0"/>
              <a:t>1</a:t>
            </a:r>
            <a:r>
              <a:rPr lang="ja-JP" altLang="en-US" sz="2000" dirty="0"/>
              <a:t>ページ全体が、どのような検索に対しても表示されないようになっている（</a:t>
            </a:r>
            <a:r>
              <a:rPr lang="en-US" altLang="ja-JP" sz="2000" dirty="0"/>
              <a:t>Google</a:t>
            </a:r>
            <a:r>
              <a:rPr lang="ja-JP" altLang="en-US" sz="2000" dirty="0" err="1"/>
              <a:t>は当該</a:t>
            </a:r>
            <a:r>
              <a:rPr lang="ja-JP" altLang="en-US" sz="2000" dirty="0"/>
              <a:t>スニペットまたは当該ページを「ブラックリストに入れる」と称している）。</a:t>
            </a:r>
            <a:endParaRPr lang="ja-JP" altLang="ja-JP" sz="2000" dirty="0"/>
          </a:p>
        </p:txBody>
      </p:sp>
    </p:spTree>
    <p:extLst>
      <p:ext uri="{BB962C8B-B14F-4D97-AF65-F5344CB8AC3E}">
        <p14:creationId xmlns:p14="http://schemas.microsoft.com/office/powerpoint/2010/main" val="632778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45</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６</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2448272"/>
          </a:xfrm>
        </p:spPr>
        <p:txBody>
          <a:bodyPr>
            <a:noAutofit/>
          </a:bodyPr>
          <a:lstStyle/>
          <a:p>
            <a:pPr marL="447675" indent="-447675">
              <a:lnSpc>
                <a:spcPts val="3000"/>
              </a:lnSpc>
              <a:spcBef>
                <a:spcPts val="600"/>
              </a:spcBef>
              <a:buNone/>
            </a:pPr>
            <a:r>
              <a:rPr lang="ja-JP" altLang="en-US" sz="2000" dirty="0" smtClean="0"/>
              <a:t>⑥</a:t>
            </a:r>
            <a:r>
              <a:rPr lang="ja-JP" altLang="en-US" sz="2000" dirty="0"/>
              <a:t>　</a:t>
            </a:r>
            <a:r>
              <a:rPr lang="ja-JP" altLang="en-US" sz="2000" dirty="0" smtClean="0"/>
              <a:t>上記</a:t>
            </a:r>
            <a:r>
              <a:rPr lang="ja-JP" altLang="en-US" sz="2000" dirty="0"/>
              <a:t>①～④のような、特定の書籍から表示される分量に関する制限に加え、さらに、スニペット画像に付されるウェブ・アドレス（</a:t>
            </a:r>
            <a:r>
              <a:rPr lang="en-US" altLang="ja-JP" sz="2000" dirty="0"/>
              <a:t>URL</a:t>
            </a:r>
            <a:r>
              <a:rPr lang="ja-JP" altLang="en-US" sz="2000" dirty="0"/>
              <a:t>）を、予測可能なパターンに適合しない形にしたり、特定のユーザーからの検索要求数に制限を課したりすることにより、スニペットの自動ダウンロードができないようになっている。</a:t>
            </a:r>
            <a:endParaRPr lang="ja-JP" altLang="ja-JP" sz="2000" dirty="0"/>
          </a:p>
        </p:txBody>
      </p:sp>
    </p:spTree>
    <p:extLst>
      <p:ext uri="{BB962C8B-B14F-4D97-AF65-F5344CB8AC3E}">
        <p14:creationId xmlns:p14="http://schemas.microsoft.com/office/powerpoint/2010/main" val="3538600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46</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スニペット表示の制限　７</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700808"/>
            <a:ext cx="8064896" cy="3384376"/>
          </a:xfrm>
        </p:spPr>
        <p:txBody>
          <a:bodyPr>
            <a:noAutofit/>
          </a:bodyPr>
          <a:lstStyle/>
          <a:p>
            <a:pPr marL="447675" indent="-447675">
              <a:lnSpc>
                <a:spcPts val="3000"/>
              </a:lnSpc>
              <a:spcBef>
                <a:spcPts val="600"/>
              </a:spcBef>
              <a:buNone/>
            </a:pPr>
            <a:r>
              <a:rPr lang="ja-JP" altLang="en-US" sz="2000" dirty="0"/>
              <a:t>⑦　</a:t>
            </a:r>
            <a:r>
              <a:rPr lang="ja-JP" altLang="en-US" sz="2000" dirty="0" smtClean="0"/>
              <a:t>辞書</a:t>
            </a:r>
            <a:r>
              <a:rPr lang="ja-JP" altLang="en-US" sz="2000" dirty="0"/>
              <a:t>、料理本、および短編詩、俳句の本など、</a:t>
            </a:r>
            <a:r>
              <a:rPr lang="en-US" altLang="ja-JP" sz="2000" dirty="0"/>
              <a:t>1</a:t>
            </a:r>
            <a:r>
              <a:rPr lang="ja-JP" altLang="en-US" sz="2000" dirty="0" err="1"/>
              <a:t>つの</a:t>
            </a:r>
            <a:r>
              <a:rPr lang="ja-JP" altLang="en-US" sz="2000" dirty="0"/>
              <a:t>スニペットが検索者の差し当たってのニーズ（それを知れば対象書籍を必要としなくなること）を満たす可能性の高いタイプの書籍については、スニペットを閲覧することができない設定となっている。</a:t>
            </a:r>
            <a:r>
              <a:rPr lang="en-US" altLang="ja-JP" sz="2000" dirty="0"/>
              <a:t>Google</a:t>
            </a:r>
            <a:r>
              <a:rPr lang="ja-JP" altLang="en-US" sz="2000" dirty="0"/>
              <a:t>によれば、どの書籍がスニペット表示可能なカテゴリーに属するかを判断するのは、人間のオペレーターであり、この人手を介した検討を経ることなく書籍がスニペット表示に供されることはない、としている。</a:t>
            </a:r>
            <a:endParaRPr lang="ja-JP" altLang="ja-JP" sz="2000" dirty="0"/>
          </a:p>
        </p:txBody>
      </p:sp>
    </p:spTree>
    <p:extLst>
      <p:ext uri="{BB962C8B-B14F-4D97-AF65-F5344CB8AC3E}">
        <p14:creationId xmlns:p14="http://schemas.microsoft.com/office/powerpoint/2010/main" val="1290691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47</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en-US" altLang="ja-JP" dirty="0" smtClean="0">
                <a:latin typeface="+mj-ea"/>
                <a:ea typeface="+mj-ea"/>
              </a:rPr>
              <a:t>16</a:t>
            </a:r>
            <a:r>
              <a:rPr kumimoji="1" lang="ja-JP" altLang="en-US" dirty="0" smtClean="0">
                <a:latin typeface="+mj-ea"/>
                <a:ea typeface="+mj-ea"/>
              </a:rPr>
              <a:t>％以上にアクセスできない</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83568" y="1988840"/>
            <a:ext cx="7848872" cy="2088232"/>
          </a:xfrm>
        </p:spPr>
        <p:txBody>
          <a:bodyPr>
            <a:noAutofit/>
          </a:bodyPr>
          <a:lstStyle/>
          <a:p>
            <a:pPr marL="0" indent="0">
              <a:lnSpc>
                <a:spcPct val="150000"/>
              </a:lnSpc>
              <a:spcBef>
                <a:spcPts val="600"/>
              </a:spcBef>
              <a:buNone/>
            </a:pPr>
            <a:r>
              <a:rPr lang="en-US" altLang="ja-JP" sz="2000" dirty="0" smtClean="0"/>
              <a:t>22</a:t>
            </a:r>
            <a:r>
              <a:rPr lang="ja-JP" altLang="en-US" sz="2000" dirty="0" smtClean="0"/>
              <a:t>％のブラックリスト（</a:t>
            </a:r>
            <a:r>
              <a:rPr lang="en-US" altLang="ja-JP" sz="2000" dirty="0" smtClean="0"/>
              <a:t>1</a:t>
            </a:r>
            <a:r>
              <a:rPr lang="ja-JP" altLang="en-US" sz="2000" dirty="0" err="1" smtClean="0"/>
              <a:t>つの</a:t>
            </a:r>
            <a:r>
              <a:rPr lang="ja-JP" altLang="en-US" sz="2000" dirty="0" smtClean="0"/>
              <a:t>書籍全体の</a:t>
            </a:r>
            <a:r>
              <a:rPr lang="en-US" altLang="ja-JP" sz="2000" dirty="0" smtClean="0"/>
              <a:t>10</a:t>
            </a:r>
            <a:r>
              <a:rPr lang="ja-JP" altLang="en-US" sz="2000" dirty="0" smtClean="0"/>
              <a:t>％＋各ページにつき</a:t>
            </a:r>
            <a:r>
              <a:rPr lang="en-US" altLang="ja-JP" sz="2000" dirty="0" smtClean="0"/>
              <a:t>8</a:t>
            </a:r>
            <a:r>
              <a:rPr lang="ja-JP" altLang="en-US" sz="2000" dirty="0" smtClean="0"/>
              <a:t>分の</a:t>
            </a:r>
            <a:r>
              <a:rPr lang="en-US" altLang="ja-JP" sz="2000" dirty="0" smtClean="0"/>
              <a:t>1</a:t>
            </a:r>
            <a:r>
              <a:rPr lang="ja-JP" altLang="en-US" sz="2000" dirty="0" smtClean="0"/>
              <a:t>）＝</a:t>
            </a:r>
            <a:r>
              <a:rPr lang="en-US" altLang="ja-JP" sz="2000" dirty="0" smtClean="0"/>
              <a:t>78</a:t>
            </a:r>
            <a:r>
              <a:rPr lang="ja-JP" altLang="en-US" sz="2000" dirty="0" smtClean="0"/>
              <a:t>％検索、アクセス可能</a:t>
            </a:r>
            <a:endParaRPr lang="en-US" altLang="ja-JP" sz="2000" dirty="0" smtClean="0"/>
          </a:p>
          <a:p>
            <a:pPr marL="0" indent="0">
              <a:lnSpc>
                <a:spcPct val="150000"/>
              </a:lnSpc>
              <a:spcBef>
                <a:spcPts val="600"/>
              </a:spcBef>
              <a:buNone/>
            </a:pPr>
            <a:r>
              <a:rPr lang="ja-JP" altLang="en-US" sz="2000" dirty="0" smtClean="0"/>
              <a:t>リサーチャによる複数語検索をしても最大</a:t>
            </a:r>
            <a:r>
              <a:rPr lang="en-US" altLang="ja-JP" sz="2000" dirty="0" smtClean="0"/>
              <a:t>16</a:t>
            </a:r>
            <a:r>
              <a:rPr lang="ja-JP" altLang="en-US" sz="2000" dirty="0" smtClean="0"/>
              <a:t>％にアクセス</a:t>
            </a:r>
            <a:endParaRPr lang="ja-JP" altLang="ja-JP" sz="2000" dirty="0"/>
          </a:p>
        </p:txBody>
      </p:sp>
    </p:spTree>
    <p:extLst>
      <p:ext uri="{BB962C8B-B14F-4D97-AF65-F5344CB8AC3E}">
        <p14:creationId xmlns:p14="http://schemas.microsoft.com/office/powerpoint/2010/main" val="977707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48</a:t>
            </a:fld>
            <a:endParaRPr kumimoji="1" lang="ja-JP" altLang="en-US" dirty="0"/>
          </a:p>
        </p:txBody>
      </p:sp>
      <p:sp>
        <p:nvSpPr>
          <p:cNvPr id="3" name="タイトル 2"/>
          <p:cNvSpPr>
            <a:spLocks noGrp="1"/>
          </p:cNvSpPr>
          <p:nvPr>
            <p:ph type="title"/>
          </p:nvPr>
        </p:nvSpPr>
        <p:spPr>
          <a:xfrm>
            <a:off x="251520" y="635808"/>
            <a:ext cx="8712968" cy="460800"/>
          </a:xfrm>
        </p:spPr>
        <p:txBody>
          <a:bodyPr lIns="0" rIns="0">
            <a:noAutofit/>
          </a:bodyPr>
          <a:lstStyle/>
          <a:p>
            <a:r>
              <a:rPr kumimoji="1" lang="ja-JP" altLang="en-US" dirty="0" smtClean="0">
                <a:latin typeface="+mj-ea"/>
                <a:ea typeface="+mj-ea"/>
              </a:rPr>
              <a:t>俵万智の短歌は？</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683568" y="2492896"/>
            <a:ext cx="7848872" cy="720080"/>
          </a:xfrm>
        </p:spPr>
        <p:txBody>
          <a:bodyPr>
            <a:noAutofit/>
          </a:bodyPr>
          <a:lstStyle/>
          <a:p>
            <a:pPr marL="0" indent="0" algn="ctr">
              <a:lnSpc>
                <a:spcPct val="150000"/>
              </a:lnSpc>
              <a:spcBef>
                <a:spcPts val="600"/>
              </a:spcBef>
              <a:buNone/>
            </a:pPr>
            <a:r>
              <a:rPr lang="ja-JP" altLang="en-US" sz="2000" dirty="0" smtClean="0"/>
              <a:t>資料</a:t>
            </a:r>
            <a:r>
              <a:rPr lang="en-US" altLang="ja-JP" sz="2000" dirty="0" smtClean="0"/>
              <a:t>8</a:t>
            </a:r>
            <a:r>
              <a:rPr lang="ja-JP" altLang="en-US" sz="2000" dirty="0" smtClean="0"/>
              <a:t>の散文内短歌は全文表示されている（資料</a:t>
            </a:r>
            <a:r>
              <a:rPr lang="en-US" altLang="ja-JP" sz="2000" dirty="0" smtClean="0"/>
              <a:t>8</a:t>
            </a:r>
            <a:r>
              <a:rPr lang="ja-JP" altLang="en-US" sz="2000" dirty="0" smtClean="0"/>
              <a:t>）</a:t>
            </a:r>
            <a:endParaRPr lang="ja-JP" altLang="ja-JP" sz="2000" dirty="0"/>
          </a:p>
        </p:txBody>
      </p:sp>
    </p:spTree>
    <p:extLst>
      <p:ext uri="{BB962C8B-B14F-4D97-AF65-F5344CB8AC3E}">
        <p14:creationId xmlns:p14="http://schemas.microsoft.com/office/powerpoint/2010/main" val="2099845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49</a:t>
            </a:fld>
            <a:endParaRPr kumimoji="1" lang="ja-JP" altLang="en-US" dirty="0"/>
          </a:p>
        </p:txBody>
      </p:sp>
      <p:sp>
        <p:nvSpPr>
          <p:cNvPr id="3" name="タイトル 2"/>
          <p:cNvSpPr>
            <a:spLocks noGrp="1"/>
          </p:cNvSpPr>
          <p:nvPr>
            <p:ph type="title"/>
          </p:nvPr>
        </p:nvSpPr>
        <p:spPr>
          <a:xfrm>
            <a:off x="395536" y="663944"/>
            <a:ext cx="8352928" cy="460800"/>
          </a:xfrm>
        </p:spPr>
        <p:txBody>
          <a:bodyPr lIns="0" rIns="0">
            <a:noAutofit/>
          </a:bodyPr>
          <a:lstStyle/>
          <a:p>
            <a:pPr marL="895350" indent="-895350" algn="just">
              <a:lnSpc>
                <a:spcPts val="2000"/>
              </a:lnSpc>
            </a:pPr>
            <a:r>
              <a:rPr lang="en-US" altLang="ja-JP" sz="2000" dirty="0">
                <a:latin typeface="+mj-ea"/>
                <a:ea typeface="+mj-ea"/>
              </a:rPr>
              <a:t>【</a:t>
            </a:r>
            <a:r>
              <a:rPr lang="ja-JP" altLang="en-US" sz="2000" dirty="0" smtClean="0">
                <a:latin typeface="+mj-ea"/>
                <a:ea typeface="+mj-ea"/>
              </a:rPr>
              <a:t>資料</a:t>
            </a:r>
            <a:r>
              <a:rPr lang="en-US" altLang="ja-JP" sz="2000" dirty="0">
                <a:latin typeface="+mj-ea"/>
                <a:ea typeface="+mj-ea"/>
              </a:rPr>
              <a:t>8</a:t>
            </a:r>
            <a:r>
              <a:rPr lang="en-US" altLang="ja-JP" sz="2000" dirty="0" smtClean="0">
                <a:latin typeface="+mj-ea"/>
                <a:ea typeface="+mj-ea"/>
              </a:rPr>
              <a:t>】</a:t>
            </a:r>
            <a:r>
              <a:rPr lang="ja-JP" altLang="en-US" sz="2000" dirty="0">
                <a:latin typeface="+mj-ea"/>
                <a:ea typeface="+mj-ea"/>
              </a:rPr>
              <a:t>スニペットに短歌の作品が含まれている例（下記枠内に短歌</a:t>
            </a:r>
            <a:r>
              <a:rPr lang="en-US" altLang="ja-JP" sz="2000" dirty="0">
                <a:latin typeface="+mj-ea"/>
                <a:ea typeface="+mj-ea"/>
              </a:rPr>
              <a:t>2</a:t>
            </a:r>
            <a:r>
              <a:rPr lang="ja-JP" altLang="en-US" sz="2000" dirty="0">
                <a:latin typeface="+mj-ea"/>
                <a:ea typeface="+mj-ea"/>
              </a:rPr>
              <a:t>首</a:t>
            </a:r>
            <a:r>
              <a:rPr lang="ja-JP" altLang="en-US" sz="2000" dirty="0" smtClean="0">
                <a:latin typeface="+mj-ea"/>
                <a:ea typeface="+mj-ea"/>
              </a:rPr>
              <a:t>が</a:t>
            </a:r>
            <a:r>
              <a:rPr lang="en-US" altLang="ja-JP" sz="2000" dirty="0" smtClean="0">
                <a:latin typeface="+mj-ea"/>
                <a:ea typeface="+mj-ea"/>
              </a:rPr>
              <a:t/>
            </a:r>
            <a:br>
              <a:rPr lang="en-US" altLang="ja-JP" sz="2000" dirty="0" smtClean="0">
                <a:latin typeface="+mj-ea"/>
                <a:ea typeface="+mj-ea"/>
              </a:rPr>
            </a:br>
            <a:r>
              <a:rPr lang="ja-JP" altLang="en-US" sz="2000" dirty="0" smtClean="0">
                <a:latin typeface="+mj-ea"/>
                <a:ea typeface="+mj-ea"/>
              </a:rPr>
              <a:t>表示</a:t>
            </a:r>
            <a:r>
              <a:rPr lang="ja-JP" altLang="en-US" sz="2000" dirty="0">
                <a:latin typeface="+mj-ea"/>
                <a:ea typeface="+mj-ea"/>
              </a:rPr>
              <a:t>されて</a:t>
            </a:r>
            <a:r>
              <a:rPr lang="ja-JP" altLang="en-US" sz="2000">
                <a:latin typeface="+mj-ea"/>
                <a:ea typeface="+mj-ea"/>
              </a:rPr>
              <a:t>いる</a:t>
            </a:r>
            <a:r>
              <a:rPr lang="ja-JP" altLang="en-US" sz="2000" smtClean="0">
                <a:latin typeface="+mj-ea"/>
                <a:ea typeface="+mj-ea"/>
              </a:rPr>
              <a:t>）</a:t>
            </a:r>
            <a:endParaRPr kumimoji="1" lang="ja-JP" altLang="en-US" sz="2000" dirty="0">
              <a:latin typeface="+mj-ea"/>
              <a:ea typeface="+mj-ea"/>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5" name="グループ化 4"/>
          <p:cNvGrpSpPr>
            <a:grpSpLocks noChangeAspect="1"/>
          </p:cNvGrpSpPr>
          <p:nvPr/>
        </p:nvGrpSpPr>
        <p:grpSpPr>
          <a:xfrm rot="16200000">
            <a:off x="1953344" y="459517"/>
            <a:ext cx="4833747" cy="6452235"/>
            <a:chOff x="0" y="0"/>
            <a:chExt cx="5371139" cy="7169203"/>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6457" r="60358" b="8950"/>
            <a:stretch/>
          </p:blipFill>
          <p:spPr bwMode="auto">
            <a:xfrm>
              <a:off x="0" y="0"/>
              <a:ext cx="5371139" cy="7169203"/>
            </a:xfrm>
            <a:prstGeom prst="rect">
              <a:avLst/>
            </a:prstGeom>
            <a:ln>
              <a:noFill/>
            </a:ln>
            <a:extLst>
              <a:ext uri="{53640926-AAD7-44D8-BBD7-CCE9431645EC}">
                <a14:shadowObscured xmlns:a14="http://schemas.microsoft.com/office/drawing/2010/main"/>
              </a:ext>
            </a:extLst>
          </p:spPr>
        </p:pic>
        <p:grpSp>
          <p:nvGrpSpPr>
            <p:cNvPr id="8" name="グループ化 7"/>
            <p:cNvGrpSpPr/>
            <p:nvPr/>
          </p:nvGrpSpPr>
          <p:grpSpPr>
            <a:xfrm>
              <a:off x="1821116" y="4034117"/>
              <a:ext cx="3541594" cy="1942503"/>
              <a:chOff x="0" y="0"/>
              <a:chExt cx="3541594" cy="1942503"/>
            </a:xfrm>
          </p:grpSpPr>
          <p:cxnSp>
            <p:nvCxnSpPr>
              <p:cNvPr id="9" name="直線コネクタ 8"/>
              <p:cNvCxnSpPr/>
              <p:nvPr/>
            </p:nvCxnSpPr>
            <p:spPr>
              <a:xfrm>
                <a:off x="1031240" y="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0" y="1483360"/>
                <a:ext cx="3541594" cy="459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Tree>
    <p:extLst>
      <p:ext uri="{BB962C8B-B14F-4D97-AF65-F5344CB8AC3E}">
        <p14:creationId xmlns:p14="http://schemas.microsoft.com/office/powerpoint/2010/main" val="419040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5</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r>
              <a:rPr lang="ja-JP" altLang="en-US" dirty="0" smtClean="0">
                <a:latin typeface="+mj-ea"/>
                <a:ea typeface="+mj-ea"/>
              </a:rPr>
              <a:t>２</a:t>
            </a:r>
            <a:r>
              <a:rPr lang="ja-JP" altLang="en-US" dirty="0">
                <a:latin typeface="+mj-ea"/>
                <a:ea typeface="+mj-ea"/>
              </a:rPr>
              <a:t>　ソフトローによる新秩序</a:t>
            </a:r>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196752"/>
            <a:ext cx="8136904" cy="4896544"/>
          </a:xfrm>
        </p:spPr>
        <p:txBody>
          <a:bodyPr>
            <a:normAutofit lnSpcReduction="10000"/>
          </a:bodyPr>
          <a:lstStyle/>
          <a:p>
            <a:pPr marL="0" indent="0">
              <a:lnSpc>
                <a:spcPct val="150000"/>
              </a:lnSpc>
              <a:buNone/>
            </a:pPr>
            <a:r>
              <a:rPr lang="ja-JP" altLang="en-US" sz="2000" dirty="0"/>
              <a:t>（１）ソフトロー基本報告</a:t>
            </a:r>
          </a:p>
          <a:p>
            <a:pPr marL="180975" indent="266700">
              <a:lnSpc>
                <a:spcPct val="150000"/>
              </a:lnSpc>
              <a:buNone/>
            </a:pPr>
            <a:r>
              <a:rPr lang="ja-JP" altLang="en-US" sz="2000" dirty="0"/>
              <a:t>この改正に伴い政府、国会、文化審議会著作権分科会は、柔軟な権利制限規定の導入に当たっては、ガイドラインを策定するなどの方法を講じることが必要であるという意見を示している。柔軟な権利制限規定の適用限界は司法判断によるとしても、ある程度、新規ビジネスを生じさせる程度に予見性可能性を示すことが求められているということである。文化庁は、ＣＲＩＣ内に委員会を設けこの調査研究に着手した。本年</a:t>
            </a:r>
            <a:r>
              <a:rPr lang="en-US" altLang="ja-JP" sz="2000" dirty="0"/>
              <a:t>3</a:t>
            </a:r>
            <a:r>
              <a:rPr lang="ja-JP" altLang="en-US" sz="2000" dirty="0"/>
              <a:t>月</a:t>
            </a:r>
            <a:r>
              <a:rPr lang="en-US" altLang="ja-JP" sz="2000" dirty="0"/>
              <a:t>『</a:t>
            </a:r>
            <a:r>
              <a:rPr lang="ja-JP" altLang="en-US" sz="2000" dirty="0"/>
              <a:t>著作権分野におけるソフトローに関する調査研究報告書</a:t>
            </a:r>
            <a:r>
              <a:rPr lang="en-US" altLang="ja-JP" sz="2000" dirty="0"/>
              <a:t>』</a:t>
            </a:r>
            <a:r>
              <a:rPr lang="ja-JP" altLang="en-US" sz="2000" dirty="0"/>
              <a:t>が公表されている。さらに、文化庁委嘱事業としてＣＲＩＣ内に委員会が設けられ本年</a:t>
            </a:r>
            <a:r>
              <a:rPr lang="en-US" altLang="ja-JP" sz="2000" dirty="0"/>
              <a:t>8</a:t>
            </a:r>
            <a:r>
              <a:rPr lang="ja-JP" altLang="en-US" sz="2000" dirty="0"/>
              <a:t>月から書籍所在検索サービスに係るガイドラインに関する調査研究事業が開始される（報告書提出平成</a:t>
            </a:r>
            <a:r>
              <a:rPr lang="en-US" altLang="ja-JP" sz="2000" dirty="0"/>
              <a:t>30</a:t>
            </a:r>
            <a:r>
              <a:rPr lang="ja-JP" altLang="en-US" sz="2000" dirty="0"/>
              <a:t>年</a:t>
            </a:r>
            <a:r>
              <a:rPr lang="en-US" altLang="ja-JP" sz="2000" dirty="0"/>
              <a:t>12</a:t>
            </a:r>
            <a:r>
              <a:rPr lang="ja-JP" altLang="en-US" sz="2000" dirty="0"/>
              <a:t>月予定）。</a:t>
            </a:r>
          </a:p>
          <a:p>
            <a:pPr marL="0" indent="0">
              <a:lnSpc>
                <a:spcPct val="150000"/>
              </a:lnSpc>
              <a:buNone/>
            </a:pPr>
            <a:endParaRPr lang="ja-JP" altLang="en-US" sz="2000" dirty="0" smtClean="0"/>
          </a:p>
        </p:txBody>
      </p:sp>
    </p:spTree>
    <p:extLst>
      <p:ext uri="{BB962C8B-B14F-4D97-AF65-F5344CB8AC3E}">
        <p14:creationId xmlns:p14="http://schemas.microsoft.com/office/powerpoint/2010/main" val="160968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6</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sp>
        <p:nvSpPr>
          <p:cNvPr id="4" name="テキスト プレースホルダー 3"/>
          <p:cNvSpPr>
            <a:spLocks noGrp="1"/>
          </p:cNvSpPr>
          <p:nvPr>
            <p:ph type="body" sz="quarter" idx="13"/>
          </p:nvPr>
        </p:nvSpPr>
        <p:spPr>
          <a:xfrm>
            <a:off x="539552" y="1268760"/>
            <a:ext cx="8136904" cy="4608512"/>
          </a:xfrm>
        </p:spPr>
        <p:txBody>
          <a:bodyPr>
            <a:normAutofit/>
          </a:bodyPr>
          <a:lstStyle/>
          <a:p>
            <a:pPr marL="0" indent="0">
              <a:lnSpc>
                <a:spcPct val="150000"/>
              </a:lnSpc>
              <a:buNone/>
            </a:pPr>
            <a:r>
              <a:rPr lang="ja-JP" altLang="en-US" sz="2000" dirty="0"/>
              <a:t>（</a:t>
            </a:r>
            <a:r>
              <a:rPr lang="ja-JP" altLang="en-US" sz="2000" dirty="0" smtClean="0"/>
              <a:t>２）書籍</a:t>
            </a:r>
            <a:r>
              <a:rPr lang="ja-JP" altLang="en-US" sz="2000" dirty="0"/>
              <a:t>所在情報検索サービスの適法性の限界</a:t>
            </a:r>
          </a:p>
          <a:p>
            <a:pPr marL="180975" indent="266700">
              <a:lnSpc>
                <a:spcPct val="150000"/>
              </a:lnSpc>
              <a:buNone/>
            </a:pPr>
            <a:r>
              <a:rPr lang="ja-JP" altLang="en-US" sz="2000" dirty="0"/>
              <a:t>文化庁は、上記のＣＲＩＣ内委員会において、さらに具体的なソフトローの策定を検討することになる。書籍所在情報を検索する目的で書籍データベースを構築することまで許されるところ（前掲⑪）、この検索結果の出力（複製、翻案）に関する指針が求められるからである。この方向性の解説を試みることとして、米国</a:t>
            </a:r>
            <a:r>
              <a:rPr lang="en-US" altLang="ja-JP" sz="2000" dirty="0"/>
              <a:t>Google Books</a:t>
            </a:r>
            <a:r>
              <a:rPr lang="ja-JP" altLang="en-US" sz="2000" dirty="0"/>
              <a:t>裁判で示された連邦高裁が示す許容範囲を検討する（参考文献　著作権政策フォーラム「柔軟な権利制限規定として導入される書籍所在情報検索サービスの適法性の限界</a:t>
            </a:r>
            <a:r>
              <a:rPr lang="ja-JP" altLang="en-US" sz="2000" dirty="0" err="1"/>
              <a:t>ー</a:t>
            </a:r>
            <a:r>
              <a:rPr lang="en-US" altLang="ja-JP" sz="2000" dirty="0"/>
              <a:t>Google Books</a:t>
            </a:r>
            <a:r>
              <a:rPr lang="ja-JP" altLang="en-US" sz="2000" dirty="0"/>
              <a:t>におけるスニペット等表示を検証する」</a:t>
            </a:r>
            <a:r>
              <a:rPr lang="en-US" altLang="ja-JP" sz="2000" dirty="0"/>
              <a:t>NBL1119</a:t>
            </a:r>
            <a:r>
              <a:rPr lang="ja-JP" altLang="en-US" sz="2000" dirty="0"/>
              <a:t>号</a:t>
            </a:r>
            <a:r>
              <a:rPr lang="en-US" altLang="ja-JP" sz="2000" dirty="0"/>
              <a:t>44</a:t>
            </a:r>
            <a:r>
              <a:rPr lang="ja-JP" altLang="en-US" sz="2000" dirty="0"/>
              <a:t>頁）</a:t>
            </a:r>
            <a:r>
              <a:rPr lang="ja-JP" altLang="en-US" sz="2000" dirty="0" smtClean="0"/>
              <a:t>。</a:t>
            </a:r>
          </a:p>
        </p:txBody>
      </p:sp>
    </p:spTree>
    <p:extLst>
      <p:ext uri="{BB962C8B-B14F-4D97-AF65-F5344CB8AC3E}">
        <p14:creationId xmlns:p14="http://schemas.microsoft.com/office/powerpoint/2010/main" val="49144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7</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2406197097"/>
              </p:ext>
            </p:extLst>
          </p:nvPr>
        </p:nvGraphicFramePr>
        <p:xfrm>
          <a:off x="755576" y="2060849"/>
          <a:ext cx="7776864" cy="2741692"/>
        </p:xfrm>
        <a:graphic>
          <a:graphicData uri="http://schemas.openxmlformats.org/drawingml/2006/table">
            <a:tbl>
              <a:tblPr firstRow="1" firstCol="1" bandRow="1"/>
              <a:tblGrid>
                <a:gridCol w="7776864"/>
              </a:tblGrid>
              <a:tr h="451811">
                <a:tc>
                  <a:txBody>
                    <a:bodyPr/>
                    <a:lstStyle/>
                    <a:p>
                      <a:pPr algn="ctr">
                        <a:lnSpc>
                          <a:spcPct val="150000"/>
                        </a:lnSpc>
                        <a:spcBef>
                          <a:spcPts val="600"/>
                        </a:spcBef>
                        <a:spcAft>
                          <a:spcPts val="0"/>
                        </a:spcAft>
                      </a:pPr>
                      <a:r>
                        <a:rPr lang="en-US" sz="2000" b="1" kern="100" dirty="0">
                          <a:effectLst/>
                          <a:latin typeface="ＭＳ Ｐゴシック" panose="020B0600070205080204" pitchFamily="50" charset="-128"/>
                          <a:ea typeface="ＭＳ Ｐゴシック" panose="020B0600070205080204" pitchFamily="50" charset="-128"/>
                        </a:rPr>
                        <a:t>21</a:t>
                      </a:r>
                      <a:r>
                        <a:rPr lang="ja-JP" sz="2000" b="1" kern="100" dirty="0">
                          <a:effectLst/>
                          <a:latin typeface="ＭＳ Ｐゴシック" panose="020B0600070205080204" pitchFamily="50" charset="-128"/>
                          <a:ea typeface="ＭＳ Ｐゴシック" panose="020B0600070205080204" pitchFamily="50" charset="-128"/>
                        </a:rPr>
                        <a:t>年改正法</a:t>
                      </a:r>
                      <a:endParaRPr lang="ja-JP" sz="2000" b="1"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nchor="ctr">
                    <a:solidFill>
                      <a:schemeClr val="bg1">
                        <a:lumMod val="85000"/>
                      </a:schemeClr>
                    </a:solidFill>
                  </a:tcPr>
                </a:tc>
              </a:tr>
              <a:tr h="2284492">
                <a:tc>
                  <a:txBody>
                    <a:bodyPr/>
                    <a:lstStyle/>
                    <a:p>
                      <a:pPr algn="just">
                        <a:lnSpc>
                          <a:spcPct val="150000"/>
                        </a:lnSpc>
                        <a:spcBef>
                          <a:spcPts val="600"/>
                        </a:spcBef>
                        <a:spcAft>
                          <a:spcPts val="0"/>
                        </a:spcAft>
                      </a:pPr>
                      <a:r>
                        <a:rPr lang="en-US" sz="2000" kern="100" dirty="0">
                          <a:effectLst/>
                          <a:latin typeface="ＭＳ Ｐゴシック" panose="020B0600070205080204" pitchFamily="50" charset="-128"/>
                          <a:ea typeface="ＭＳ Ｐゴシック" panose="020B0600070205080204" pitchFamily="50" charset="-128"/>
                        </a:rPr>
                        <a:t>47</a:t>
                      </a:r>
                      <a:r>
                        <a:rPr lang="ja-JP" sz="2000" kern="100" dirty="0">
                          <a:effectLst/>
                          <a:latin typeface="ＭＳ Ｐゴシック" panose="020B0600070205080204" pitchFamily="50" charset="-128"/>
                          <a:ea typeface="ＭＳ Ｐゴシック" panose="020B0600070205080204" pitchFamily="50" charset="-128"/>
                        </a:rPr>
                        <a:t>条の</a:t>
                      </a:r>
                      <a:r>
                        <a:rPr lang="en-US" sz="2000" kern="100" dirty="0">
                          <a:effectLst/>
                          <a:latin typeface="ＭＳ Ｐゴシック" panose="020B0600070205080204" pitchFamily="50" charset="-128"/>
                          <a:ea typeface="ＭＳ Ｐゴシック" panose="020B0600070205080204" pitchFamily="50" charset="-128"/>
                        </a:rPr>
                        <a:t>5</a:t>
                      </a:r>
                      <a:r>
                        <a:rPr lang="ja-JP" sz="2000" kern="100" dirty="0">
                          <a:effectLst/>
                          <a:latin typeface="ＭＳ Ｐゴシック" panose="020B0600070205080204" pitchFamily="50" charset="-128"/>
                          <a:ea typeface="ＭＳ Ｐゴシック" panose="020B0600070205080204" pitchFamily="50" charset="-128"/>
                        </a:rPr>
                        <a:t>（サーバー管理者による送信の障害防止等のための複製）</a:t>
                      </a:r>
                    </a:p>
                    <a:p>
                      <a:pPr algn="just">
                        <a:lnSpc>
                          <a:spcPct val="150000"/>
                        </a:lnSpc>
                        <a:spcBef>
                          <a:spcPts val="600"/>
                        </a:spcBef>
                        <a:spcAft>
                          <a:spcPts val="0"/>
                        </a:spcAft>
                      </a:pPr>
                      <a:r>
                        <a:rPr lang="en-US" sz="2000" kern="100" dirty="0">
                          <a:effectLst/>
                          <a:latin typeface="ＭＳ Ｐゴシック" panose="020B0600070205080204" pitchFamily="50" charset="-128"/>
                          <a:ea typeface="ＭＳ Ｐゴシック" panose="020B0600070205080204" pitchFamily="50" charset="-128"/>
                        </a:rPr>
                        <a:t>47</a:t>
                      </a:r>
                      <a:r>
                        <a:rPr lang="ja-JP" sz="2000" kern="100" dirty="0">
                          <a:effectLst/>
                          <a:latin typeface="ＭＳ Ｐゴシック" panose="020B0600070205080204" pitchFamily="50" charset="-128"/>
                          <a:ea typeface="ＭＳ Ｐゴシック" panose="020B0600070205080204" pitchFamily="50" charset="-128"/>
                        </a:rPr>
                        <a:t>条の</a:t>
                      </a:r>
                      <a:r>
                        <a:rPr lang="en-US" sz="2000" kern="100" dirty="0">
                          <a:effectLst/>
                          <a:latin typeface="ＭＳ Ｐゴシック" panose="020B0600070205080204" pitchFamily="50" charset="-128"/>
                          <a:ea typeface="ＭＳ Ｐゴシック" panose="020B0600070205080204" pitchFamily="50" charset="-128"/>
                        </a:rPr>
                        <a:t>6</a:t>
                      </a:r>
                      <a:r>
                        <a:rPr lang="ja-JP" sz="2000" kern="100" dirty="0">
                          <a:effectLst/>
                          <a:latin typeface="ＭＳ Ｐゴシック" panose="020B0600070205080204" pitchFamily="50" charset="-128"/>
                          <a:ea typeface="ＭＳ Ｐゴシック" panose="020B0600070205080204" pitchFamily="50" charset="-128"/>
                        </a:rPr>
                        <a:t>（インターネット情報検索のための複製）</a:t>
                      </a:r>
                    </a:p>
                    <a:p>
                      <a:pPr algn="just">
                        <a:lnSpc>
                          <a:spcPct val="150000"/>
                        </a:lnSpc>
                        <a:spcBef>
                          <a:spcPts val="600"/>
                        </a:spcBef>
                        <a:spcAft>
                          <a:spcPts val="0"/>
                        </a:spcAft>
                      </a:pPr>
                      <a:r>
                        <a:rPr lang="en-US" sz="2000" kern="100" dirty="0">
                          <a:effectLst/>
                          <a:latin typeface="ＭＳ Ｐゴシック" panose="020B0600070205080204" pitchFamily="50" charset="-128"/>
                          <a:ea typeface="ＭＳ Ｐゴシック" panose="020B0600070205080204" pitchFamily="50" charset="-128"/>
                        </a:rPr>
                        <a:t>47</a:t>
                      </a:r>
                      <a:r>
                        <a:rPr lang="ja-JP" sz="2000" kern="100" dirty="0">
                          <a:effectLst/>
                          <a:latin typeface="ＭＳ Ｐゴシック" panose="020B0600070205080204" pitchFamily="50" charset="-128"/>
                          <a:ea typeface="ＭＳ Ｐゴシック" panose="020B0600070205080204" pitchFamily="50" charset="-128"/>
                        </a:rPr>
                        <a:t>条の</a:t>
                      </a:r>
                      <a:r>
                        <a:rPr lang="en-US" sz="2000" kern="100" dirty="0">
                          <a:effectLst/>
                          <a:latin typeface="ＭＳ Ｐゴシック" panose="020B0600070205080204" pitchFamily="50" charset="-128"/>
                          <a:ea typeface="ＭＳ Ｐゴシック" panose="020B0600070205080204" pitchFamily="50" charset="-128"/>
                        </a:rPr>
                        <a:t>7</a:t>
                      </a:r>
                      <a:r>
                        <a:rPr lang="ja-JP" sz="2000" kern="100" dirty="0">
                          <a:effectLst/>
                          <a:latin typeface="ＭＳ Ｐゴシック" panose="020B0600070205080204" pitchFamily="50" charset="-128"/>
                          <a:ea typeface="ＭＳ Ｐゴシック" panose="020B0600070205080204" pitchFamily="50" charset="-128"/>
                        </a:rPr>
                        <a:t>（電子計算機による情報解析のための複製等）</a:t>
                      </a:r>
                    </a:p>
                    <a:p>
                      <a:pPr algn="just">
                        <a:lnSpc>
                          <a:spcPct val="150000"/>
                        </a:lnSpc>
                        <a:spcBef>
                          <a:spcPts val="600"/>
                        </a:spcBef>
                        <a:spcAft>
                          <a:spcPts val="0"/>
                        </a:spcAft>
                      </a:pPr>
                      <a:r>
                        <a:rPr lang="en-US" sz="2000" kern="100" dirty="0">
                          <a:effectLst/>
                          <a:latin typeface="ＭＳ Ｐゴシック" panose="020B0600070205080204" pitchFamily="50" charset="-128"/>
                          <a:ea typeface="ＭＳ Ｐゴシック" panose="020B0600070205080204" pitchFamily="50" charset="-128"/>
                        </a:rPr>
                        <a:t>47</a:t>
                      </a:r>
                      <a:r>
                        <a:rPr lang="ja-JP" sz="2000" kern="100" dirty="0">
                          <a:effectLst/>
                          <a:latin typeface="ＭＳ Ｐゴシック" panose="020B0600070205080204" pitchFamily="50" charset="-128"/>
                          <a:ea typeface="ＭＳ Ｐゴシック" panose="020B0600070205080204" pitchFamily="50" charset="-128"/>
                        </a:rPr>
                        <a:t>条の</a:t>
                      </a:r>
                      <a:r>
                        <a:rPr lang="en-US" sz="2000" kern="100" dirty="0">
                          <a:effectLst/>
                          <a:latin typeface="ＭＳ Ｐゴシック" panose="020B0600070205080204" pitchFamily="50" charset="-128"/>
                          <a:ea typeface="ＭＳ Ｐゴシック" panose="020B0600070205080204" pitchFamily="50" charset="-128"/>
                        </a:rPr>
                        <a:t>8</a:t>
                      </a:r>
                      <a:r>
                        <a:rPr lang="ja-JP" sz="2000" kern="100" dirty="0">
                          <a:effectLst/>
                          <a:latin typeface="ＭＳ Ｐゴシック" panose="020B0600070205080204" pitchFamily="50" charset="-128"/>
                          <a:ea typeface="ＭＳ Ｐゴシック" panose="020B0600070205080204" pitchFamily="50" charset="-128"/>
                        </a:rPr>
                        <a:t>（電子計算機におけるキャッシュのための複製）</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bl>
          </a:graphicData>
        </a:graphic>
      </p:graphicFrame>
    </p:spTree>
    <p:extLst>
      <p:ext uri="{BB962C8B-B14F-4D97-AF65-F5344CB8AC3E}">
        <p14:creationId xmlns:p14="http://schemas.microsoft.com/office/powerpoint/2010/main" val="3801840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8</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graphicFrame>
        <p:nvGraphicFramePr>
          <p:cNvPr id="7" name="表 6"/>
          <p:cNvGraphicFramePr>
            <a:graphicFrameLocks noGrp="1"/>
          </p:cNvGraphicFramePr>
          <p:nvPr>
            <p:extLst>
              <p:ext uri="{D42A27DB-BD31-4B8C-83A1-F6EECF244321}">
                <p14:modId xmlns:p14="http://schemas.microsoft.com/office/powerpoint/2010/main" val="1709462541"/>
              </p:ext>
            </p:extLst>
          </p:nvPr>
        </p:nvGraphicFramePr>
        <p:xfrm>
          <a:off x="554410" y="1412774"/>
          <a:ext cx="7978030" cy="4608513"/>
        </p:xfrm>
        <a:graphic>
          <a:graphicData uri="http://schemas.openxmlformats.org/drawingml/2006/table">
            <a:tbl>
              <a:tblPr firstRow="1" firstCol="1" bandRow="1"/>
              <a:tblGrid>
                <a:gridCol w="7978030"/>
              </a:tblGrid>
              <a:tr h="365205">
                <a:tc>
                  <a:txBody>
                    <a:bodyPr/>
                    <a:lstStyle/>
                    <a:p>
                      <a:pPr algn="ctr">
                        <a:lnSpc>
                          <a:spcPct val="100000"/>
                        </a:lnSpc>
                        <a:spcBef>
                          <a:spcPts val="300"/>
                        </a:spcBef>
                        <a:spcAft>
                          <a:spcPts val="0"/>
                        </a:spcAft>
                      </a:pPr>
                      <a:r>
                        <a:rPr lang="ja-JP" sz="1800" b="1" kern="100" spc="-30" dirty="0">
                          <a:effectLst/>
                          <a:latin typeface="ＭＳ Ｐゴシック" panose="020B0600070205080204" pitchFamily="50" charset="-128"/>
                          <a:ea typeface="ＭＳ Ｐゴシック" panose="020B0600070205080204" pitchFamily="50" charset="-128"/>
                        </a:rPr>
                        <a:t>文化審議会著作権分科会</a:t>
                      </a:r>
                      <a:r>
                        <a:rPr lang="en-US" sz="1800" b="1" kern="100" spc="-30" dirty="0">
                          <a:effectLst/>
                          <a:latin typeface="ＭＳ Ｐゴシック" panose="020B0600070205080204" pitchFamily="50" charset="-128"/>
                          <a:ea typeface="ＭＳ Ｐゴシック" panose="020B0600070205080204" pitchFamily="50" charset="-128"/>
                        </a:rPr>
                        <a:t>23</a:t>
                      </a:r>
                      <a:r>
                        <a:rPr lang="ja-JP" sz="1800" b="1" kern="100" spc="-30" dirty="0">
                          <a:effectLst/>
                          <a:latin typeface="ＭＳ Ｐゴシック" panose="020B0600070205080204" pitchFamily="50" charset="-128"/>
                          <a:ea typeface="ＭＳ Ｐゴシック" panose="020B0600070205080204" pitchFamily="50" charset="-128"/>
                        </a:rPr>
                        <a:t>年</a:t>
                      </a:r>
                      <a:r>
                        <a:rPr lang="ja-JP" sz="1800" b="1" kern="100" spc="-30" dirty="0" smtClean="0">
                          <a:effectLst/>
                          <a:latin typeface="ＭＳ Ｐゴシック" panose="020B0600070205080204" pitchFamily="50" charset="-128"/>
                          <a:ea typeface="ＭＳ Ｐゴシック" panose="020B0600070205080204" pitchFamily="50" charset="-128"/>
                        </a:rPr>
                        <a:t>報告書</a:t>
                      </a:r>
                      <a:endParaRPr lang="ja-JP" sz="1800" b="1"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nchor="ctr">
                    <a:solidFill>
                      <a:schemeClr val="bg1">
                        <a:lumMod val="85000"/>
                      </a:schemeClr>
                    </a:solidFill>
                  </a:tcPr>
                </a:tc>
              </a:tr>
              <a:tr h="1152128">
                <a:tc>
                  <a:txBody>
                    <a:bodyPr/>
                    <a:lstStyle/>
                    <a:p>
                      <a:pPr algn="just">
                        <a:lnSpc>
                          <a:spcPct val="100000"/>
                        </a:lnSpc>
                        <a:spcBef>
                          <a:spcPts val="300"/>
                        </a:spcBef>
                        <a:spcAft>
                          <a:spcPts val="0"/>
                        </a:spcAft>
                      </a:pPr>
                      <a:r>
                        <a:rPr lang="en-US" sz="1800" b="1" kern="100" dirty="0">
                          <a:effectLst/>
                          <a:latin typeface="ＭＳ Ｐゴシック" panose="020B0600070205080204" pitchFamily="50" charset="-128"/>
                          <a:ea typeface="ＭＳ Ｐゴシック" panose="020B0600070205080204" pitchFamily="50" charset="-128"/>
                        </a:rPr>
                        <a:t>A</a:t>
                      </a:r>
                      <a:r>
                        <a:rPr lang="ja-JP" sz="1800" b="1" kern="100" dirty="0">
                          <a:effectLst/>
                          <a:latin typeface="ＭＳ Ｐゴシック" panose="020B0600070205080204" pitchFamily="50" charset="-128"/>
                          <a:ea typeface="ＭＳ Ｐゴシック" panose="020B0600070205080204" pitchFamily="50" charset="-128"/>
                        </a:rPr>
                        <a:t>類型　付随的著作物の軽微な利用</a:t>
                      </a:r>
                    </a:p>
                    <a:p>
                      <a:pPr algn="just">
                        <a:lnSpc>
                          <a:spcPct val="100000"/>
                        </a:lnSpc>
                        <a:spcBef>
                          <a:spcPts val="300"/>
                        </a:spcBef>
                        <a:spcAft>
                          <a:spcPts val="0"/>
                        </a:spcAft>
                      </a:pPr>
                      <a:r>
                        <a:rPr lang="ja-JP" sz="1800" kern="100" dirty="0">
                          <a:effectLst/>
                          <a:latin typeface="ＭＳ Ｐゴシック" panose="020B0600070205080204" pitchFamily="50" charset="-128"/>
                          <a:ea typeface="ＭＳ Ｐゴシック" panose="020B0600070205080204" pitchFamily="50" charset="-128"/>
                        </a:rPr>
                        <a:t>その著作物の利用を主たる目的としない他の行為に伴い</a:t>
                      </a:r>
                      <a:r>
                        <a:rPr lang="ja-JP" sz="1800" u="sng" kern="100" dirty="0">
                          <a:effectLst/>
                          <a:latin typeface="ＭＳ Ｐゴシック" panose="020B0600070205080204" pitchFamily="50" charset="-128"/>
                          <a:ea typeface="ＭＳ Ｐゴシック" panose="020B0600070205080204" pitchFamily="50" charset="-128"/>
                        </a:rPr>
                        <a:t>付随的に生ずる当該著作物の利用</a:t>
                      </a:r>
                      <a:r>
                        <a:rPr lang="ja-JP" sz="1800" kern="100" dirty="0">
                          <a:effectLst/>
                          <a:latin typeface="ＭＳ Ｐゴシック" panose="020B0600070205080204" pitchFamily="50" charset="-128"/>
                          <a:ea typeface="ＭＳ Ｐゴシック" panose="020B0600070205080204" pitchFamily="50" charset="-128"/>
                        </a:rPr>
                        <a:t>であり、かつ、その利用が質的又は量的に社会通念上</a:t>
                      </a:r>
                      <a:r>
                        <a:rPr lang="ja-JP" sz="1800" u="sng" kern="100" dirty="0">
                          <a:effectLst/>
                          <a:latin typeface="ＭＳ Ｐゴシック" panose="020B0600070205080204" pitchFamily="50" charset="-128"/>
                          <a:ea typeface="ＭＳ Ｐゴシック" panose="020B0600070205080204" pitchFamily="50" charset="-128"/>
                        </a:rPr>
                        <a:t>軽微</a:t>
                      </a:r>
                      <a:r>
                        <a:rPr lang="ja-JP" sz="1800" kern="100" dirty="0">
                          <a:effectLst/>
                          <a:latin typeface="ＭＳ Ｐゴシック" panose="020B0600070205080204" pitchFamily="50" charset="-128"/>
                          <a:ea typeface="ＭＳ Ｐゴシック" panose="020B0600070205080204" pitchFamily="50" charset="-128"/>
                        </a:rPr>
                        <a:t>であると評価できるもの（</a:t>
                      </a:r>
                      <a:r>
                        <a:rPr lang="en-US" sz="1800" kern="100" dirty="0">
                          <a:effectLst/>
                          <a:latin typeface="ＭＳ Ｐゴシック" panose="020B0600070205080204" pitchFamily="50" charset="-128"/>
                          <a:ea typeface="ＭＳ Ｐゴシック" panose="020B0600070205080204" pitchFamily="50" charset="-128"/>
                        </a:rPr>
                        <a:t>ex</a:t>
                      </a:r>
                      <a:r>
                        <a:rPr lang="ja-JP" sz="1800" kern="100" dirty="0" err="1">
                          <a:effectLst/>
                          <a:latin typeface="ＭＳ Ｐゴシック" panose="020B0600070205080204" pitchFamily="50" charset="-128"/>
                          <a:ea typeface="ＭＳ Ｐゴシック" panose="020B0600070205080204" pitchFamily="50" charset="-128"/>
                        </a:rPr>
                        <a:t>．</a:t>
                      </a:r>
                      <a:r>
                        <a:rPr lang="ja-JP" sz="1800" kern="100" dirty="0">
                          <a:effectLst/>
                          <a:latin typeface="ＭＳ Ｐゴシック" panose="020B0600070205080204" pitchFamily="50" charset="-128"/>
                          <a:ea typeface="ＭＳ Ｐゴシック" panose="020B0600070205080204" pitchFamily="50" charset="-128"/>
                        </a:rPr>
                        <a:t>写り込み）</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r h="1545590">
                <a:tc>
                  <a:txBody>
                    <a:bodyPr/>
                    <a:lstStyle/>
                    <a:p>
                      <a:pPr algn="just">
                        <a:lnSpc>
                          <a:spcPct val="100000"/>
                        </a:lnSpc>
                        <a:spcBef>
                          <a:spcPts val="300"/>
                        </a:spcBef>
                        <a:spcAft>
                          <a:spcPts val="0"/>
                        </a:spcAft>
                      </a:pPr>
                      <a:r>
                        <a:rPr lang="en-US" sz="1800" b="1" kern="100" dirty="0">
                          <a:effectLst/>
                          <a:latin typeface="ＭＳ Ｐゴシック" panose="020B0600070205080204" pitchFamily="50" charset="-128"/>
                          <a:ea typeface="ＭＳ Ｐゴシック" panose="020B0600070205080204" pitchFamily="50" charset="-128"/>
                        </a:rPr>
                        <a:t>B</a:t>
                      </a:r>
                      <a:r>
                        <a:rPr lang="ja-JP" sz="1800" b="1" kern="100" dirty="0">
                          <a:effectLst/>
                          <a:latin typeface="ＭＳ Ｐゴシック" panose="020B0600070205080204" pitchFamily="50" charset="-128"/>
                          <a:ea typeface="ＭＳ Ｐゴシック" panose="020B0600070205080204" pitchFamily="50" charset="-128"/>
                        </a:rPr>
                        <a:t>類型　適法利用達成過程の軽微な利用</a:t>
                      </a:r>
                    </a:p>
                    <a:p>
                      <a:pPr algn="just">
                        <a:lnSpc>
                          <a:spcPct val="100000"/>
                        </a:lnSpc>
                        <a:spcBef>
                          <a:spcPts val="300"/>
                        </a:spcBef>
                        <a:spcAft>
                          <a:spcPts val="0"/>
                        </a:spcAft>
                      </a:pPr>
                      <a:r>
                        <a:rPr lang="ja-JP" sz="1800" u="sng" kern="100" dirty="0">
                          <a:effectLst/>
                          <a:latin typeface="ＭＳ Ｐゴシック" panose="020B0600070205080204" pitchFamily="50" charset="-128"/>
                          <a:ea typeface="ＭＳ Ｐゴシック" panose="020B0600070205080204" pitchFamily="50" charset="-128"/>
                        </a:rPr>
                        <a:t>適法な著作物の利用を達成しようとする過程</a:t>
                      </a:r>
                      <a:r>
                        <a:rPr lang="ja-JP" sz="1800" kern="100" dirty="0">
                          <a:effectLst/>
                          <a:latin typeface="ＭＳ Ｐゴシック" panose="020B0600070205080204" pitchFamily="50" charset="-128"/>
                          <a:ea typeface="ＭＳ Ｐゴシック" panose="020B0600070205080204" pitchFamily="50" charset="-128"/>
                        </a:rPr>
                        <a:t>において合理的に必要と認められる当該著作物の利用であり、かつ、その利用が質的又は量的に社会通念上</a:t>
                      </a:r>
                      <a:r>
                        <a:rPr lang="ja-JP" sz="1800" u="sng" kern="100" dirty="0">
                          <a:effectLst/>
                          <a:latin typeface="ＭＳ Ｐゴシック" panose="020B0600070205080204" pitchFamily="50" charset="-128"/>
                          <a:ea typeface="ＭＳ Ｐゴシック" panose="020B0600070205080204" pitchFamily="50" charset="-128"/>
                        </a:rPr>
                        <a:t>軽微</a:t>
                      </a:r>
                      <a:r>
                        <a:rPr lang="ja-JP" sz="1800" kern="100" dirty="0">
                          <a:effectLst/>
                          <a:latin typeface="ＭＳ Ｐゴシック" panose="020B0600070205080204" pitchFamily="50" charset="-128"/>
                          <a:ea typeface="ＭＳ Ｐゴシック" panose="020B0600070205080204" pitchFamily="50" charset="-128"/>
                        </a:rPr>
                        <a:t>であると評価できる</a:t>
                      </a:r>
                      <a:r>
                        <a:rPr lang="ja-JP" sz="1800" kern="100" dirty="0" smtClean="0">
                          <a:effectLst/>
                          <a:latin typeface="ＭＳ Ｐゴシック" panose="020B0600070205080204" pitchFamily="50" charset="-128"/>
                          <a:ea typeface="ＭＳ Ｐゴシック" panose="020B0600070205080204" pitchFamily="50" charset="-128"/>
                        </a:rPr>
                        <a:t>もの</a:t>
                      </a:r>
                    </a:p>
                    <a:p>
                      <a:pPr algn="just">
                        <a:lnSpc>
                          <a:spcPct val="100000"/>
                        </a:lnSpc>
                        <a:spcBef>
                          <a:spcPts val="300"/>
                        </a:spcBef>
                        <a:spcAft>
                          <a:spcPts val="0"/>
                        </a:spcAft>
                      </a:pPr>
                      <a:r>
                        <a:rPr lang="ja-JP" sz="1800" kern="100" dirty="0" smtClean="0">
                          <a:effectLst/>
                          <a:latin typeface="ＭＳ Ｐゴシック" panose="020B0600070205080204" pitchFamily="50" charset="-128"/>
                          <a:ea typeface="ＭＳ Ｐゴシック" panose="020B0600070205080204" pitchFamily="50" charset="-128"/>
                        </a:rPr>
                        <a:t>（</a:t>
                      </a:r>
                      <a:r>
                        <a:rPr lang="en-US" sz="1800" kern="100" dirty="0" smtClean="0">
                          <a:effectLst/>
                          <a:latin typeface="ＭＳ Ｐゴシック" panose="020B0600070205080204" pitchFamily="50" charset="-128"/>
                          <a:ea typeface="ＭＳ Ｐゴシック" panose="020B0600070205080204" pitchFamily="50" charset="-128"/>
                        </a:rPr>
                        <a:t>ex</a:t>
                      </a:r>
                      <a:r>
                        <a:rPr lang="ja-JP" sz="1800" kern="100" dirty="0" err="1" smtClean="0">
                          <a:effectLst/>
                          <a:latin typeface="ＭＳ Ｐゴシック" panose="020B0600070205080204" pitchFamily="50" charset="-128"/>
                          <a:ea typeface="ＭＳ Ｐゴシック" panose="020B0600070205080204" pitchFamily="50" charset="-128"/>
                        </a:rPr>
                        <a:t>．</a:t>
                      </a:r>
                      <a:r>
                        <a:rPr lang="en-US" sz="1800" kern="100" dirty="0" smtClean="0">
                          <a:effectLst/>
                          <a:latin typeface="ＭＳ Ｐゴシック" panose="020B0600070205080204" pitchFamily="50" charset="-128"/>
                          <a:ea typeface="ＭＳ Ｐゴシック" panose="020B0600070205080204" pitchFamily="50" charset="-128"/>
                        </a:rPr>
                        <a:t>CD</a:t>
                      </a:r>
                      <a:r>
                        <a:rPr lang="ja-JP" sz="1800" kern="100" dirty="0" smtClean="0">
                          <a:effectLst/>
                          <a:latin typeface="ＭＳ Ｐゴシック" panose="020B0600070205080204" pitchFamily="50" charset="-128"/>
                          <a:ea typeface="ＭＳ Ｐゴシック" panose="020B0600070205080204" pitchFamily="50" charset="-128"/>
                        </a:rPr>
                        <a:t>録音マスターテープ中間複製、許諾企画会議資料段階の複製）</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r h="1545590">
                <a:tc>
                  <a:txBody>
                    <a:bodyPr/>
                    <a:lstStyle/>
                    <a:p>
                      <a:pPr algn="just">
                        <a:lnSpc>
                          <a:spcPct val="100000"/>
                        </a:lnSpc>
                        <a:spcBef>
                          <a:spcPts val="300"/>
                        </a:spcBef>
                        <a:spcAft>
                          <a:spcPts val="0"/>
                        </a:spcAft>
                      </a:pPr>
                      <a:r>
                        <a:rPr lang="en-US" sz="1800" b="1" kern="100" dirty="0">
                          <a:effectLst/>
                          <a:latin typeface="ＭＳ Ｐゴシック" panose="020B0600070205080204" pitchFamily="50" charset="-128"/>
                          <a:ea typeface="ＭＳ Ｐゴシック" panose="020B0600070205080204" pitchFamily="50" charset="-128"/>
                        </a:rPr>
                        <a:t>C</a:t>
                      </a:r>
                      <a:r>
                        <a:rPr lang="ja-JP" sz="1800" b="1" kern="100" dirty="0">
                          <a:effectLst/>
                          <a:latin typeface="ＭＳ Ｐゴシック" panose="020B0600070205080204" pitchFamily="50" charset="-128"/>
                          <a:ea typeface="ＭＳ Ｐゴシック" panose="020B0600070205080204" pitchFamily="50" charset="-128"/>
                        </a:rPr>
                        <a:t>類型　非知覚的利用</a:t>
                      </a:r>
                    </a:p>
                    <a:p>
                      <a:pPr algn="just">
                        <a:lnSpc>
                          <a:spcPct val="100000"/>
                        </a:lnSpc>
                        <a:spcBef>
                          <a:spcPts val="300"/>
                        </a:spcBef>
                        <a:spcAft>
                          <a:spcPts val="0"/>
                        </a:spcAft>
                      </a:pPr>
                      <a:r>
                        <a:rPr lang="ja-JP" sz="1800" kern="100" dirty="0">
                          <a:effectLst/>
                          <a:latin typeface="ＭＳ Ｐゴシック" panose="020B0600070205080204" pitchFamily="50" charset="-128"/>
                          <a:ea typeface="ＭＳ Ｐゴシック" panose="020B0600070205080204" pitchFamily="50" charset="-128"/>
                        </a:rPr>
                        <a:t>著作物の種類及び用途並びにその利用の目的及び態様に照らして、</a:t>
                      </a:r>
                      <a:r>
                        <a:rPr lang="ja-JP" sz="1800" u="sng" kern="100" dirty="0">
                          <a:effectLst/>
                          <a:latin typeface="ＭＳ Ｐゴシック" panose="020B0600070205080204" pitchFamily="50" charset="-128"/>
                          <a:ea typeface="ＭＳ Ｐゴシック" panose="020B0600070205080204" pitchFamily="50" charset="-128"/>
                        </a:rPr>
                        <a:t>当該著作物を知覚することを通じてこれを享受するための利用とは評価されない利用</a:t>
                      </a:r>
                      <a:endParaRPr lang="ja-JP" sz="1800" kern="100" dirty="0">
                        <a:effectLst/>
                        <a:latin typeface="ＭＳ Ｐゴシック" panose="020B0600070205080204" pitchFamily="50" charset="-128"/>
                        <a:ea typeface="ＭＳ Ｐゴシック" panose="020B0600070205080204" pitchFamily="50" charset="-128"/>
                      </a:endParaRPr>
                    </a:p>
                    <a:p>
                      <a:pPr algn="just">
                        <a:lnSpc>
                          <a:spcPct val="100000"/>
                        </a:lnSpc>
                        <a:spcBef>
                          <a:spcPts val="300"/>
                        </a:spcBef>
                        <a:spcAft>
                          <a:spcPts val="0"/>
                        </a:spcAft>
                      </a:pPr>
                      <a:r>
                        <a:rPr lang="ja-JP" sz="1800" kern="100" dirty="0">
                          <a:effectLst/>
                          <a:latin typeface="ＭＳ Ｐゴシック" panose="020B0600070205080204" pitchFamily="50" charset="-128"/>
                          <a:ea typeface="ＭＳ Ｐゴシック" panose="020B0600070205080204" pitchFamily="50" charset="-128"/>
                        </a:rPr>
                        <a:t>（</a:t>
                      </a:r>
                      <a:r>
                        <a:rPr lang="en-US" sz="1800" kern="100" dirty="0">
                          <a:effectLst/>
                          <a:latin typeface="ＭＳ Ｐゴシック" panose="020B0600070205080204" pitchFamily="50" charset="-128"/>
                          <a:ea typeface="ＭＳ Ｐゴシック" panose="020B0600070205080204" pitchFamily="50" charset="-128"/>
                        </a:rPr>
                        <a:t>ex</a:t>
                      </a:r>
                      <a:r>
                        <a:rPr lang="ja-JP" sz="1800" kern="100" dirty="0" err="1">
                          <a:effectLst/>
                          <a:latin typeface="ＭＳ Ｐゴシック" panose="020B0600070205080204" pitchFamily="50" charset="-128"/>
                          <a:ea typeface="ＭＳ Ｐゴシック" panose="020B0600070205080204" pitchFamily="50" charset="-128"/>
                        </a:rPr>
                        <a:t>．</a:t>
                      </a:r>
                      <a:r>
                        <a:rPr lang="ja-JP" sz="1800" kern="100" dirty="0">
                          <a:effectLst/>
                          <a:latin typeface="ＭＳ Ｐゴシック" panose="020B0600070205080204" pitchFamily="50" charset="-128"/>
                          <a:ea typeface="ＭＳ Ｐゴシック" panose="020B0600070205080204" pitchFamily="50" charset="-128"/>
                        </a:rPr>
                        <a:t>映画・音楽再生技術開発検証のための複製、</a:t>
                      </a:r>
                      <a:r>
                        <a:rPr lang="en-US" sz="1800" kern="100" dirty="0">
                          <a:effectLst/>
                          <a:latin typeface="ＭＳ Ｐゴシック" panose="020B0600070205080204" pitchFamily="50" charset="-128"/>
                          <a:ea typeface="ＭＳ Ｐゴシック" panose="020B0600070205080204" pitchFamily="50" charset="-128"/>
                        </a:rPr>
                        <a:t>21</a:t>
                      </a:r>
                      <a:r>
                        <a:rPr lang="ja-JP" sz="1800" kern="100" dirty="0">
                          <a:effectLst/>
                          <a:latin typeface="ＭＳ Ｐゴシック" panose="020B0600070205080204" pitchFamily="50" charset="-128"/>
                          <a:ea typeface="ＭＳ Ｐゴシック" panose="020B0600070205080204" pitchFamily="50" charset="-128"/>
                        </a:rPr>
                        <a:t>年改正法の</a:t>
                      </a:r>
                      <a:r>
                        <a:rPr lang="en-US" sz="1800" kern="100" dirty="0">
                          <a:effectLst/>
                          <a:latin typeface="ＭＳ Ｐゴシック" panose="020B0600070205080204" pitchFamily="50" charset="-128"/>
                          <a:ea typeface="ＭＳ Ｐゴシック" panose="020B0600070205080204" pitchFamily="50" charset="-128"/>
                        </a:rPr>
                        <a:t>47</a:t>
                      </a:r>
                      <a:r>
                        <a:rPr lang="ja-JP" sz="1800" kern="100" dirty="0">
                          <a:effectLst/>
                          <a:latin typeface="ＭＳ Ｐゴシック" panose="020B0600070205080204" pitchFamily="50" charset="-128"/>
                          <a:ea typeface="ＭＳ Ｐゴシック" panose="020B0600070205080204" pitchFamily="50" charset="-128"/>
                        </a:rPr>
                        <a:t>条の</a:t>
                      </a:r>
                      <a:r>
                        <a:rPr lang="en-US" sz="1800" kern="100" dirty="0">
                          <a:effectLst/>
                          <a:latin typeface="ＭＳ Ｐゴシック" panose="020B0600070205080204" pitchFamily="50" charset="-128"/>
                          <a:ea typeface="ＭＳ Ｐゴシック" panose="020B0600070205080204" pitchFamily="50" charset="-128"/>
                        </a:rPr>
                        <a:t>4</a:t>
                      </a:r>
                      <a:r>
                        <a:rPr lang="ja-JP" sz="1800" kern="100" dirty="0">
                          <a:effectLst/>
                          <a:latin typeface="ＭＳ Ｐゴシック" panose="020B0600070205080204" pitchFamily="50" charset="-128"/>
                          <a:ea typeface="ＭＳ Ｐゴシック" panose="020B0600070205080204" pitchFamily="50" charset="-128"/>
                        </a:rPr>
                        <a:t>～</a:t>
                      </a:r>
                      <a:r>
                        <a:rPr lang="en-US" sz="1800" kern="100" dirty="0">
                          <a:effectLst/>
                          <a:latin typeface="ＭＳ Ｐゴシック" panose="020B0600070205080204" pitchFamily="50" charset="-128"/>
                          <a:ea typeface="ＭＳ Ｐゴシック" panose="020B0600070205080204" pitchFamily="50" charset="-128"/>
                        </a:rPr>
                        <a:t>48</a:t>
                      </a:r>
                      <a:r>
                        <a:rPr lang="ja-JP" sz="1800" kern="100" dirty="0">
                          <a:effectLst/>
                          <a:latin typeface="ＭＳ Ｐゴシック" panose="020B0600070205080204" pitchFamily="50" charset="-128"/>
                          <a:ea typeface="ＭＳ Ｐゴシック" panose="020B0600070205080204" pitchFamily="50" charset="-128"/>
                        </a:rPr>
                        <a:t>条の</a:t>
                      </a:r>
                      <a:r>
                        <a:rPr lang="en-US" sz="1800" kern="100" dirty="0">
                          <a:effectLst/>
                          <a:latin typeface="ＭＳ Ｐゴシック" panose="020B0600070205080204" pitchFamily="50" charset="-128"/>
                          <a:ea typeface="ＭＳ Ｐゴシック" panose="020B0600070205080204" pitchFamily="50" charset="-128"/>
                        </a:rPr>
                        <a:t>8</a:t>
                      </a:r>
                      <a:r>
                        <a:rPr lang="ja-JP" sz="1800" kern="100" dirty="0">
                          <a:effectLst/>
                          <a:latin typeface="ＭＳ Ｐゴシック" panose="020B0600070205080204" pitchFamily="50" charset="-128"/>
                          <a:ea typeface="ＭＳ Ｐゴシック" panose="020B0600070205080204" pitchFamily="50" charset="-128"/>
                        </a:rPr>
                        <a:t>の複製）</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bl>
          </a:graphicData>
        </a:graphic>
      </p:graphicFrame>
    </p:spTree>
    <p:extLst>
      <p:ext uri="{BB962C8B-B14F-4D97-AF65-F5344CB8AC3E}">
        <p14:creationId xmlns:p14="http://schemas.microsoft.com/office/powerpoint/2010/main" val="3917162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C38889-E033-4775-B4E6-D12F486F52D8}" type="slidenum">
              <a:rPr kumimoji="1" lang="ja-JP" altLang="en-US" smtClean="0"/>
              <a:pPr/>
              <a:t>9</a:t>
            </a:fld>
            <a:endParaRPr kumimoji="1" lang="ja-JP" altLang="en-US" dirty="0"/>
          </a:p>
        </p:txBody>
      </p:sp>
      <p:sp>
        <p:nvSpPr>
          <p:cNvPr id="3" name="タイトル 2"/>
          <p:cNvSpPr>
            <a:spLocks noGrp="1"/>
          </p:cNvSpPr>
          <p:nvPr>
            <p:ph type="title"/>
          </p:nvPr>
        </p:nvSpPr>
        <p:spPr>
          <a:xfrm>
            <a:off x="251520" y="635808"/>
            <a:ext cx="8712968" cy="460800"/>
          </a:xfrm>
        </p:spPr>
        <p:txBody>
          <a:bodyPr>
            <a:noAutofit/>
          </a:bodyPr>
          <a:lstStyle/>
          <a:p>
            <a:endParaRPr kumimoji="1" lang="ja-JP" altLang="en-US" dirty="0">
              <a:latin typeface="+mj-ea"/>
              <a:ea typeface="+mj-ea"/>
            </a:endParaRPr>
          </a:p>
        </p:txBody>
      </p:sp>
      <p:graphicFrame>
        <p:nvGraphicFramePr>
          <p:cNvPr id="4" name="表 3"/>
          <p:cNvGraphicFramePr>
            <a:graphicFrameLocks noGrp="1"/>
          </p:cNvGraphicFramePr>
          <p:nvPr>
            <p:extLst>
              <p:ext uri="{D42A27DB-BD31-4B8C-83A1-F6EECF244321}">
                <p14:modId xmlns:p14="http://schemas.microsoft.com/office/powerpoint/2010/main" val="1886335647"/>
              </p:ext>
            </p:extLst>
          </p:nvPr>
        </p:nvGraphicFramePr>
        <p:xfrm>
          <a:off x="395536" y="1344546"/>
          <a:ext cx="8352928" cy="4455723"/>
        </p:xfrm>
        <a:graphic>
          <a:graphicData uri="http://schemas.openxmlformats.org/drawingml/2006/table">
            <a:tbl>
              <a:tblPr firstRow="1" firstCol="1" bandRow="1"/>
              <a:tblGrid>
                <a:gridCol w="3312368"/>
                <a:gridCol w="1635621"/>
                <a:gridCol w="1748755"/>
                <a:gridCol w="1656184"/>
              </a:tblGrid>
              <a:tr h="401883">
                <a:tc>
                  <a:txBody>
                    <a:bodyPr/>
                    <a:lstStyle/>
                    <a:p>
                      <a:pPr algn="ctr">
                        <a:lnSpc>
                          <a:spcPct val="100000"/>
                        </a:lnSpc>
                        <a:spcBef>
                          <a:spcPts val="300"/>
                        </a:spcBef>
                        <a:spcAft>
                          <a:spcPts val="0"/>
                        </a:spcAft>
                      </a:pPr>
                      <a:r>
                        <a:rPr lang="ja-JP" sz="1600" b="1" kern="100" spc="-30" dirty="0">
                          <a:effectLst/>
                          <a:latin typeface="ＭＳ Ｐゴシック" panose="020B0600070205080204" pitchFamily="50" charset="-128"/>
                          <a:ea typeface="ＭＳ Ｐゴシック" panose="020B0600070205080204" pitchFamily="50" charset="-128"/>
                        </a:rPr>
                        <a:t>文化審議会著作権分科会</a:t>
                      </a:r>
                      <a:r>
                        <a:rPr lang="en-US" sz="1600" b="1" kern="100" spc="-30" dirty="0">
                          <a:effectLst/>
                          <a:latin typeface="ＭＳ Ｐゴシック" panose="020B0600070205080204" pitchFamily="50" charset="-128"/>
                          <a:ea typeface="ＭＳ Ｐゴシック" panose="020B0600070205080204" pitchFamily="50" charset="-128"/>
                        </a:rPr>
                        <a:t>23</a:t>
                      </a:r>
                      <a:r>
                        <a:rPr lang="ja-JP" sz="1600" b="1" kern="100" spc="-30" dirty="0">
                          <a:effectLst/>
                          <a:latin typeface="ＭＳ Ｐゴシック" panose="020B0600070205080204" pitchFamily="50" charset="-128"/>
                          <a:ea typeface="ＭＳ Ｐゴシック" panose="020B0600070205080204" pitchFamily="50" charset="-128"/>
                        </a:rPr>
                        <a:t>年</a:t>
                      </a:r>
                      <a:r>
                        <a:rPr lang="ja-JP" sz="1600" b="1" kern="100" spc="-30" dirty="0" smtClean="0">
                          <a:effectLst/>
                          <a:latin typeface="ＭＳ Ｐゴシック" panose="020B0600070205080204" pitchFamily="50" charset="-128"/>
                          <a:ea typeface="ＭＳ Ｐゴシック" panose="020B0600070205080204" pitchFamily="50" charset="-128"/>
                        </a:rPr>
                        <a:t>報告書</a:t>
                      </a:r>
                      <a:endParaRPr lang="ja-JP" sz="1600" b="1"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nchor="ctr">
                    <a:solidFill>
                      <a:schemeClr val="bg1">
                        <a:lumMod val="85000"/>
                      </a:schemeClr>
                    </a:solidFill>
                  </a:tcPr>
                </a:tc>
                <a:tc>
                  <a:txBody>
                    <a:bodyPr/>
                    <a:lstStyle/>
                    <a:p>
                      <a:pPr algn="ctr">
                        <a:lnSpc>
                          <a:spcPct val="100000"/>
                        </a:lnSpc>
                        <a:spcBef>
                          <a:spcPts val="300"/>
                        </a:spcBef>
                        <a:spcAft>
                          <a:spcPts val="0"/>
                        </a:spcAft>
                      </a:pPr>
                      <a:r>
                        <a:rPr lang="en-US" sz="1600" b="1" kern="100">
                          <a:effectLst/>
                          <a:latin typeface="ＭＳ Ｐゴシック" panose="020B0600070205080204" pitchFamily="50" charset="-128"/>
                          <a:ea typeface="ＭＳ Ｐゴシック" panose="020B0600070205080204" pitchFamily="50" charset="-128"/>
                        </a:rPr>
                        <a:t>24</a:t>
                      </a:r>
                      <a:r>
                        <a:rPr lang="ja-JP" sz="1600" b="1" kern="100">
                          <a:effectLst/>
                          <a:latin typeface="ＭＳ Ｐゴシック" panose="020B0600070205080204" pitchFamily="50" charset="-128"/>
                          <a:ea typeface="ＭＳ Ｐゴシック" panose="020B0600070205080204" pitchFamily="50" charset="-128"/>
                        </a:rPr>
                        <a:t>年改正法</a:t>
                      </a:r>
                      <a:endParaRPr lang="ja-JP" sz="1600" b="1" kern="10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nchor="ctr">
                    <a:solidFill>
                      <a:schemeClr val="bg1">
                        <a:lumMod val="85000"/>
                      </a:schemeClr>
                    </a:solidFill>
                  </a:tcPr>
                </a:tc>
                <a:tc>
                  <a:txBody>
                    <a:bodyPr/>
                    <a:lstStyle/>
                    <a:p>
                      <a:pPr algn="ctr">
                        <a:lnSpc>
                          <a:spcPct val="100000"/>
                        </a:lnSpc>
                        <a:spcBef>
                          <a:spcPts val="300"/>
                        </a:spcBef>
                        <a:spcAft>
                          <a:spcPts val="0"/>
                        </a:spcAft>
                      </a:pPr>
                      <a:r>
                        <a:rPr lang="en-US" sz="1600" b="1" kern="100" dirty="0">
                          <a:effectLst/>
                          <a:latin typeface="ＭＳ Ｐゴシック" panose="020B0600070205080204" pitchFamily="50" charset="-128"/>
                          <a:ea typeface="ＭＳ Ｐゴシック" panose="020B0600070205080204" pitchFamily="50" charset="-128"/>
                        </a:rPr>
                        <a:t>29</a:t>
                      </a:r>
                      <a:r>
                        <a:rPr lang="ja-JP" sz="1600" b="1" kern="100" dirty="0">
                          <a:effectLst/>
                          <a:latin typeface="ＭＳ Ｐゴシック" panose="020B0600070205080204" pitchFamily="50" charset="-128"/>
                          <a:ea typeface="ＭＳ Ｐゴシック" panose="020B0600070205080204" pitchFamily="50" charset="-128"/>
                        </a:rPr>
                        <a:t>年</a:t>
                      </a:r>
                      <a:r>
                        <a:rPr lang="ja-JP" sz="1600" b="1" kern="100" dirty="0" smtClean="0">
                          <a:effectLst/>
                          <a:latin typeface="ＭＳ Ｐゴシック" panose="020B0600070205080204" pitchFamily="50" charset="-128"/>
                          <a:ea typeface="ＭＳ Ｐゴシック" panose="020B0600070205080204" pitchFamily="50" charset="-128"/>
                        </a:rPr>
                        <a:t>報告書</a:t>
                      </a:r>
                      <a:endParaRPr lang="ja-JP" sz="1600" b="1" kern="100" dirty="0">
                        <a:effectLst/>
                        <a:latin typeface="ＭＳ Ｐゴシック" panose="020B0600070205080204" pitchFamily="50" charset="-128"/>
                        <a:ea typeface="ＭＳ Ｐゴシック" panose="020B0600070205080204" pitchFamily="50" charset="-128"/>
                      </a:endParaRPr>
                    </a:p>
                  </a:txBody>
                  <a:tcPr marL="38100" marR="38100" marT="0" marB="0" anchor="ctr">
                    <a:solidFill>
                      <a:schemeClr val="bg1">
                        <a:lumMod val="85000"/>
                      </a:schemeClr>
                    </a:solidFill>
                  </a:tcPr>
                </a:tc>
                <a:tc>
                  <a:txBody>
                    <a:bodyPr/>
                    <a:lstStyle/>
                    <a:p>
                      <a:pPr algn="ctr">
                        <a:lnSpc>
                          <a:spcPct val="100000"/>
                        </a:lnSpc>
                        <a:spcBef>
                          <a:spcPts val="300"/>
                        </a:spcBef>
                        <a:spcAft>
                          <a:spcPts val="0"/>
                        </a:spcAft>
                      </a:pPr>
                      <a:r>
                        <a:rPr lang="en-US" sz="1600" b="1" kern="100" dirty="0">
                          <a:effectLst/>
                          <a:latin typeface="ＭＳ Ｐゴシック" panose="020B0600070205080204" pitchFamily="50" charset="-128"/>
                          <a:ea typeface="ＭＳ Ｐゴシック" panose="020B0600070205080204" pitchFamily="50" charset="-128"/>
                        </a:rPr>
                        <a:t>30</a:t>
                      </a:r>
                      <a:r>
                        <a:rPr lang="ja-JP" sz="1600" b="1" kern="100" dirty="0">
                          <a:effectLst/>
                          <a:latin typeface="ＭＳ Ｐゴシック" panose="020B0600070205080204" pitchFamily="50" charset="-128"/>
                          <a:ea typeface="ＭＳ Ｐゴシック" panose="020B0600070205080204" pitchFamily="50" charset="-128"/>
                        </a:rPr>
                        <a:t>年改正法</a:t>
                      </a:r>
                      <a:endParaRPr lang="ja-JP" sz="1600" b="1"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nchor="ctr">
                    <a:solidFill>
                      <a:schemeClr val="bg1">
                        <a:lumMod val="85000"/>
                      </a:schemeClr>
                    </a:solidFill>
                  </a:tcPr>
                </a:tc>
              </a:tr>
              <a:tr h="1652438">
                <a:tc>
                  <a:txBody>
                    <a:bodyPr/>
                    <a:lstStyle/>
                    <a:p>
                      <a:pPr algn="just">
                        <a:lnSpc>
                          <a:spcPct val="100000"/>
                        </a:lnSpc>
                        <a:spcBef>
                          <a:spcPts val="300"/>
                        </a:spcBef>
                        <a:spcAft>
                          <a:spcPts val="0"/>
                        </a:spcAft>
                      </a:pPr>
                      <a:r>
                        <a:rPr lang="en-US" sz="1600" b="1" kern="100" dirty="0">
                          <a:effectLst/>
                          <a:latin typeface="ＭＳ Ｐゴシック" panose="020B0600070205080204" pitchFamily="50" charset="-128"/>
                          <a:ea typeface="ＭＳ Ｐゴシック" panose="020B0600070205080204" pitchFamily="50" charset="-128"/>
                        </a:rPr>
                        <a:t>A</a:t>
                      </a:r>
                      <a:r>
                        <a:rPr lang="ja-JP" sz="1600" b="1" kern="100" dirty="0">
                          <a:effectLst/>
                          <a:latin typeface="ＭＳ Ｐゴシック" panose="020B0600070205080204" pitchFamily="50" charset="-128"/>
                          <a:ea typeface="ＭＳ Ｐゴシック" panose="020B0600070205080204" pitchFamily="50" charset="-128"/>
                        </a:rPr>
                        <a:t>類型　付随的著作物の軽微な利用</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その著作物の利用を主たる目的としない他の行為に伴い</a:t>
                      </a:r>
                      <a:r>
                        <a:rPr lang="ja-JP" sz="1600" u="sng" kern="100" dirty="0">
                          <a:effectLst/>
                          <a:latin typeface="ＭＳ Ｐゴシック" panose="020B0600070205080204" pitchFamily="50" charset="-128"/>
                          <a:ea typeface="ＭＳ Ｐゴシック" panose="020B0600070205080204" pitchFamily="50" charset="-128"/>
                        </a:rPr>
                        <a:t>付随的に生ずる当該著作物の利用</a:t>
                      </a:r>
                      <a:r>
                        <a:rPr lang="ja-JP" sz="1600" kern="100" dirty="0">
                          <a:effectLst/>
                          <a:latin typeface="ＭＳ Ｐゴシック" panose="020B0600070205080204" pitchFamily="50" charset="-128"/>
                          <a:ea typeface="ＭＳ Ｐゴシック" panose="020B0600070205080204" pitchFamily="50" charset="-128"/>
                        </a:rPr>
                        <a:t>であり、かつ、その利用が質的又は量的に社会通念上</a:t>
                      </a:r>
                      <a:r>
                        <a:rPr lang="ja-JP" sz="1600" u="sng" kern="100" dirty="0">
                          <a:effectLst/>
                          <a:latin typeface="ＭＳ Ｐゴシック" panose="020B0600070205080204" pitchFamily="50" charset="-128"/>
                          <a:ea typeface="ＭＳ Ｐゴシック" panose="020B0600070205080204" pitchFamily="50" charset="-128"/>
                        </a:rPr>
                        <a:t>軽微</a:t>
                      </a:r>
                      <a:r>
                        <a:rPr lang="ja-JP" sz="1600" kern="100" dirty="0">
                          <a:effectLst/>
                          <a:latin typeface="ＭＳ Ｐゴシック" panose="020B0600070205080204" pitchFamily="50" charset="-128"/>
                          <a:ea typeface="ＭＳ Ｐゴシック" panose="020B0600070205080204" pitchFamily="50" charset="-128"/>
                        </a:rPr>
                        <a:t>であると評価できる</a:t>
                      </a:r>
                      <a:r>
                        <a:rPr lang="ja-JP" sz="1600" kern="100" dirty="0" smtClean="0">
                          <a:effectLst/>
                          <a:latin typeface="ＭＳ Ｐゴシック" panose="020B0600070205080204" pitchFamily="50" charset="-128"/>
                          <a:ea typeface="ＭＳ Ｐゴシック" panose="020B0600070205080204" pitchFamily="50" charset="-128"/>
                        </a:rPr>
                        <a:t>もの</a:t>
                      </a:r>
                      <a:endParaRPr lang="en-US" altLang="ja-JP" sz="1600" kern="100" dirty="0" smtClean="0">
                        <a:effectLst/>
                        <a:latin typeface="ＭＳ Ｐゴシック" panose="020B0600070205080204" pitchFamily="50" charset="-128"/>
                        <a:ea typeface="ＭＳ Ｐゴシック" panose="020B0600070205080204" pitchFamily="50" charset="-128"/>
                      </a:endParaRPr>
                    </a:p>
                    <a:p>
                      <a:pPr algn="just">
                        <a:lnSpc>
                          <a:spcPct val="100000"/>
                        </a:lnSpc>
                        <a:spcBef>
                          <a:spcPts val="300"/>
                        </a:spcBef>
                        <a:spcAft>
                          <a:spcPts val="0"/>
                        </a:spcAft>
                      </a:pPr>
                      <a:r>
                        <a:rPr lang="ja-JP" sz="1600" kern="100" dirty="0" smtClean="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ex</a:t>
                      </a:r>
                      <a:r>
                        <a:rPr lang="ja-JP" sz="1600" kern="100" dirty="0" err="1">
                          <a:effectLst/>
                          <a:latin typeface="ＭＳ Ｐゴシック" panose="020B0600070205080204" pitchFamily="50" charset="-128"/>
                          <a:ea typeface="ＭＳ Ｐゴシック" panose="020B0600070205080204" pitchFamily="50" charset="-128"/>
                        </a:rPr>
                        <a:t>．</a:t>
                      </a:r>
                      <a:r>
                        <a:rPr lang="ja-JP" sz="1600" kern="100" dirty="0">
                          <a:effectLst/>
                          <a:latin typeface="ＭＳ Ｐゴシック" panose="020B0600070205080204" pitchFamily="50" charset="-128"/>
                          <a:ea typeface="ＭＳ Ｐゴシック" panose="020B0600070205080204" pitchFamily="50" charset="-128"/>
                        </a:rPr>
                        <a:t>写り込み）</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2</a:t>
                      </a:r>
                      <a:r>
                        <a:rPr lang="ja-JP" sz="1600" kern="100" dirty="0">
                          <a:effectLst/>
                          <a:latin typeface="ＭＳ Ｐゴシック" panose="020B0600070205080204" pitchFamily="50" charset="-128"/>
                          <a:ea typeface="ＭＳ Ｐゴシック" panose="020B0600070205080204" pitchFamily="50" charset="-128"/>
                        </a:rPr>
                        <a:t>（付随対象著作物の利用）</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 </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2</a:t>
                      </a:r>
                      <a:endParaRPr lang="ja-JP" sz="1600" kern="100" dirty="0">
                        <a:effectLst/>
                        <a:latin typeface="ＭＳ Ｐゴシック" panose="020B0600070205080204" pitchFamily="50" charset="-128"/>
                        <a:ea typeface="ＭＳ Ｐゴシック" panose="020B0600070205080204" pitchFamily="50" charset="-128"/>
                      </a:endParaRPr>
                    </a:p>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47</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6</a:t>
                      </a:r>
                      <a:r>
                        <a:rPr lang="ja-JP" sz="1600" kern="100" dirty="0">
                          <a:effectLst/>
                          <a:latin typeface="ＭＳ Ｐゴシック" panose="020B0600070205080204" pitchFamily="50" charset="-128"/>
                          <a:ea typeface="ＭＳ Ｐゴシック" panose="020B0600070205080204" pitchFamily="50" charset="-128"/>
                        </a:rPr>
                        <a:t>第</a:t>
                      </a:r>
                      <a:r>
                        <a:rPr lang="en-US" sz="1600" kern="100" dirty="0">
                          <a:effectLst/>
                          <a:latin typeface="ＭＳ Ｐゴシック" panose="020B0600070205080204" pitchFamily="50" charset="-128"/>
                          <a:ea typeface="ＭＳ Ｐゴシック" panose="020B0600070205080204" pitchFamily="50" charset="-128"/>
                        </a:rPr>
                        <a:t>1</a:t>
                      </a:r>
                      <a:r>
                        <a:rPr lang="ja-JP" sz="1600" kern="100" dirty="0">
                          <a:effectLst/>
                          <a:latin typeface="ＭＳ Ｐゴシック" panose="020B0600070205080204" pitchFamily="50" charset="-128"/>
                          <a:ea typeface="ＭＳ Ｐゴシック" panose="020B0600070205080204" pitchFamily="50" charset="-128"/>
                        </a:rPr>
                        <a:t>項</a:t>
                      </a:r>
                      <a:r>
                        <a:rPr lang="en-US" sz="1600" kern="100" dirty="0">
                          <a:effectLst/>
                          <a:latin typeface="ＭＳ Ｐゴシック" panose="020B0600070205080204" pitchFamily="50" charset="-128"/>
                          <a:ea typeface="ＭＳ Ｐゴシック" panose="020B0600070205080204" pitchFamily="50" charset="-128"/>
                        </a:rPr>
                        <a:t>2</a:t>
                      </a:r>
                      <a:r>
                        <a:rPr lang="ja-JP" sz="1600" kern="100" dirty="0">
                          <a:effectLst/>
                          <a:latin typeface="ＭＳ Ｐゴシック" panose="020B0600070205080204" pitchFamily="50" charset="-128"/>
                          <a:ea typeface="ＭＳ Ｐゴシック" panose="020B0600070205080204" pitchFamily="50" charset="-128"/>
                        </a:rPr>
                        <a:t>号</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（実質的変更はない）</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r h="2266158">
                <a:tc>
                  <a:txBody>
                    <a:bodyPr/>
                    <a:lstStyle/>
                    <a:p>
                      <a:pPr algn="just">
                        <a:lnSpc>
                          <a:spcPct val="100000"/>
                        </a:lnSpc>
                        <a:spcBef>
                          <a:spcPts val="300"/>
                        </a:spcBef>
                        <a:spcAft>
                          <a:spcPts val="0"/>
                        </a:spcAft>
                      </a:pPr>
                      <a:r>
                        <a:rPr lang="en-US" sz="1600" b="1" kern="100" dirty="0">
                          <a:effectLst/>
                          <a:latin typeface="ＭＳ Ｐゴシック" panose="020B0600070205080204" pitchFamily="50" charset="-128"/>
                          <a:ea typeface="ＭＳ Ｐゴシック" panose="020B0600070205080204" pitchFamily="50" charset="-128"/>
                        </a:rPr>
                        <a:t>B</a:t>
                      </a:r>
                      <a:r>
                        <a:rPr lang="ja-JP" sz="1600" b="1" kern="100" dirty="0">
                          <a:effectLst/>
                          <a:latin typeface="ＭＳ Ｐゴシック" panose="020B0600070205080204" pitchFamily="50" charset="-128"/>
                          <a:ea typeface="ＭＳ Ｐゴシック" panose="020B0600070205080204" pitchFamily="50" charset="-128"/>
                        </a:rPr>
                        <a:t>類型　適法利用達成過程の軽微な利用</a:t>
                      </a:r>
                    </a:p>
                    <a:p>
                      <a:pPr algn="just">
                        <a:lnSpc>
                          <a:spcPct val="100000"/>
                        </a:lnSpc>
                        <a:spcBef>
                          <a:spcPts val="300"/>
                        </a:spcBef>
                        <a:spcAft>
                          <a:spcPts val="0"/>
                        </a:spcAft>
                      </a:pPr>
                      <a:r>
                        <a:rPr lang="ja-JP" sz="1600" u="sng" kern="100" dirty="0">
                          <a:effectLst/>
                          <a:latin typeface="ＭＳ Ｐゴシック" panose="020B0600070205080204" pitchFamily="50" charset="-128"/>
                          <a:ea typeface="ＭＳ Ｐゴシック" panose="020B0600070205080204" pitchFamily="50" charset="-128"/>
                        </a:rPr>
                        <a:t>適法な著作物の利用を達成しようとする過程</a:t>
                      </a:r>
                      <a:r>
                        <a:rPr lang="ja-JP" sz="1600" kern="100" dirty="0">
                          <a:effectLst/>
                          <a:latin typeface="ＭＳ Ｐゴシック" panose="020B0600070205080204" pitchFamily="50" charset="-128"/>
                          <a:ea typeface="ＭＳ Ｐゴシック" panose="020B0600070205080204" pitchFamily="50" charset="-128"/>
                        </a:rPr>
                        <a:t>において合理的に必要と認められる当該著作物の利用であり、かつ、その利用が質的又は量的に社会通念上</a:t>
                      </a:r>
                      <a:r>
                        <a:rPr lang="ja-JP" sz="1600" u="sng" kern="100" dirty="0">
                          <a:effectLst/>
                          <a:latin typeface="ＭＳ Ｐゴシック" panose="020B0600070205080204" pitchFamily="50" charset="-128"/>
                          <a:ea typeface="ＭＳ Ｐゴシック" panose="020B0600070205080204" pitchFamily="50" charset="-128"/>
                        </a:rPr>
                        <a:t>軽微</a:t>
                      </a:r>
                      <a:r>
                        <a:rPr lang="ja-JP" sz="1600" kern="100" dirty="0">
                          <a:effectLst/>
                          <a:latin typeface="ＭＳ Ｐゴシック" panose="020B0600070205080204" pitchFamily="50" charset="-128"/>
                          <a:ea typeface="ＭＳ Ｐゴシック" panose="020B0600070205080204" pitchFamily="50" charset="-128"/>
                        </a:rPr>
                        <a:t>であると評価できるもの</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ex</a:t>
                      </a:r>
                      <a:r>
                        <a:rPr lang="ja-JP" sz="1600" kern="100" dirty="0" err="1">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CD</a:t>
                      </a:r>
                      <a:r>
                        <a:rPr lang="ja-JP" sz="1600" kern="100" dirty="0">
                          <a:effectLst/>
                          <a:latin typeface="ＭＳ Ｐゴシック" panose="020B0600070205080204" pitchFamily="50" charset="-128"/>
                          <a:ea typeface="ＭＳ Ｐゴシック" panose="020B0600070205080204" pitchFamily="50" charset="-128"/>
                        </a:rPr>
                        <a:t>録音マスターテープ中間複製、許諾企画会議資料段階の複製）</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3</a:t>
                      </a:r>
                      <a:r>
                        <a:rPr lang="ja-JP" sz="1600" kern="100" dirty="0">
                          <a:effectLst/>
                          <a:latin typeface="ＭＳ Ｐゴシック" panose="020B0600070205080204" pitchFamily="50" charset="-128"/>
                          <a:ea typeface="ＭＳ Ｐゴシック" panose="020B0600070205080204" pitchFamily="50" charset="-128"/>
                        </a:rPr>
                        <a:t>（検討の過程における利用）</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en-US" sz="1600" kern="100">
                          <a:effectLst/>
                          <a:latin typeface="ＭＳ Ｐゴシック" panose="020B0600070205080204" pitchFamily="50" charset="-128"/>
                          <a:ea typeface="ＭＳ Ｐゴシック" panose="020B0600070205080204" pitchFamily="50" charset="-128"/>
                        </a:rPr>
                        <a:t> </a:t>
                      </a:r>
                      <a:endParaRPr lang="ja-JP" sz="1600" kern="10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c>
                  <a:txBody>
                    <a:bodyPr/>
                    <a:lstStyle/>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新</a:t>
                      </a:r>
                      <a:r>
                        <a:rPr lang="en-US" sz="1600" kern="100" dirty="0">
                          <a:effectLst/>
                          <a:latin typeface="ＭＳ Ｐゴシック" panose="020B0600070205080204" pitchFamily="50" charset="-128"/>
                          <a:ea typeface="ＭＳ Ｐゴシック" panose="020B0600070205080204" pitchFamily="50" charset="-128"/>
                        </a:rPr>
                        <a:t>30</a:t>
                      </a:r>
                      <a:r>
                        <a:rPr lang="ja-JP" sz="1600" kern="100" dirty="0">
                          <a:effectLst/>
                          <a:latin typeface="ＭＳ Ｐゴシック" panose="020B0600070205080204" pitchFamily="50" charset="-128"/>
                          <a:ea typeface="ＭＳ Ｐゴシック" panose="020B0600070205080204" pitchFamily="50" charset="-128"/>
                        </a:rPr>
                        <a:t>条の</a:t>
                      </a:r>
                      <a:r>
                        <a:rPr lang="en-US" sz="1600" kern="100" dirty="0">
                          <a:effectLst/>
                          <a:latin typeface="ＭＳ Ｐゴシック" panose="020B0600070205080204" pitchFamily="50" charset="-128"/>
                          <a:ea typeface="ＭＳ Ｐゴシック" panose="020B0600070205080204" pitchFamily="50" charset="-128"/>
                        </a:rPr>
                        <a:t>3</a:t>
                      </a:r>
                      <a:r>
                        <a:rPr lang="ja-JP" sz="1600" kern="100" dirty="0">
                          <a:effectLst/>
                          <a:latin typeface="ＭＳ Ｐゴシック" panose="020B0600070205080204" pitchFamily="50" charset="-128"/>
                          <a:ea typeface="ＭＳ Ｐゴシック" panose="020B0600070205080204" pitchFamily="50" charset="-128"/>
                        </a:rPr>
                        <a:t>（検討の過程における利用）</a:t>
                      </a:r>
                    </a:p>
                    <a:p>
                      <a:pPr algn="just">
                        <a:lnSpc>
                          <a:spcPct val="100000"/>
                        </a:lnSpc>
                        <a:spcBef>
                          <a:spcPts val="300"/>
                        </a:spcBef>
                        <a:spcAft>
                          <a:spcPts val="0"/>
                        </a:spcAft>
                      </a:pPr>
                      <a:r>
                        <a:rPr lang="ja-JP" sz="1600" kern="100" dirty="0">
                          <a:effectLst/>
                          <a:latin typeface="ＭＳ Ｐゴシック" panose="020B0600070205080204" pitchFamily="50" charset="-128"/>
                          <a:ea typeface="ＭＳ Ｐゴシック" panose="020B0600070205080204" pitchFamily="50" charset="-128"/>
                        </a:rPr>
                        <a:t>（実質的変更なし）</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38100" marR="38100" marT="0" marB="0"/>
                </a:tc>
              </a:tr>
            </a:tbl>
          </a:graphicData>
        </a:graphic>
      </p:graphicFrame>
    </p:spTree>
    <p:extLst>
      <p:ext uri="{BB962C8B-B14F-4D97-AF65-F5344CB8AC3E}">
        <p14:creationId xmlns:p14="http://schemas.microsoft.com/office/powerpoint/2010/main" val="223196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F56DC45691AAB44BC9740E93DF9C844" ma:contentTypeVersion="1" ma:contentTypeDescription="新しいドキュメントを作成します。" ma:contentTypeScope="" ma:versionID="4d365721f2c079a26ed2e1ce1b32c364">
  <xsd:schema xmlns:xsd="http://www.w3.org/2001/XMLSchema" xmlns:p="http://schemas.microsoft.com/office/2006/metadata/properties" xmlns:ns2="f087611e-47cc-43b4-8f31-c55821788108" targetNamespace="http://schemas.microsoft.com/office/2006/metadata/properties" ma:root="true" ma:fieldsID="0e8ae926277b1e908fa67487ad496662" ns2:_="">
    <xsd:import namespace="f087611e-47cc-43b4-8f31-c55821788108"/>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dms="http://schemas.microsoft.com/office/2006/documentManagement/types" targetNamespace="f087611e-47cc-43b4-8f31-c55821788108" elementFormDefault="qualified">
    <xsd:import namespace="http://schemas.microsoft.com/office/2006/documentManagement/types"/>
    <xsd:element name="_x8aac__x660e_" ma:index="1" nillable="true" ma:displayName="説明" ma:internalName="_x8aac__x660e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コンテンツ タイプ" ma:readOnly="true"/>
        <xsd:element ref="dc:title" minOccurs="0" maxOccurs="1" ma:index="2"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_x8aac__x660e_ xmlns="f087611e-47cc-43b4-8f31-c558217881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4C40F3-B9A4-4701-9724-C07A024AC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7611e-47cc-43b4-8f31-c5582178810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DCD9FE-2568-43BF-976D-A0683D070828}">
  <ds:schemaRefs>
    <ds:schemaRef ds:uri="http://purl.org/dc/elements/1.1/"/>
    <ds:schemaRef ds:uri="f087611e-47cc-43b4-8f31-c55821788108"/>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86804B1-A676-4A4C-8A53-DC65122AD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2230</Words>
  <Application>Microsoft Office PowerPoint</Application>
  <PresentationFormat>画面に合わせる (4:3)</PresentationFormat>
  <Paragraphs>289</Paragraphs>
  <Slides>49</Slides>
  <Notes>1</Notes>
  <HiddenSlides>0</HiddenSlides>
  <MMClips>0</MMClips>
  <ScaleCrop>false</ScaleCrop>
  <HeadingPairs>
    <vt:vector size="4" baseType="variant">
      <vt:variant>
        <vt:lpstr>テーマ</vt:lpstr>
      </vt:variant>
      <vt:variant>
        <vt:i4>2</vt:i4>
      </vt:variant>
      <vt:variant>
        <vt:lpstr>スライド タイトル</vt:lpstr>
      </vt:variant>
      <vt:variant>
        <vt:i4>49</vt:i4>
      </vt:variant>
    </vt:vector>
  </HeadingPairs>
  <TitlesOfParts>
    <vt:vector size="51" baseType="lpstr">
      <vt:lpstr>デザインの設定</vt:lpstr>
      <vt:lpstr>1_デザインの設定</vt:lpstr>
      <vt:lpstr>ＪＥＰＡ著作権セミナ－ 平成30年著作権法改正・柔軟な権利制限規定概要と 電子出版業務</vt:lpstr>
      <vt:lpstr>１　平成３０年改正の概要</vt:lpstr>
      <vt:lpstr>PowerPoint プレゼンテーション</vt:lpstr>
      <vt:lpstr>PowerPoint プレゼンテーション</vt:lpstr>
      <vt:lpstr>２　ソフトローによる新秩序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著作権に関するソフトロー存在形式（１）</vt:lpstr>
      <vt:lpstr>著作権に関するソフトロー存在形式（２）</vt:lpstr>
      <vt:lpstr>ソフトローとライセンス契約の関係（１）</vt:lpstr>
      <vt:lpstr>ソフトローとライセンス契約の関係（２）</vt:lpstr>
      <vt:lpstr>ソフトローとライセンス契約の関係（３）</vt:lpstr>
      <vt:lpstr>アウトサイダーのライセンス契約</vt:lpstr>
      <vt:lpstr>プラットフォーマによるビジネスモデルのガイドライン</vt:lpstr>
      <vt:lpstr>ソフトローの属性</vt:lpstr>
      <vt:lpstr>ソフトローを介したハードローのサンクション</vt:lpstr>
      <vt:lpstr>団体間協議とこれに規律される団体構成員のライセンス契約の形成</vt:lpstr>
      <vt:lpstr>団体間協議によって形成されるソフトローとアウトサイダーのライセンス契約に関する問題点</vt:lpstr>
      <vt:lpstr>ISUMルールを例として</vt:lpstr>
      <vt:lpstr>団体間の協議・協定に基づかないソフトローとライセンス契約</vt:lpstr>
      <vt:lpstr>ソフトローを内容とするライセンス契約の適法性の限界を争う地位の保障</vt:lpstr>
      <vt:lpstr>ナショナルアーカイブの構築</vt:lpstr>
      <vt:lpstr>所在検索サービス</vt:lpstr>
      <vt:lpstr>Google Books 検索結果の表示方法　全文表示</vt:lpstr>
      <vt:lpstr>【資料1】全文表示の例</vt:lpstr>
      <vt:lpstr>Google Books 検索結果の表示方法　部分プレビュー</vt:lpstr>
      <vt:lpstr>【資料2】部分プレビュー表示の例</vt:lpstr>
      <vt:lpstr>Google Books検索結果の表示方法　スニペット表示</vt:lpstr>
      <vt:lpstr>【資料3】スニペット表示の例（Googleブックスの検索語入力欄に（「Steve Hovley」と入力した場合に最初に表示される当該検索語を含む書籍のリスト）</vt:lpstr>
      <vt:lpstr>【資料4】スニペット表示の例（資料3のリストから『Ball four』を選択してクリックした場合に表示される当該書籍に関するページの一部分。当該書籍の販売者および収蔵図書館へのリンク（下記枠内）等が表示されている）</vt:lpstr>
      <vt:lpstr>【資料5】スニペット表示の例（当該書籍に関するページには、資料4に示した部分に続いて検索語を含むスニペット3つが表示されている。）</vt:lpstr>
      <vt:lpstr>Google Books 検索結果の表示方法　書誌データ</vt:lpstr>
      <vt:lpstr>【資料6】書誌データおよび関連サイト情報のみが表示されている例</vt:lpstr>
      <vt:lpstr>スニペット表示の原則</vt:lpstr>
      <vt:lpstr>【資料7】Google Booksにおけるスニペットの概念図</vt:lpstr>
      <vt:lpstr>スニペット表示の制限　１</vt:lpstr>
      <vt:lpstr>スニペット表示の制限　２</vt:lpstr>
      <vt:lpstr>スニペット表示の制限　３</vt:lpstr>
      <vt:lpstr>スニペット表示の制限　４</vt:lpstr>
      <vt:lpstr>スニペット表示の制限　５</vt:lpstr>
      <vt:lpstr>スニペット表示の制限　６</vt:lpstr>
      <vt:lpstr>スニペット表示の制限　７</vt:lpstr>
      <vt:lpstr>16％以上にアクセスできない</vt:lpstr>
      <vt:lpstr>俵万智の短歌は？</vt:lpstr>
      <vt:lpstr>【資料8】スニペットに短歌の作品が含まれている例（下記枠内に短歌2首が 表示されている）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0x0101003F56DC45691AAB44BC9740E93DF9C844</vt:lpwstr>
  </property>
</Properties>
</file>