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62" r:id="rId6"/>
    <p:sldId id="263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6305" autoAdjust="0"/>
  </p:normalViewPr>
  <p:slideViewPr>
    <p:cSldViewPr snapToGrid="0">
      <p:cViewPr varScale="1">
        <p:scale>
          <a:sx n="82" d="100"/>
          <a:sy n="82" d="100"/>
        </p:scale>
        <p:origin x="57" y="3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B8FDB-1040-4A5B-BAC6-338F76D52912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6BDAB-9713-4AEF-9F95-0DA827178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31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6BDAB-9713-4AEF-9F95-0DA8271785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23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JEPA/&#21697;&#36074;&#31649;&#29702;&#12398;&#28436;&#32722;&#21839;&#38988;&#12392;&#35299;&#31572;_QC&#26908;&#23450;&#35430;&#39443;4&#32026;&#23550;&#24540;_240528/result_2015kaitei_QCkentei4kyu/resul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JEPA/result_&#35501;&#26360;&#12496;&#12522;&#12450;&#12501;&#12522;&#12540;/result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7B198A81-EA8C-2B56-A746-F4ACA3CC4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2609" y="5055804"/>
            <a:ext cx="6273360" cy="458646"/>
          </a:xfrm>
        </p:spPr>
        <p:txBody>
          <a:bodyPr>
            <a:normAutofit lnSpcReduction="10000"/>
          </a:bodyPr>
          <a:lstStyle/>
          <a:p>
            <a:pPr algn="r"/>
            <a:r>
              <a:rPr kumimoji="1" lang="ja-JP" altLang="en-US" dirty="0"/>
              <a:t>㈲ ワイズネット　山本有希子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11D154-87C6-A41D-0B45-5B7429788C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915128" y="1960404"/>
            <a:ext cx="773320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5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ボーン・アクセシブルな</a:t>
            </a:r>
            <a:br>
              <a:rPr kumimoji="0" lang="en-US" altLang="ja-JP" sz="5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ja-JP" sz="5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電子書籍の出版に向けて</a:t>
            </a:r>
            <a:endParaRPr kumimoji="0" lang="ja-JP" altLang="ja-JP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75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60A74C-6459-1883-F0D5-4DDC9A8B1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299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§</a:t>
            </a:r>
            <a:r>
              <a:rPr lang="ja-JP" altLang="en-US" dirty="0"/>
              <a:t> 制作会社の立場から</a:t>
            </a:r>
            <a:br>
              <a:rPr lang="en-US" altLang="ja-JP" sz="4000" dirty="0"/>
            </a:br>
            <a:br>
              <a:rPr lang="en-US" altLang="ja-JP" sz="4000" dirty="0"/>
            </a:b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E31102-B66C-0239-4C24-E0A38DC7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797" y="2275784"/>
            <a:ext cx="8865079" cy="3904626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有限会社ワイズネット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2003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年設立　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年目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ファイル／月　制作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割がリフロー型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49411E4-252C-6BB3-477D-2FAD472D6B48}"/>
              </a:ext>
            </a:extLst>
          </p:cNvPr>
          <p:cNvSpPr txBox="1">
            <a:spLocks/>
          </p:cNvSpPr>
          <p:nvPr/>
        </p:nvSpPr>
        <p:spPr>
          <a:xfrm>
            <a:off x="1295400" y="3687987"/>
            <a:ext cx="9601200" cy="912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574CF18-414D-7683-398D-6122680D7DB3}"/>
              </a:ext>
            </a:extLst>
          </p:cNvPr>
          <p:cNvGrpSpPr/>
          <p:nvPr/>
        </p:nvGrpSpPr>
        <p:grpSpPr>
          <a:xfrm>
            <a:off x="7908271" y="3349645"/>
            <a:ext cx="1836465" cy="1991147"/>
            <a:chOff x="9819445" y="4381681"/>
            <a:chExt cx="1836465" cy="199114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09FBE01-00CC-F7A0-03D1-FC39A1D5B06E}"/>
                </a:ext>
              </a:extLst>
            </p:cNvPr>
            <p:cNvSpPr txBox="1"/>
            <p:nvPr/>
          </p:nvSpPr>
          <p:spPr>
            <a:xfrm>
              <a:off x="9819445" y="5911163"/>
              <a:ext cx="18364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latin typeface="Arial Rounded MT Bold" panose="020F0704030504030204" pitchFamily="34" charset="0"/>
                </a:rPr>
                <a:t>Yznet.co.jp</a:t>
              </a:r>
              <a:endParaRPr kumimoji="1" lang="ja-JP" altLang="en-US" sz="2400" b="1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56EDAC4-0F61-B660-EC4C-8B2363E48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9445" y="4381681"/>
              <a:ext cx="1723577" cy="1593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6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80C486-91DD-81CD-C3C0-8C32AD1A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§</a:t>
            </a:r>
            <a:r>
              <a:rPr lang="ja-JP" altLang="en-US" dirty="0"/>
              <a:t> </a:t>
            </a:r>
            <a:r>
              <a:rPr lang="ja-JP" altLang="en-US" sz="4000" dirty="0"/>
              <a:t>電子書籍のアクセシブル機能</a:t>
            </a:r>
            <a:endParaRPr kumimoji="1" lang="ja-JP" altLang="en-US" sz="4000" dirty="0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C301C29A-32B8-DDBA-DCC2-81A5957CC915}"/>
              </a:ext>
            </a:extLst>
          </p:cNvPr>
          <p:cNvSpPr/>
          <p:nvPr/>
        </p:nvSpPr>
        <p:spPr>
          <a:xfrm rot="5400000">
            <a:off x="5810781" y="5217974"/>
            <a:ext cx="461535" cy="451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ECDC39-4FE0-E9FC-6339-E38319EB5B1B}"/>
              </a:ext>
            </a:extLst>
          </p:cNvPr>
          <p:cNvSpPr txBox="1"/>
          <p:nvPr/>
        </p:nvSpPr>
        <p:spPr>
          <a:xfrm>
            <a:off x="6407989" y="3254297"/>
            <a:ext cx="3288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読上げ</a:t>
            </a:r>
            <a:endParaRPr kumimoji="1"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縦書→横書 切替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2F4E75-50AD-1AA9-FC56-3A172CDF1B08}"/>
              </a:ext>
            </a:extLst>
          </p:cNvPr>
          <p:cNvSpPr txBox="1"/>
          <p:nvPr/>
        </p:nvSpPr>
        <p:spPr>
          <a:xfrm>
            <a:off x="2993549" y="578928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書店ビューアー　実装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68C03E5-7BC6-260A-51E5-BA2DCD4DA9AF}"/>
              </a:ext>
            </a:extLst>
          </p:cNvPr>
          <p:cNvGrpSpPr/>
          <p:nvPr/>
        </p:nvGrpSpPr>
        <p:grpSpPr>
          <a:xfrm>
            <a:off x="2993548" y="2160254"/>
            <a:ext cx="2930602" cy="4288011"/>
            <a:chOff x="4407319" y="1460171"/>
            <a:chExt cx="2930602" cy="4288011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602F14E3-9B60-417F-E87C-6BEA280C1A91}"/>
                </a:ext>
              </a:extLst>
            </p:cNvPr>
            <p:cNvSpPr txBox="1"/>
            <p:nvPr/>
          </p:nvSpPr>
          <p:spPr>
            <a:xfrm>
              <a:off x="4495162" y="1931753"/>
              <a:ext cx="2754917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文字の拡大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フォントの変更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背景の変更</a:t>
              </a:r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 dirty="0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050B7175-672A-C85D-A26A-4790637C31B7}"/>
                </a:ext>
              </a:extLst>
            </p:cNvPr>
            <p:cNvSpPr/>
            <p:nvPr/>
          </p:nvSpPr>
          <p:spPr>
            <a:xfrm>
              <a:off x="4407319" y="1460171"/>
              <a:ext cx="2930602" cy="288129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61D8E9E4-9C72-F5FE-D9E2-AC3C920D2AE9}"/>
              </a:ext>
            </a:extLst>
          </p:cNvPr>
          <p:cNvSpPr/>
          <p:nvPr/>
        </p:nvSpPr>
        <p:spPr>
          <a:xfrm>
            <a:off x="6267069" y="2160254"/>
            <a:ext cx="3504503" cy="2711602"/>
          </a:xfrm>
          <a:prstGeom prst="triangle">
            <a:avLst>
              <a:gd name="adj" fmla="val 5050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吹き出し: 円形 17">
            <a:extLst>
              <a:ext uri="{FF2B5EF4-FFF2-40B4-BE49-F238E27FC236}">
                <a16:creationId xmlns:a16="http://schemas.microsoft.com/office/drawing/2014/main" id="{59158546-3BF6-AE1F-C988-074038CE08DA}"/>
              </a:ext>
            </a:extLst>
          </p:cNvPr>
          <p:cNvSpPr/>
          <p:nvPr/>
        </p:nvSpPr>
        <p:spPr>
          <a:xfrm rot="1910955">
            <a:off x="9090789" y="1758299"/>
            <a:ext cx="2178282" cy="1645296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制作時に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最適化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24675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F874C-2645-1A75-157E-308E95DC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331929" cy="772753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§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読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</a:t>
            </a:r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上げ状況 </a:t>
            </a:r>
            <a:r>
              <a:rPr kumimoji="1" lang="ja-JP" altLang="en-US" sz="3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（例</a:t>
            </a:r>
            <a:r>
              <a:rPr lang="ja-JP" altLang="en-US" sz="3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3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kindle)</a:t>
            </a:r>
            <a:br>
              <a:rPr lang="en-US" altLang="ja-JP" sz="4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40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0452131B-BA12-7838-B8E3-BCCBCFF7B17B}"/>
              </a:ext>
            </a:extLst>
          </p:cNvPr>
          <p:cNvSpPr txBox="1">
            <a:spLocks/>
          </p:cNvSpPr>
          <p:nvPr/>
        </p:nvSpPr>
        <p:spPr>
          <a:xfrm>
            <a:off x="2236446" y="1807295"/>
            <a:ext cx="9517053" cy="1901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57F8698-7C93-91C3-6ADF-DED50F0341B9}"/>
              </a:ext>
            </a:extLst>
          </p:cNvPr>
          <p:cNvGrpSpPr/>
          <p:nvPr/>
        </p:nvGrpSpPr>
        <p:grpSpPr>
          <a:xfrm>
            <a:off x="1828800" y="1836552"/>
            <a:ext cx="9823867" cy="4502426"/>
            <a:chOff x="1828800" y="1669775"/>
            <a:chExt cx="9823867" cy="4502426"/>
          </a:xfrm>
        </p:grpSpPr>
        <p:sp>
          <p:nvSpPr>
            <p:cNvPr id="4" name="タイトル 1">
              <a:extLst>
                <a:ext uri="{FF2B5EF4-FFF2-40B4-BE49-F238E27FC236}">
                  <a16:creationId xmlns:a16="http://schemas.microsoft.com/office/drawing/2014/main" id="{667506A2-E935-C651-6AD6-8B3EB14581BA}"/>
                </a:ext>
              </a:extLst>
            </p:cNvPr>
            <p:cNvSpPr txBox="1">
              <a:spLocks/>
            </p:cNvSpPr>
            <p:nvPr/>
          </p:nvSpPr>
          <p:spPr>
            <a:xfrm>
              <a:off x="1828800" y="1808793"/>
              <a:ext cx="8958263" cy="436340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89000"/>
                </a:lnSpc>
                <a:spcBef>
                  <a:spcPct val="0"/>
                </a:spcBef>
                <a:buNone/>
                <a:defRPr kumimoji="1" sz="44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１）　文字：　ひらがな、カタカナ</a:t>
              </a:r>
              <a:endParaRPr lang="en-US" altLang="ja-JP" sz="3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 sz="3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3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         　漢字</a:t>
              </a:r>
              <a:endParaRPr lang="en-US" altLang="ja-JP" sz="3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3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                           </a:t>
              </a:r>
              <a:endParaRPr lang="en-US" altLang="ja-JP" sz="3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3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 　ルビ</a:t>
              </a:r>
              <a:endParaRPr lang="en-US" altLang="ja-JP" sz="3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3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　　　　　　  　　　　</a:t>
              </a:r>
              <a:endParaRPr lang="en-US" altLang="ja-JP" sz="3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3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 　アルファベット</a:t>
              </a:r>
              <a:endParaRPr lang="en-US" altLang="ja-JP" sz="3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3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</a:t>
              </a:r>
              <a:endParaRPr lang="en-US" altLang="ja-JP" sz="3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3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 　</a:t>
              </a:r>
              <a:r>
                <a:rPr lang="ja-JP" altLang="en-US" sz="3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外字画像</a:t>
              </a:r>
              <a:endParaRPr lang="en-US" altLang="ja-JP" sz="3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3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</a:t>
              </a:r>
              <a:endParaRPr lang="en-US" altLang="ja-JP" sz="3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 sz="3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3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２）　</a:t>
              </a:r>
              <a:r>
                <a:rPr lang="ja-JP" altLang="en-US" sz="3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図、表、挿絵など画像</a:t>
              </a:r>
              <a:r>
                <a:rPr lang="ja-JP" altLang="en-US" sz="3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 </a:t>
              </a:r>
              <a:endParaRPr kumimoji="1"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　　　　　　　　　　　　　　</a:t>
              </a:r>
              <a:r>
                <a:rPr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</a:t>
              </a:r>
              <a:endParaRPr lang="en-US" altLang="ja-JP" sz="4000" dirty="0"/>
            </a:p>
            <a:p>
              <a:endParaRPr lang="en-US" altLang="ja-JP" sz="4000" dirty="0"/>
            </a:p>
            <a:p>
              <a:endParaRPr lang="en-US" altLang="ja-JP" sz="4000" dirty="0"/>
            </a:p>
            <a:p>
              <a:endParaRPr lang="en-US" altLang="ja-JP" sz="400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3034436-BDF6-C731-87A8-2A9F508A3812}"/>
                </a:ext>
              </a:extLst>
            </p:cNvPr>
            <p:cNvSpPr txBox="1"/>
            <p:nvPr/>
          </p:nvSpPr>
          <p:spPr>
            <a:xfrm>
              <a:off x="6929435" y="166977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/>
                <a:t>〇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96D4E0B-B4A8-0480-B23B-B97A6803C15D}"/>
                </a:ext>
              </a:extLst>
            </p:cNvPr>
            <p:cNvSpPr txBox="1"/>
            <p:nvPr/>
          </p:nvSpPr>
          <p:spPr>
            <a:xfrm>
              <a:off x="6929436" y="2156038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△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461A6AB-212A-A28F-C2A8-C628E787475F}"/>
                </a:ext>
              </a:extLst>
            </p:cNvPr>
            <p:cNvSpPr txBox="1"/>
            <p:nvPr/>
          </p:nvSpPr>
          <p:spPr>
            <a:xfrm>
              <a:off x="6970143" y="2674189"/>
              <a:ext cx="4715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?</a:t>
              </a:r>
            </a:p>
            <a:p>
              <a:endPara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B10D0AB-149F-04EB-69CD-D6D704E5DD50}"/>
                </a:ext>
              </a:extLst>
            </p:cNvPr>
            <p:cNvSpPr txBox="1"/>
            <p:nvPr/>
          </p:nvSpPr>
          <p:spPr>
            <a:xfrm>
              <a:off x="6929434" y="404279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✕</a:t>
              </a:r>
            </a:p>
          </p:txBody>
        </p:sp>
        <p:sp>
          <p:nvSpPr>
            <p:cNvPr id="11" name="右中かっこ 10">
              <a:extLst>
                <a:ext uri="{FF2B5EF4-FFF2-40B4-BE49-F238E27FC236}">
                  <a16:creationId xmlns:a16="http://schemas.microsoft.com/office/drawing/2014/main" id="{7EE4A1B5-0C49-3E62-51A0-C7ECB0016EBB}"/>
                </a:ext>
              </a:extLst>
            </p:cNvPr>
            <p:cNvSpPr/>
            <p:nvPr/>
          </p:nvSpPr>
          <p:spPr>
            <a:xfrm>
              <a:off x="7688831" y="4101120"/>
              <a:ext cx="568171" cy="1389833"/>
            </a:xfrm>
            <a:prstGeom prst="rightBrace">
              <a:avLst>
                <a:gd name="adj1" fmla="val 8333"/>
                <a:gd name="adj2" fmla="val 48540"/>
              </a:avLst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A0E4F00-92A8-EB88-02CC-BE08677E0906}"/>
                </a:ext>
              </a:extLst>
            </p:cNvPr>
            <p:cNvSpPr txBox="1"/>
            <p:nvPr/>
          </p:nvSpPr>
          <p:spPr>
            <a:xfrm>
              <a:off x="8405725" y="4218875"/>
              <a:ext cx="32469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代替テキスト</a:t>
              </a:r>
              <a:endParaRPr kumimoji="1" lang="en-US" altLang="ja-JP" sz="2400" dirty="0"/>
            </a:p>
            <a:p>
              <a:r>
                <a:rPr kumimoji="1" lang="en-US" altLang="ja-JP" sz="3600" dirty="0"/>
                <a:t>alt=“</a:t>
              </a:r>
              <a:r>
                <a:rPr kumimoji="1" lang="en-US" altLang="ja-JP" sz="3600" dirty="0">
                  <a:solidFill>
                    <a:srgbClr val="FF0000"/>
                  </a:solidFill>
                </a:rPr>
                <a:t>XXXX</a:t>
              </a:r>
              <a:r>
                <a:rPr kumimoji="1" lang="en-US" altLang="ja-JP" sz="3600" dirty="0"/>
                <a:t>"</a:t>
              </a:r>
              <a:endParaRPr kumimoji="1" lang="ja-JP" altLang="en-US" sz="36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41676F4-010F-02E0-9D54-A87502BB0BD5}"/>
                </a:ext>
              </a:extLst>
            </p:cNvPr>
            <p:cNvSpPr txBox="1"/>
            <p:nvPr/>
          </p:nvSpPr>
          <p:spPr>
            <a:xfrm>
              <a:off x="6933859" y="336722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△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4E928DF-9C2A-01BC-54F3-BEE6CF4ABEB9}"/>
                </a:ext>
              </a:extLst>
            </p:cNvPr>
            <p:cNvSpPr txBox="1"/>
            <p:nvPr/>
          </p:nvSpPr>
          <p:spPr>
            <a:xfrm>
              <a:off x="6911903" y="484462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dirty="0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97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hlinkClick r:id="rId2" action="ppaction://hlinkfile"/>
            <a:extLst>
              <a:ext uri="{FF2B5EF4-FFF2-40B4-BE49-F238E27FC236}">
                <a16:creationId xmlns:a16="http://schemas.microsoft.com/office/drawing/2014/main" id="{582C51F9-9C33-B6E8-98E4-7CD4BED5C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365" y="2052513"/>
            <a:ext cx="1973695" cy="280080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7DB0C4-80D4-6803-AE38-DC8AECEFBA4F}"/>
              </a:ext>
            </a:extLst>
          </p:cNvPr>
          <p:cNvSpPr txBox="1"/>
          <p:nvPr/>
        </p:nvSpPr>
        <p:spPr>
          <a:xfrm>
            <a:off x="2774283" y="5216810"/>
            <a:ext cx="37755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読書バリアフリー　見つけよう！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自分にあった読書のカタチ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</a:p>
          <a:p>
            <a:pPr algn="ctr"/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国土社　電子版発行　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2023.11</a:t>
            </a:r>
            <a:endParaRPr lang="ja-JP" altLang="en-US" dirty="0"/>
          </a:p>
        </p:txBody>
      </p:sp>
      <p:pic>
        <p:nvPicPr>
          <p:cNvPr id="11" name="図 10">
            <a:hlinkClick r:id="rId4" action="ppaction://hlinkfile"/>
            <a:extLst>
              <a:ext uri="{FF2B5EF4-FFF2-40B4-BE49-F238E27FC236}">
                <a16:creationId xmlns:a16="http://schemas.microsoft.com/office/drawing/2014/main" id="{9F42F3A5-8C5B-6C85-A637-DEFE32A85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219" y="2024871"/>
            <a:ext cx="1974556" cy="2808258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EF6EC424-5982-41C9-C19A-373018889743}"/>
              </a:ext>
            </a:extLst>
          </p:cNvPr>
          <p:cNvSpPr txBox="1">
            <a:spLocks/>
          </p:cNvSpPr>
          <p:nvPr/>
        </p:nvSpPr>
        <p:spPr>
          <a:xfrm>
            <a:off x="1371600" y="685799"/>
            <a:ext cx="9331929" cy="7727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§</a:t>
            </a:r>
            <a:r>
              <a:rPr lang="ja-JP" altLang="en-US" sz="4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代替テキスト　実装例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033ACD-7588-2372-50A1-D47E012730D5}"/>
              </a:ext>
            </a:extLst>
          </p:cNvPr>
          <p:cNvSpPr txBox="1"/>
          <p:nvPr/>
        </p:nvSpPr>
        <p:spPr>
          <a:xfrm>
            <a:off x="6715062" y="5237223"/>
            <a:ext cx="40517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品質管理の演習問題と解答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</a:p>
          <a:p>
            <a:pPr algn="ctr"/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日本規格協会　電子版発行　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2024.5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156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F15DD4-1AE3-8F57-0B63-7ABA4B4E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§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検討課題</a:t>
            </a:r>
            <a:endParaRPr kumimoji="1"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4B35EFB-A380-2768-4E11-74333B1FB5CB}"/>
              </a:ext>
            </a:extLst>
          </p:cNvPr>
          <p:cNvSpPr txBox="1">
            <a:spLocks/>
          </p:cNvSpPr>
          <p:nvPr/>
        </p:nvSpPr>
        <p:spPr>
          <a:xfrm>
            <a:off x="2114308" y="1589420"/>
            <a:ext cx="7984349" cy="4426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１）　読上げに必要な情報の精査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（作品の内容とデザインのバランス）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２）　制作時間増　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（サイマルに間に合うか）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ja-JP" altLang="en-US" sz="2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＞＞無理のないルール作りが必要＜＜</a:t>
            </a:r>
            <a:endParaRPr lang="en-US" altLang="ja-JP" sz="2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３）　読上げの検証ができない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４）　音声確認に時間がかかる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4000" dirty="0"/>
          </a:p>
          <a:p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95775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E1BA9B-D600-42F1-C80A-67C249B7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§</a:t>
            </a:r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制作に関わる、</a:t>
            </a:r>
            <a:b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その他のアクセシビリティ対応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D73DF1E5-F775-52A1-BA0A-9A210F4FCA48}"/>
              </a:ext>
            </a:extLst>
          </p:cNvPr>
          <p:cNvSpPr txBox="1">
            <a:spLocks/>
          </p:cNvSpPr>
          <p:nvPr/>
        </p:nvSpPr>
        <p:spPr>
          <a:xfrm>
            <a:off x="1772633" y="1944317"/>
            <a:ext cx="8646734" cy="3606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kumimoji="1"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ページナビゲーション</a:t>
            </a:r>
          </a:p>
          <a:p>
            <a:pPr marL="0" indent="0">
              <a:buNone/>
            </a:pP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（教科書など、紙版と同等の利用が想定される）</a:t>
            </a:r>
          </a:p>
          <a:p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縦組書籍→横組切替</a:t>
            </a:r>
          </a:p>
        </p:txBody>
      </p:sp>
    </p:spTree>
    <p:extLst>
      <p:ext uri="{BB962C8B-B14F-4D97-AF65-F5344CB8AC3E}">
        <p14:creationId xmlns:p14="http://schemas.microsoft.com/office/powerpoint/2010/main" val="234438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FA80D0-6528-4FA5-C146-9EDC9FAF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702" y="1598762"/>
            <a:ext cx="9489057" cy="1932317"/>
          </a:xfrm>
        </p:spPr>
        <p:txBody>
          <a:bodyPr>
            <a:normAutofit/>
          </a:bodyPr>
          <a:lstStyle/>
          <a:p>
            <a:pPr algn="ctr"/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日本語の書籍のための標準化</a:t>
            </a:r>
            <a:br>
              <a:rPr lang="en-US" altLang="ja-JP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を期待しています。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BA9C98-42D4-888D-E2B7-8ADE99BDE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278" y="4428195"/>
            <a:ext cx="9612971" cy="114332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ご静聴ありがとうございました。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635181516"/>
      </p:ext>
    </p:extLst>
  </p:cSld>
  <p:clrMapOvr>
    <a:masterClrMapping/>
  </p:clrMapOvr>
</p:sld>
</file>

<file path=ppt/theme/theme1.xml><?xml version="1.0" encoding="utf-8"?>
<a:theme xmlns:a="http://schemas.openxmlformats.org/drawingml/2006/main" name="トリミン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TM10001105[[fn=トリミング]]</Template>
  <TotalTime>2691</TotalTime>
  <Words>268</Words>
  <Application>Microsoft Office PowerPoint</Application>
  <PresentationFormat>ワイド画面</PresentationFormat>
  <Paragraphs>82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BIZ UDPゴシック</vt:lpstr>
      <vt:lpstr>HGP創英角ﾎﾟｯﾌﾟ体</vt:lpstr>
      <vt:lpstr>UD デジタル 教科書体 NK-B</vt:lpstr>
      <vt:lpstr>游ゴシック</vt:lpstr>
      <vt:lpstr>Arial Rounded MT Bold</vt:lpstr>
      <vt:lpstr>Franklin Gothic Book</vt:lpstr>
      <vt:lpstr>トリミング</vt:lpstr>
      <vt:lpstr>ボーン・アクセシブルな 電子書籍の出版に向けて</vt:lpstr>
      <vt:lpstr>§ 制作会社の立場から  </vt:lpstr>
      <vt:lpstr>§ 電子書籍のアクセシブル機能</vt:lpstr>
      <vt:lpstr>§読み上げ状況 （例　kindle) </vt:lpstr>
      <vt:lpstr>PowerPoint プレゼンテーション</vt:lpstr>
      <vt:lpstr>§検討課題</vt:lpstr>
      <vt:lpstr>§制作に関わる、 　 その他のアクセシビリティ対応</vt:lpstr>
      <vt:lpstr>日本語の書籍のための標準化 を期待しています。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yukiko yamamoto_nomura</dc:creator>
  <cp:lastModifiedBy>yukiko yamamoto_nomura</cp:lastModifiedBy>
  <cp:revision>19</cp:revision>
  <dcterms:created xsi:type="dcterms:W3CDTF">2024-06-16T04:11:58Z</dcterms:created>
  <dcterms:modified xsi:type="dcterms:W3CDTF">2024-06-28T14:28:59Z</dcterms:modified>
</cp:coreProperties>
</file>