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94" r:id="rId4"/>
    <p:sldId id="258" r:id="rId5"/>
    <p:sldId id="276" r:id="rId6"/>
    <p:sldId id="279" r:id="rId7"/>
    <p:sldId id="295" r:id="rId8"/>
    <p:sldId id="278" r:id="rId9"/>
    <p:sldId id="300" r:id="rId10"/>
    <p:sldId id="293" r:id="rId11"/>
    <p:sldId id="301" r:id="rId12"/>
    <p:sldId id="290" r:id="rId13"/>
    <p:sldId id="297" r:id="rId14"/>
    <p:sldId id="303" r:id="rId15"/>
    <p:sldId id="302" r:id="rId16"/>
    <p:sldId id="273" r:id="rId17"/>
    <p:sldId id="304" r:id="rId18"/>
    <p:sldId id="305" r:id="rId19"/>
    <p:sldId id="306" r:id="rId20"/>
    <p:sldId id="288" r:id="rId21"/>
    <p:sldId id="281" r:id="rId22"/>
    <p:sldId id="270" r:id="rId23"/>
    <p:sldId id="287" r:id="rId24"/>
    <p:sldId id="282" r:id="rId25"/>
    <p:sldId id="296" r:id="rId26"/>
    <p:sldId id="299" r:id="rId27"/>
    <p:sldId id="298" r:id="rId28"/>
    <p:sldId id="269" r:id="rId29"/>
    <p:sldId id="272" r:id="rId30"/>
    <p:sldId id="307" r:id="rId3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2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B9FF8B-3A23-AEB7-9CAF-8CA26F7463F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A963EB6-DBB5-2345-764E-CE27062619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39E9CF6-CA67-BA3F-9FE2-DC97FDD82C04}"/>
              </a:ext>
            </a:extLst>
          </p:cNvPr>
          <p:cNvSpPr>
            <a:spLocks noGrp="1"/>
          </p:cNvSpPr>
          <p:nvPr>
            <p:ph type="dt" sz="half" idx="10"/>
          </p:nvPr>
        </p:nvSpPr>
        <p:spPr/>
        <p:txBody>
          <a:bodyPr/>
          <a:lstStyle/>
          <a:p>
            <a:fld id="{C460E22A-EAC8-427F-B8C3-71D00F32FD3C}" type="datetimeFigureOut">
              <a:rPr kumimoji="1" lang="ja-JP" altLang="en-US" smtClean="0"/>
              <a:t>2024/6/28</a:t>
            </a:fld>
            <a:endParaRPr kumimoji="1" lang="ja-JP" altLang="en-US"/>
          </a:p>
        </p:txBody>
      </p:sp>
      <p:sp>
        <p:nvSpPr>
          <p:cNvPr id="5" name="フッター プレースホルダー 4">
            <a:extLst>
              <a:ext uri="{FF2B5EF4-FFF2-40B4-BE49-F238E27FC236}">
                <a16:creationId xmlns:a16="http://schemas.microsoft.com/office/drawing/2014/main" id="{51003AFD-2E45-48EB-8481-D6D754FCBD1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41C741-EBBF-CC47-F85A-FAC9104EB904}"/>
              </a:ext>
            </a:extLst>
          </p:cNvPr>
          <p:cNvSpPr>
            <a:spLocks noGrp="1"/>
          </p:cNvSpPr>
          <p:nvPr>
            <p:ph type="sldNum" sz="quarter" idx="12"/>
          </p:nvPr>
        </p:nvSpPr>
        <p:spPr/>
        <p:txBody>
          <a:bodyPr/>
          <a:lstStyle/>
          <a:p>
            <a:fld id="{25BDBB74-EF6B-4AFD-9581-4B709AE18F47}" type="slidenum">
              <a:rPr kumimoji="1" lang="ja-JP" altLang="en-US" smtClean="0"/>
              <a:t>‹#›</a:t>
            </a:fld>
            <a:endParaRPr kumimoji="1" lang="ja-JP" altLang="en-US"/>
          </a:p>
        </p:txBody>
      </p:sp>
    </p:spTree>
    <p:extLst>
      <p:ext uri="{BB962C8B-B14F-4D97-AF65-F5344CB8AC3E}">
        <p14:creationId xmlns:p14="http://schemas.microsoft.com/office/powerpoint/2010/main" val="81657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08F71A-F193-59CD-2FC6-8C76ACF68C9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B5F0844-FC98-1956-7728-84F5A8E3D0D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6F33A54-C439-B89E-6E3E-C0977C976E1F}"/>
              </a:ext>
            </a:extLst>
          </p:cNvPr>
          <p:cNvSpPr>
            <a:spLocks noGrp="1"/>
          </p:cNvSpPr>
          <p:nvPr>
            <p:ph type="dt" sz="half" idx="10"/>
          </p:nvPr>
        </p:nvSpPr>
        <p:spPr/>
        <p:txBody>
          <a:bodyPr/>
          <a:lstStyle/>
          <a:p>
            <a:fld id="{C460E22A-EAC8-427F-B8C3-71D00F32FD3C}" type="datetimeFigureOut">
              <a:rPr kumimoji="1" lang="ja-JP" altLang="en-US" smtClean="0"/>
              <a:t>2024/6/28</a:t>
            </a:fld>
            <a:endParaRPr kumimoji="1" lang="ja-JP" altLang="en-US"/>
          </a:p>
        </p:txBody>
      </p:sp>
      <p:sp>
        <p:nvSpPr>
          <p:cNvPr id="5" name="フッター プレースホルダー 4">
            <a:extLst>
              <a:ext uri="{FF2B5EF4-FFF2-40B4-BE49-F238E27FC236}">
                <a16:creationId xmlns:a16="http://schemas.microsoft.com/office/drawing/2014/main" id="{63DB722A-6495-BF38-2315-32A609B23E7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13BFA2-15CB-D720-DB45-173C477D21BB}"/>
              </a:ext>
            </a:extLst>
          </p:cNvPr>
          <p:cNvSpPr>
            <a:spLocks noGrp="1"/>
          </p:cNvSpPr>
          <p:nvPr>
            <p:ph type="sldNum" sz="quarter" idx="12"/>
          </p:nvPr>
        </p:nvSpPr>
        <p:spPr/>
        <p:txBody>
          <a:bodyPr/>
          <a:lstStyle/>
          <a:p>
            <a:fld id="{25BDBB74-EF6B-4AFD-9581-4B709AE18F47}" type="slidenum">
              <a:rPr kumimoji="1" lang="ja-JP" altLang="en-US" smtClean="0"/>
              <a:t>‹#›</a:t>
            </a:fld>
            <a:endParaRPr kumimoji="1" lang="ja-JP" altLang="en-US"/>
          </a:p>
        </p:txBody>
      </p:sp>
    </p:spTree>
    <p:extLst>
      <p:ext uri="{BB962C8B-B14F-4D97-AF65-F5344CB8AC3E}">
        <p14:creationId xmlns:p14="http://schemas.microsoft.com/office/powerpoint/2010/main" val="2392634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13AFF0F-1E97-BAED-E931-F31EECA42B2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0E73565-08FA-1187-3F8A-899F0A276AD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DE054F2-6660-637B-DDF5-25FD307A9CDA}"/>
              </a:ext>
            </a:extLst>
          </p:cNvPr>
          <p:cNvSpPr>
            <a:spLocks noGrp="1"/>
          </p:cNvSpPr>
          <p:nvPr>
            <p:ph type="dt" sz="half" idx="10"/>
          </p:nvPr>
        </p:nvSpPr>
        <p:spPr/>
        <p:txBody>
          <a:bodyPr/>
          <a:lstStyle/>
          <a:p>
            <a:fld id="{C460E22A-EAC8-427F-B8C3-71D00F32FD3C}" type="datetimeFigureOut">
              <a:rPr kumimoji="1" lang="ja-JP" altLang="en-US" smtClean="0"/>
              <a:t>2024/6/28</a:t>
            </a:fld>
            <a:endParaRPr kumimoji="1" lang="ja-JP" altLang="en-US"/>
          </a:p>
        </p:txBody>
      </p:sp>
      <p:sp>
        <p:nvSpPr>
          <p:cNvPr id="5" name="フッター プレースホルダー 4">
            <a:extLst>
              <a:ext uri="{FF2B5EF4-FFF2-40B4-BE49-F238E27FC236}">
                <a16:creationId xmlns:a16="http://schemas.microsoft.com/office/drawing/2014/main" id="{81BA1C44-939B-D4E8-AF22-A2C49411D11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9DE1366-684E-F8B7-38F4-66E98F56293B}"/>
              </a:ext>
            </a:extLst>
          </p:cNvPr>
          <p:cNvSpPr>
            <a:spLocks noGrp="1"/>
          </p:cNvSpPr>
          <p:nvPr>
            <p:ph type="sldNum" sz="quarter" idx="12"/>
          </p:nvPr>
        </p:nvSpPr>
        <p:spPr/>
        <p:txBody>
          <a:bodyPr/>
          <a:lstStyle/>
          <a:p>
            <a:fld id="{25BDBB74-EF6B-4AFD-9581-4B709AE18F47}" type="slidenum">
              <a:rPr kumimoji="1" lang="ja-JP" altLang="en-US" smtClean="0"/>
              <a:t>‹#›</a:t>
            </a:fld>
            <a:endParaRPr kumimoji="1" lang="ja-JP" altLang="en-US"/>
          </a:p>
        </p:txBody>
      </p:sp>
    </p:spTree>
    <p:extLst>
      <p:ext uri="{BB962C8B-B14F-4D97-AF65-F5344CB8AC3E}">
        <p14:creationId xmlns:p14="http://schemas.microsoft.com/office/powerpoint/2010/main" val="4219772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884707-20AD-44A2-4132-BE6D76F020F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61C753D-A769-654A-924D-46CEC288C87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9D32584-6F2B-87C6-7BC6-5AF93639E10F}"/>
              </a:ext>
            </a:extLst>
          </p:cNvPr>
          <p:cNvSpPr>
            <a:spLocks noGrp="1"/>
          </p:cNvSpPr>
          <p:nvPr>
            <p:ph type="dt" sz="half" idx="10"/>
          </p:nvPr>
        </p:nvSpPr>
        <p:spPr/>
        <p:txBody>
          <a:bodyPr/>
          <a:lstStyle/>
          <a:p>
            <a:fld id="{C460E22A-EAC8-427F-B8C3-71D00F32FD3C}" type="datetimeFigureOut">
              <a:rPr kumimoji="1" lang="ja-JP" altLang="en-US" smtClean="0"/>
              <a:t>2024/6/28</a:t>
            </a:fld>
            <a:endParaRPr kumimoji="1" lang="ja-JP" altLang="en-US"/>
          </a:p>
        </p:txBody>
      </p:sp>
      <p:sp>
        <p:nvSpPr>
          <p:cNvPr id="5" name="フッター プレースホルダー 4">
            <a:extLst>
              <a:ext uri="{FF2B5EF4-FFF2-40B4-BE49-F238E27FC236}">
                <a16:creationId xmlns:a16="http://schemas.microsoft.com/office/drawing/2014/main" id="{F39078E4-5C81-BE29-4AE2-74101498BD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2D9B9AB-6BB1-820A-78D8-3D12E1E8F0FD}"/>
              </a:ext>
            </a:extLst>
          </p:cNvPr>
          <p:cNvSpPr>
            <a:spLocks noGrp="1"/>
          </p:cNvSpPr>
          <p:nvPr>
            <p:ph type="sldNum" sz="quarter" idx="12"/>
          </p:nvPr>
        </p:nvSpPr>
        <p:spPr/>
        <p:txBody>
          <a:bodyPr/>
          <a:lstStyle/>
          <a:p>
            <a:fld id="{25BDBB74-EF6B-4AFD-9581-4B709AE18F47}" type="slidenum">
              <a:rPr kumimoji="1" lang="ja-JP" altLang="en-US" smtClean="0"/>
              <a:t>‹#›</a:t>
            </a:fld>
            <a:endParaRPr kumimoji="1" lang="ja-JP" altLang="en-US"/>
          </a:p>
        </p:txBody>
      </p:sp>
    </p:spTree>
    <p:extLst>
      <p:ext uri="{BB962C8B-B14F-4D97-AF65-F5344CB8AC3E}">
        <p14:creationId xmlns:p14="http://schemas.microsoft.com/office/powerpoint/2010/main" val="136077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D0290D-4803-B310-9817-D2E20FCBB81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6E37CB6-35D3-CEF8-1154-5A318E3AAB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FAAFFB1-6D5B-3670-41D5-DC641CC372D3}"/>
              </a:ext>
            </a:extLst>
          </p:cNvPr>
          <p:cNvSpPr>
            <a:spLocks noGrp="1"/>
          </p:cNvSpPr>
          <p:nvPr>
            <p:ph type="dt" sz="half" idx="10"/>
          </p:nvPr>
        </p:nvSpPr>
        <p:spPr/>
        <p:txBody>
          <a:bodyPr/>
          <a:lstStyle/>
          <a:p>
            <a:fld id="{C460E22A-EAC8-427F-B8C3-71D00F32FD3C}" type="datetimeFigureOut">
              <a:rPr kumimoji="1" lang="ja-JP" altLang="en-US" smtClean="0"/>
              <a:t>2024/6/28</a:t>
            </a:fld>
            <a:endParaRPr kumimoji="1" lang="ja-JP" altLang="en-US"/>
          </a:p>
        </p:txBody>
      </p:sp>
      <p:sp>
        <p:nvSpPr>
          <p:cNvPr id="5" name="フッター プレースホルダー 4">
            <a:extLst>
              <a:ext uri="{FF2B5EF4-FFF2-40B4-BE49-F238E27FC236}">
                <a16:creationId xmlns:a16="http://schemas.microsoft.com/office/drawing/2014/main" id="{8DB94115-4281-0671-4FB1-403C4A47AF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0179B9-1330-7A23-ED07-91211919A869}"/>
              </a:ext>
            </a:extLst>
          </p:cNvPr>
          <p:cNvSpPr>
            <a:spLocks noGrp="1"/>
          </p:cNvSpPr>
          <p:nvPr>
            <p:ph type="sldNum" sz="quarter" idx="12"/>
          </p:nvPr>
        </p:nvSpPr>
        <p:spPr/>
        <p:txBody>
          <a:bodyPr/>
          <a:lstStyle/>
          <a:p>
            <a:fld id="{25BDBB74-EF6B-4AFD-9581-4B709AE18F47}" type="slidenum">
              <a:rPr kumimoji="1" lang="ja-JP" altLang="en-US" smtClean="0"/>
              <a:t>‹#›</a:t>
            </a:fld>
            <a:endParaRPr kumimoji="1" lang="ja-JP" altLang="en-US"/>
          </a:p>
        </p:txBody>
      </p:sp>
    </p:spTree>
    <p:extLst>
      <p:ext uri="{BB962C8B-B14F-4D97-AF65-F5344CB8AC3E}">
        <p14:creationId xmlns:p14="http://schemas.microsoft.com/office/powerpoint/2010/main" val="1374506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2EF7FC-4182-4BEB-5C21-BDE92E0D8FE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300FF3D-A44E-D8DB-5421-1A33FA9AA51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77FE4DB-EDB1-9624-FC18-C8541232212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8C6579A-07C2-B1BD-E917-013026501E67}"/>
              </a:ext>
            </a:extLst>
          </p:cNvPr>
          <p:cNvSpPr>
            <a:spLocks noGrp="1"/>
          </p:cNvSpPr>
          <p:nvPr>
            <p:ph type="dt" sz="half" idx="10"/>
          </p:nvPr>
        </p:nvSpPr>
        <p:spPr/>
        <p:txBody>
          <a:bodyPr/>
          <a:lstStyle/>
          <a:p>
            <a:fld id="{C460E22A-EAC8-427F-B8C3-71D00F32FD3C}" type="datetimeFigureOut">
              <a:rPr kumimoji="1" lang="ja-JP" altLang="en-US" smtClean="0"/>
              <a:t>2024/6/28</a:t>
            </a:fld>
            <a:endParaRPr kumimoji="1" lang="ja-JP" altLang="en-US"/>
          </a:p>
        </p:txBody>
      </p:sp>
      <p:sp>
        <p:nvSpPr>
          <p:cNvPr id="6" name="フッター プレースホルダー 5">
            <a:extLst>
              <a:ext uri="{FF2B5EF4-FFF2-40B4-BE49-F238E27FC236}">
                <a16:creationId xmlns:a16="http://schemas.microsoft.com/office/drawing/2014/main" id="{62E3E7EF-18A5-C352-0206-3F7102E5BCB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FC1750F-59FD-0C6B-A805-DECA3D56B0F9}"/>
              </a:ext>
            </a:extLst>
          </p:cNvPr>
          <p:cNvSpPr>
            <a:spLocks noGrp="1"/>
          </p:cNvSpPr>
          <p:nvPr>
            <p:ph type="sldNum" sz="quarter" idx="12"/>
          </p:nvPr>
        </p:nvSpPr>
        <p:spPr/>
        <p:txBody>
          <a:bodyPr/>
          <a:lstStyle/>
          <a:p>
            <a:fld id="{25BDBB74-EF6B-4AFD-9581-4B709AE18F47}" type="slidenum">
              <a:rPr kumimoji="1" lang="ja-JP" altLang="en-US" smtClean="0"/>
              <a:t>‹#›</a:t>
            </a:fld>
            <a:endParaRPr kumimoji="1" lang="ja-JP" altLang="en-US"/>
          </a:p>
        </p:txBody>
      </p:sp>
    </p:spTree>
    <p:extLst>
      <p:ext uri="{BB962C8B-B14F-4D97-AF65-F5344CB8AC3E}">
        <p14:creationId xmlns:p14="http://schemas.microsoft.com/office/powerpoint/2010/main" val="1973097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E19E98-CCAE-4FFA-68B9-4DEF4E9B981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03AEB31-BA13-A035-EB1F-3C65B9E90C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21D3545-4FB3-CDA1-C39C-E6AB718DE95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F751F7E-5234-0FAD-28BA-30D0787CD6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9997BA9-D4AF-43A8-AB39-591AEAB0996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20B8340-1BC5-FFF6-7FED-1D3E7D90AB52}"/>
              </a:ext>
            </a:extLst>
          </p:cNvPr>
          <p:cNvSpPr>
            <a:spLocks noGrp="1"/>
          </p:cNvSpPr>
          <p:nvPr>
            <p:ph type="dt" sz="half" idx="10"/>
          </p:nvPr>
        </p:nvSpPr>
        <p:spPr/>
        <p:txBody>
          <a:bodyPr/>
          <a:lstStyle/>
          <a:p>
            <a:fld id="{C460E22A-EAC8-427F-B8C3-71D00F32FD3C}" type="datetimeFigureOut">
              <a:rPr kumimoji="1" lang="ja-JP" altLang="en-US" smtClean="0"/>
              <a:t>2024/6/28</a:t>
            </a:fld>
            <a:endParaRPr kumimoji="1" lang="ja-JP" altLang="en-US"/>
          </a:p>
        </p:txBody>
      </p:sp>
      <p:sp>
        <p:nvSpPr>
          <p:cNvPr id="8" name="フッター プレースホルダー 7">
            <a:extLst>
              <a:ext uri="{FF2B5EF4-FFF2-40B4-BE49-F238E27FC236}">
                <a16:creationId xmlns:a16="http://schemas.microsoft.com/office/drawing/2014/main" id="{DE620396-A19F-E384-98D1-83FC8DD5446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F31BCA2-9113-7124-D016-6E12941439CD}"/>
              </a:ext>
            </a:extLst>
          </p:cNvPr>
          <p:cNvSpPr>
            <a:spLocks noGrp="1"/>
          </p:cNvSpPr>
          <p:nvPr>
            <p:ph type="sldNum" sz="quarter" idx="12"/>
          </p:nvPr>
        </p:nvSpPr>
        <p:spPr/>
        <p:txBody>
          <a:bodyPr/>
          <a:lstStyle/>
          <a:p>
            <a:fld id="{25BDBB74-EF6B-4AFD-9581-4B709AE18F47}" type="slidenum">
              <a:rPr kumimoji="1" lang="ja-JP" altLang="en-US" smtClean="0"/>
              <a:t>‹#›</a:t>
            </a:fld>
            <a:endParaRPr kumimoji="1" lang="ja-JP" altLang="en-US"/>
          </a:p>
        </p:txBody>
      </p:sp>
    </p:spTree>
    <p:extLst>
      <p:ext uri="{BB962C8B-B14F-4D97-AF65-F5344CB8AC3E}">
        <p14:creationId xmlns:p14="http://schemas.microsoft.com/office/powerpoint/2010/main" val="1750994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1DF2BC-4AA8-D4B3-E86D-A7EA3237DB1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171EE24-D1F3-72CE-DE07-E1829BC6CA49}"/>
              </a:ext>
            </a:extLst>
          </p:cNvPr>
          <p:cNvSpPr>
            <a:spLocks noGrp="1"/>
          </p:cNvSpPr>
          <p:nvPr>
            <p:ph type="dt" sz="half" idx="10"/>
          </p:nvPr>
        </p:nvSpPr>
        <p:spPr/>
        <p:txBody>
          <a:bodyPr/>
          <a:lstStyle/>
          <a:p>
            <a:fld id="{C460E22A-EAC8-427F-B8C3-71D00F32FD3C}" type="datetimeFigureOut">
              <a:rPr kumimoji="1" lang="ja-JP" altLang="en-US" smtClean="0"/>
              <a:t>2024/6/28</a:t>
            </a:fld>
            <a:endParaRPr kumimoji="1" lang="ja-JP" altLang="en-US"/>
          </a:p>
        </p:txBody>
      </p:sp>
      <p:sp>
        <p:nvSpPr>
          <p:cNvPr id="4" name="フッター プレースホルダー 3">
            <a:extLst>
              <a:ext uri="{FF2B5EF4-FFF2-40B4-BE49-F238E27FC236}">
                <a16:creationId xmlns:a16="http://schemas.microsoft.com/office/drawing/2014/main" id="{4AFB0383-EC60-82B1-D058-F2F65318A4B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B14CD1E-1A36-BA0E-9FDC-062994BBD2CE}"/>
              </a:ext>
            </a:extLst>
          </p:cNvPr>
          <p:cNvSpPr>
            <a:spLocks noGrp="1"/>
          </p:cNvSpPr>
          <p:nvPr>
            <p:ph type="sldNum" sz="quarter" idx="12"/>
          </p:nvPr>
        </p:nvSpPr>
        <p:spPr/>
        <p:txBody>
          <a:bodyPr/>
          <a:lstStyle/>
          <a:p>
            <a:fld id="{25BDBB74-EF6B-4AFD-9581-4B709AE18F47}" type="slidenum">
              <a:rPr kumimoji="1" lang="ja-JP" altLang="en-US" smtClean="0"/>
              <a:t>‹#›</a:t>
            </a:fld>
            <a:endParaRPr kumimoji="1" lang="ja-JP" altLang="en-US"/>
          </a:p>
        </p:txBody>
      </p:sp>
    </p:spTree>
    <p:extLst>
      <p:ext uri="{BB962C8B-B14F-4D97-AF65-F5344CB8AC3E}">
        <p14:creationId xmlns:p14="http://schemas.microsoft.com/office/powerpoint/2010/main" val="350198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EB3E2DF-BBB7-B6F5-CE48-D0358AE98E16}"/>
              </a:ext>
            </a:extLst>
          </p:cNvPr>
          <p:cNvSpPr>
            <a:spLocks noGrp="1"/>
          </p:cNvSpPr>
          <p:nvPr>
            <p:ph type="dt" sz="half" idx="10"/>
          </p:nvPr>
        </p:nvSpPr>
        <p:spPr/>
        <p:txBody>
          <a:bodyPr/>
          <a:lstStyle/>
          <a:p>
            <a:fld id="{C460E22A-EAC8-427F-B8C3-71D00F32FD3C}" type="datetimeFigureOut">
              <a:rPr kumimoji="1" lang="ja-JP" altLang="en-US" smtClean="0"/>
              <a:t>2024/6/28</a:t>
            </a:fld>
            <a:endParaRPr kumimoji="1" lang="ja-JP" altLang="en-US"/>
          </a:p>
        </p:txBody>
      </p:sp>
      <p:sp>
        <p:nvSpPr>
          <p:cNvPr id="3" name="フッター プレースホルダー 2">
            <a:extLst>
              <a:ext uri="{FF2B5EF4-FFF2-40B4-BE49-F238E27FC236}">
                <a16:creationId xmlns:a16="http://schemas.microsoft.com/office/drawing/2014/main" id="{57950C9A-2DE0-327E-F885-52B02E7EF24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5DECBDB-FA62-1797-D531-D8BAA7063A17}"/>
              </a:ext>
            </a:extLst>
          </p:cNvPr>
          <p:cNvSpPr>
            <a:spLocks noGrp="1"/>
          </p:cNvSpPr>
          <p:nvPr>
            <p:ph type="sldNum" sz="quarter" idx="12"/>
          </p:nvPr>
        </p:nvSpPr>
        <p:spPr/>
        <p:txBody>
          <a:bodyPr/>
          <a:lstStyle/>
          <a:p>
            <a:fld id="{25BDBB74-EF6B-4AFD-9581-4B709AE18F47}" type="slidenum">
              <a:rPr kumimoji="1" lang="ja-JP" altLang="en-US" smtClean="0"/>
              <a:t>‹#›</a:t>
            </a:fld>
            <a:endParaRPr kumimoji="1" lang="ja-JP" altLang="en-US"/>
          </a:p>
        </p:txBody>
      </p:sp>
    </p:spTree>
    <p:extLst>
      <p:ext uri="{BB962C8B-B14F-4D97-AF65-F5344CB8AC3E}">
        <p14:creationId xmlns:p14="http://schemas.microsoft.com/office/powerpoint/2010/main" val="176321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12881C-B258-713F-BE9A-4362579878D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6FF02A3-45B1-256D-C359-D214759DA5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056D1F9-B0C2-F49D-F03C-FF4D61D226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235C4A6-06D9-6ADF-E59F-5FBADFE78F4B}"/>
              </a:ext>
            </a:extLst>
          </p:cNvPr>
          <p:cNvSpPr>
            <a:spLocks noGrp="1"/>
          </p:cNvSpPr>
          <p:nvPr>
            <p:ph type="dt" sz="half" idx="10"/>
          </p:nvPr>
        </p:nvSpPr>
        <p:spPr/>
        <p:txBody>
          <a:bodyPr/>
          <a:lstStyle/>
          <a:p>
            <a:fld id="{C460E22A-EAC8-427F-B8C3-71D00F32FD3C}" type="datetimeFigureOut">
              <a:rPr kumimoji="1" lang="ja-JP" altLang="en-US" smtClean="0"/>
              <a:t>2024/6/28</a:t>
            </a:fld>
            <a:endParaRPr kumimoji="1" lang="ja-JP" altLang="en-US"/>
          </a:p>
        </p:txBody>
      </p:sp>
      <p:sp>
        <p:nvSpPr>
          <p:cNvPr id="6" name="フッター プレースホルダー 5">
            <a:extLst>
              <a:ext uri="{FF2B5EF4-FFF2-40B4-BE49-F238E27FC236}">
                <a16:creationId xmlns:a16="http://schemas.microsoft.com/office/drawing/2014/main" id="{CCAF1849-2BE0-B631-A642-59449DE4702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592E7CE-57E8-686A-F82C-EEB98AB5C796}"/>
              </a:ext>
            </a:extLst>
          </p:cNvPr>
          <p:cNvSpPr>
            <a:spLocks noGrp="1"/>
          </p:cNvSpPr>
          <p:nvPr>
            <p:ph type="sldNum" sz="quarter" idx="12"/>
          </p:nvPr>
        </p:nvSpPr>
        <p:spPr/>
        <p:txBody>
          <a:bodyPr/>
          <a:lstStyle/>
          <a:p>
            <a:fld id="{25BDBB74-EF6B-4AFD-9581-4B709AE18F47}" type="slidenum">
              <a:rPr kumimoji="1" lang="ja-JP" altLang="en-US" smtClean="0"/>
              <a:t>‹#›</a:t>
            </a:fld>
            <a:endParaRPr kumimoji="1" lang="ja-JP" altLang="en-US"/>
          </a:p>
        </p:txBody>
      </p:sp>
    </p:spTree>
    <p:extLst>
      <p:ext uri="{BB962C8B-B14F-4D97-AF65-F5344CB8AC3E}">
        <p14:creationId xmlns:p14="http://schemas.microsoft.com/office/powerpoint/2010/main" val="2342720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109392-F3C0-4856-2BCD-995A6B72A80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7940CA9-956C-0871-5E4C-94E3FC5783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BEDD449-98BF-EC19-167F-35F6B2D028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DFB26BD-F0CF-1351-00ED-B45BAA0053C7}"/>
              </a:ext>
            </a:extLst>
          </p:cNvPr>
          <p:cNvSpPr>
            <a:spLocks noGrp="1"/>
          </p:cNvSpPr>
          <p:nvPr>
            <p:ph type="dt" sz="half" idx="10"/>
          </p:nvPr>
        </p:nvSpPr>
        <p:spPr/>
        <p:txBody>
          <a:bodyPr/>
          <a:lstStyle/>
          <a:p>
            <a:fld id="{C460E22A-EAC8-427F-B8C3-71D00F32FD3C}" type="datetimeFigureOut">
              <a:rPr kumimoji="1" lang="ja-JP" altLang="en-US" smtClean="0"/>
              <a:t>2024/6/28</a:t>
            </a:fld>
            <a:endParaRPr kumimoji="1" lang="ja-JP" altLang="en-US"/>
          </a:p>
        </p:txBody>
      </p:sp>
      <p:sp>
        <p:nvSpPr>
          <p:cNvPr id="6" name="フッター プレースホルダー 5">
            <a:extLst>
              <a:ext uri="{FF2B5EF4-FFF2-40B4-BE49-F238E27FC236}">
                <a16:creationId xmlns:a16="http://schemas.microsoft.com/office/drawing/2014/main" id="{13252A55-D8CC-700B-08B0-7C00F3744DB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D481664-EB73-025C-2EA6-2448079E9E78}"/>
              </a:ext>
            </a:extLst>
          </p:cNvPr>
          <p:cNvSpPr>
            <a:spLocks noGrp="1"/>
          </p:cNvSpPr>
          <p:nvPr>
            <p:ph type="sldNum" sz="quarter" idx="12"/>
          </p:nvPr>
        </p:nvSpPr>
        <p:spPr/>
        <p:txBody>
          <a:bodyPr/>
          <a:lstStyle/>
          <a:p>
            <a:fld id="{25BDBB74-EF6B-4AFD-9581-4B709AE18F47}" type="slidenum">
              <a:rPr kumimoji="1" lang="ja-JP" altLang="en-US" smtClean="0"/>
              <a:t>‹#›</a:t>
            </a:fld>
            <a:endParaRPr kumimoji="1" lang="ja-JP" altLang="en-US"/>
          </a:p>
        </p:txBody>
      </p:sp>
    </p:spTree>
    <p:extLst>
      <p:ext uri="{BB962C8B-B14F-4D97-AF65-F5344CB8AC3E}">
        <p14:creationId xmlns:p14="http://schemas.microsoft.com/office/powerpoint/2010/main" val="3141586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B0B6582-2B79-C1EB-6645-1AF30BC890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1519E40-67C7-27CD-CBE8-972FD597EF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CD3BE3A-EA25-61EB-220A-7A231B2A76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60E22A-EAC8-427F-B8C3-71D00F32FD3C}" type="datetimeFigureOut">
              <a:rPr kumimoji="1" lang="ja-JP" altLang="en-US" smtClean="0"/>
              <a:t>2024/6/28</a:t>
            </a:fld>
            <a:endParaRPr kumimoji="1" lang="ja-JP" altLang="en-US"/>
          </a:p>
        </p:txBody>
      </p:sp>
      <p:sp>
        <p:nvSpPr>
          <p:cNvPr id="5" name="フッター プレースホルダー 4">
            <a:extLst>
              <a:ext uri="{FF2B5EF4-FFF2-40B4-BE49-F238E27FC236}">
                <a16:creationId xmlns:a16="http://schemas.microsoft.com/office/drawing/2014/main" id="{FE24511B-4235-2783-386A-D2742D7147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D266A72-62D4-99F1-E609-71F11FC007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DBB74-EF6B-4AFD-9581-4B709AE18F47}" type="slidenum">
              <a:rPr kumimoji="1" lang="ja-JP" altLang="en-US" smtClean="0"/>
              <a:t>‹#›</a:t>
            </a:fld>
            <a:endParaRPr kumimoji="1" lang="ja-JP" altLang="en-US"/>
          </a:p>
        </p:txBody>
      </p:sp>
    </p:spTree>
    <p:extLst>
      <p:ext uri="{BB962C8B-B14F-4D97-AF65-F5344CB8AC3E}">
        <p14:creationId xmlns:p14="http://schemas.microsoft.com/office/powerpoint/2010/main" val="4204910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wipo.int/wipo_magazine/ja/2020/02/article_0007.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jdc@atdo.j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sartras.or.jp/dai37jy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43472" y="3984771"/>
            <a:ext cx="9413304" cy="2873229"/>
          </a:xfrm>
        </p:spPr>
        <p:txBody>
          <a:bodyPr>
            <a:normAutofit fontScale="47500" lnSpcReduction="20000"/>
          </a:bodyPr>
          <a:lstStyle/>
          <a:p>
            <a:pPr>
              <a:lnSpc>
                <a:spcPct val="120000"/>
              </a:lnSpc>
            </a:pPr>
            <a:r>
              <a:rPr lang="ja-JP" altLang="en-US" sz="5100" b="1" dirty="0"/>
              <a:t>河村　宏</a:t>
            </a:r>
            <a:endParaRPr lang="en-US" altLang="ja-JP" sz="5100" b="1" dirty="0"/>
          </a:p>
          <a:p>
            <a:pPr>
              <a:lnSpc>
                <a:spcPct val="120000"/>
              </a:lnSpc>
            </a:pPr>
            <a:r>
              <a:rPr lang="ja-JP" altLang="en-US" sz="4200" dirty="0"/>
              <a:t>日本</a:t>
            </a:r>
            <a:r>
              <a:rPr lang="en-US" altLang="ja-JP" sz="4200" dirty="0"/>
              <a:t>DAISY</a:t>
            </a:r>
            <a:r>
              <a:rPr lang="ja-JP" altLang="en-US" sz="4200" dirty="0"/>
              <a:t>コンソーシアム運営委員長</a:t>
            </a:r>
            <a:endParaRPr lang="en-US" altLang="ja-JP" sz="4200" dirty="0"/>
          </a:p>
          <a:p>
            <a:pPr>
              <a:lnSpc>
                <a:spcPct val="120000"/>
              </a:lnSpc>
            </a:pPr>
            <a:r>
              <a:rPr lang="ja-JP" altLang="en-US" sz="4200" dirty="0"/>
              <a:t>国際</a:t>
            </a:r>
            <a:r>
              <a:rPr lang="en-US" altLang="ja-JP" sz="4200" dirty="0"/>
              <a:t>DASIY</a:t>
            </a:r>
            <a:r>
              <a:rPr lang="ja-JP" altLang="en-US" sz="4200" dirty="0"/>
              <a:t>コンソーシアム理事（元会長）</a:t>
            </a:r>
            <a:endParaRPr lang="en-US" altLang="ja-JP" sz="4200" dirty="0"/>
          </a:p>
          <a:p>
            <a:pPr>
              <a:lnSpc>
                <a:spcPct val="120000"/>
              </a:lnSpc>
            </a:pPr>
            <a:r>
              <a:rPr lang="ja-JP" altLang="en-US" sz="4200" dirty="0"/>
              <a:t>国際リハビリテーション協会 技術・アクセシビリティ国際委員会議長</a:t>
            </a:r>
            <a:endParaRPr lang="en-US" altLang="ja-JP" sz="4200" dirty="0"/>
          </a:p>
          <a:p>
            <a:pPr>
              <a:lnSpc>
                <a:spcPct val="120000"/>
              </a:lnSpc>
            </a:pPr>
            <a:r>
              <a:rPr lang="ja-JP" altLang="en-US" sz="4200" dirty="0"/>
              <a:t>特定非営利活動法人支援技術開発機構副理事長</a:t>
            </a:r>
            <a:endParaRPr lang="en-US" altLang="ja-JP" sz="4200" dirty="0"/>
          </a:p>
          <a:p>
            <a:pPr>
              <a:lnSpc>
                <a:spcPct val="120000"/>
              </a:lnSpc>
            </a:pPr>
            <a:r>
              <a:rPr lang="en-US" altLang="ja-JP" sz="4200" dirty="0"/>
              <a:t>hkawa@atdo.jp</a:t>
            </a:r>
            <a:endParaRPr kumimoji="1" lang="ja-JP" dirty="0"/>
          </a:p>
        </p:txBody>
      </p:sp>
      <p:pic>
        <p:nvPicPr>
          <p:cNvPr id="4" name="図 3"/>
          <p:cNvPicPr>
            <a:picLocks noChangeAspect="1"/>
          </p:cNvPicPr>
          <p:nvPr/>
        </p:nvPicPr>
        <p:blipFill>
          <a:blip r:embed="rId2"/>
          <a:stretch>
            <a:fillRect/>
          </a:stretch>
        </p:blipFill>
        <p:spPr>
          <a:xfrm>
            <a:off x="335360" y="277464"/>
            <a:ext cx="2339462" cy="991297"/>
          </a:xfrm>
          <a:prstGeom prst="rect">
            <a:avLst/>
          </a:prstGeom>
        </p:spPr>
      </p:pic>
      <p:sp>
        <p:nvSpPr>
          <p:cNvPr id="6" name="テキスト ボックス 5"/>
          <p:cNvSpPr txBox="1"/>
          <p:nvPr/>
        </p:nvSpPr>
        <p:spPr>
          <a:xfrm>
            <a:off x="1127448" y="1844825"/>
            <a:ext cx="10133384" cy="1383649"/>
          </a:xfrm>
          <a:prstGeom prst="rect">
            <a:avLst/>
          </a:prstGeom>
          <a:noFill/>
        </p:spPr>
        <p:txBody>
          <a:bodyPr wrap="square" rtlCol="0">
            <a:spAutoFit/>
          </a:bodyPr>
          <a:lstStyle/>
          <a:p>
            <a:pPr algn="ctr">
              <a:lnSpc>
                <a:spcPct val="107000"/>
              </a:lnSpc>
              <a:spcAft>
                <a:spcPts val="800"/>
              </a:spcAft>
            </a:pPr>
            <a:r>
              <a:rPr lang="ja-JP" altLang="en-US" sz="4000" kern="100" dirty="0">
                <a:effectLst/>
                <a:latin typeface="Calibri" panose="020F0502020204030204" pitchFamily="34" charset="0"/>
                <a:ea typeface="游明朝" panose="02020400000000000000" pitchFamily="18" charset="-128"/>
                <a:cs typeface="Arial" panose="020B0604020202020204" pitchFamily="34" charset="0"/>
              </a:rPr>
              <a:t>読書バリアの解消を目指す図書館と出版界の国内外の動向</a:t>
            </a:r>
            <a:endParaRPr lang="ja-JP" altLang="ja-JP" sz="4000" kern="100" dirty="0">
              <a:effectLst/>
              <a:latin typeface="Calibri" panose="020F0502020204030204" pitchFamily="34" charset="0"/>
              <a:ea typeface="游明朝" panose="02020400000000000000" pitchFamily="18" charset="-128"/>
              <a:cs typeface="Arial" panose="020B0604020202020204" pitchFamily="34" charset="0"/>
            </a:endParaRPr>
          </a:p>
        </p:txBody>
      </p:sp>
      <p:pic>
        <p:nvPicPr>
          <p:cNvPr id="2" name="図 1">
            <a:extLst>
              <a:ext uri="{FF2B5EF4-FFF2-40B4-BE49-F238E27FC236}">
                <a16:creationId xmlns:a16="http://schemas.microsoft.com/office/drawing/2014/main" id="{2D810AF4-00DB-4204-B685-8F3622EDDBBA}"/>
              </a:ext>
            </a:extLst>
          </p:cNvPr>
          <p:cNvPicPr>
            <a:picLocks noChangeAspect="1"/>
          </p:cNvPicPr>
          <p:nvPr/>
        </p:nvPicPr>
        <p:blipFill>
          <a:blip r:embed="rId3"/>
          <a:stretch>
            <a:fillRect/>
          </a:stretch>
        </p:blipFill>
        <p:spPr>
          <a:xfrm>
            <a:off x="10344473" y="277464"/>
            <a:ext cx="1261981" cy="1115665"/>
          </a:xfrm>
          <a:prstGeom prst="rect">
            <a:avLst/>
          </a:prstGeom>
        </p:spPr>
      </p:pic>
    </p:spTree>
    <p:extLst>
      <p:ext uri="{BB962C8B-B14F-4D97-AF65-F5344CB8AC3E}">
        <p14:creationId xmlns:p14="http://schemas.microsoft.com/office/powerpoint/2010/main" val="4025013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楕円 10">
            <a:extLst>
              <a:ext uri="{FF2B5EF4-FFF2-40B4-BE49-F238E27FC236}">
                <a16:creationId xmlns:a16="http://schemas.microsoft.com/office/drawing/2014/main" id="{CDD39E02-0E27-BCD5-8848-B13E4DA9D8A6}"/>
              </a:ext>
            </a:extLst>
          </p:cNvPr>
          <p:cNvSpPr/>
          <p:nvPr/>
        </p:nvSpPr>
        <p:spPr>
          <a:xfrm>
            <a:off x="4860700" y="3479259"/>
            <a:ext cx="2249226" cy="15773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FF00"/>
                </a:solidFill>
                <a:latin typeface="Arial" panose="020B0604020202020204" pitchFamily="34" charset="0"/>
                <a:cs typeface="Arial" panose="020B0604020202020204" pitchFamily="34" charset="0"/>
              </a:rPr>
              <a:t>点字図書館、ボランティア団体等</a:t>
            </a:r>
          </a:p>
        </p:txBody>
      </p:sp>
      <p:sp>
        <p:nvSpPr>
          <p:cNvPr id="12" name="楕円 11">
            <a:extLst>
              <a:ext uri="{FF2B5EF4-FFF2-40B4-BE49-F238E27FC236}">
                <a16:creationId xmlns:a16="http://schemas.microsoft.com/office/drawing/2014/main" id="{8BF4265A-0C3B-0BBD-BF38-FE2BC156EBF4}"/>
              </a:ext>
            </a:extLst>
          </p:cNvPr>
          <p:cNvSpPr/>
          <p:nvPr/>
        </p:nvSpPr>
        <p:spPr>
          <a:xfrm>
            <a:off x="9835021" y="2028301"/>
            <a:ext cx="2249227" cy="20266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FF00"/>
                </a:solidFill>
                <a:latin typeface="Arial" panose="020B0604020202020204" pitchFamily="34" charset="0"/>
                <a:cs typeface="Arial" panose="020B0604020202020204" pitchFamily="34" charset="0"/>
              </a:rPr>
              <a:t>出版者</a:t>
            </a:r>
            <a:endParaRPr kumimoji="1" lang="en-US" altLang="ja-JP" sz="2000" b="1" dirty="0">
              <a:solidFill>
                <a:srgbClr val="FFFF00"/>
              </a:solidFill>
              <a:latin typeface="Arial" panose="020B0604020202020204" pitchFamily="34" charset="0"/>
              <a:cs typeface="Arial" panose="020B0604020202020204" pitchFamily="34" charset="0"/>
            </a:endParaRPr>
          </a:p>
          <a:p>
            <a:pPr algn="ctr"/>
            <a:r>
              <a:rPr lang="ja-JP" altLang="en-US" sz="2000" b="1" dirty="0">
                <a:solidFill>
                  <a:srgbClr val="FFFF00"/>
                </a:solidFill>
                <a:latin typeface="Arial" panose="020B0604020202020204" pitchFamily="34" charset="0"/>
                <a:cs typeface="Arial" panose="020B0604020202020204" pitchFamily="34" charset="0"/>
              </a:rPr>
              <a:t>著作権者</a:t>
            </a:r>
            <a:endParaRPr kumimoji="1" lang="ja-JP" altLang="en-US" sz="2000" b="1" dirty="0">
              <a:solidFill>
                <a:srgbClr val="FFFF00"/>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B6F523B0-6C17-7618-9A2E-63F2AF22269F}"/>
              </a:ext>
            </a:extLst>
          </p:cNvPr>
          <p:cNvSpPr txBox="1"/>
          <p:nvPr/>
        </p:nvSpPr>
        <p:spPr>
          <a:xfrm>
            <a:off x="805343" y="5145646"/>
            <a:ext cx="10796631" cy="707886"/>
          </a:xfrm>
          <a:prstGeom prst="rect">
            <a:avLst/>
          </a:prstGeom>
          <a:noFill/>
          <a:ln w="25400">
            <a:solidFill>
              <a:schemeClr val="tx1"/>
            </a:solidFill>
          </a:ln>
        </p:spPr>
        <p:txBody>
          <a:bodyPr wrap="square" rtlCol="0">
            <a:spAutoFit/>
          </a:bodyPr>
          <a:lstStyle/>
          <a:p>
            <a:pPr algn="ctr"/>
            <a:r>
              <a:rPr lang="ja-JP" altLang="en-US" sz="4000" b="1" dirty="0"/>
              <a:t>障害者権利条約（</a:t>
            </a:r>
            <a:r>
              <a:rPr lang="en-US" altLang="ja-JP" sz="4000" b="1" dirty="0"/>
              <a:t>2006</a:t>
            </a:r>
            <a:r>
              <a:rPr lang="ja-JP" altLang="en-US" sz="4000" b="1" dirty="0"/>
              <a:t>年）　第</a:t>
            </a:r>
            <a:r>
              <a:rPr lang="en-US" altLang="ja-JP" sz="4000" b="1" dirty="0"/>
              <a:t>9</a:t>
            </a:r>
            <a:r>
              <a:rPr lang="ja-JP" altLang="en-US" sz="4000" b="1" dirty="0"/>
              <a:t>条、</a:t>
            </a:r>
            <a:r>
              <a:rPr kumimoji="1" lang="en-US" altLang="ja-JP" sz="4000" b="1" dirty="0"/>
              <a:t>30</a:t>
            </a:r>
            <a:r>
              <a:rPr kumimoji="1" lang="ja-JP" altLang="en-US" sz="4000" b="1" dirty="0"/>
              <a:t>条</a:t>
            </a:r>
          </a:p>
        </p:txBody>
      </p:sp>
      <p:sp>
        <p:nvSpPr>
          <p:cNvPr id="5" name="テキスト ボックス 4">
            <a:extLst>
              <a:ext uri="{FF2B5EF4-FFF2-40B4-BE49-F238E27FC236}">
                <a16:creationId xmlns:a16="http://schemas.microsoft.com/office/drawing/2014/main" id="{FCA4792E-5E5F-6441-5214-310CDD985577}"/>
              </a:ext>
            </a:extLst>
          </p:cNvPr>
          <p:cNvSpPr txBox="1"/>
          <p:nvPr/>
        </p:nvSpPr>
        <p:spPr>
          <a:xfrm>
            <a:off x="2918347" y="2735148"/>
            <a:ext cx="2658553" cy="584775"/>
          </a:xfrm>
          <a:prstGeom prst="rect">
            <a:avLst/>
          </a:prstGeom>
          <a:noFill/>
          <a:ln w="25400">
            <a:solidFill>
              <a:schemeClr val="tx1"/>
            </a:solidFill>
          </a:ln>
        </p:spPr>
        <p:txBody>
          <a:bodyPr wrap="square" rtlCol="0">
            <a:spAutoFit/>
          </a:bodyPr>
          <a:lstStyle/>
          <a:p>
            <a:pPr algn="ctr"/>
            <a:r>
              <a:rPr kumimoji="1" lang="en-US" altLang="ja-JP" sz="3200" dirty="0"/>
              <a:t>WCAG</a:t>
            </a:r>
            <a:r>
              <a:rPr lang="ja-JP" altLang="en-US" dirty="0"/>
              <a:t> </a:t>
            </a:r>
            <a:endParaRPr kumimoji="1" lang="ja-JP" altLang="en-US" dirty="0"/>
          </a:p>
        </p:txBody>
      </p:sp>
      <p:sp>
        <p:nvSpPr>
          <p:cNvPr id="7" name="テキスト ボックス 6">
            <a:extLst>
              <a:ext uri="{FF2B5EF4-FFF2-40B4-BE49-F238E27FC236}">
                <a16:creationId xmlns:a16="http://schemas.microsoft.com/office/drawing/2014/main" id="{B4A7B5A2-41D2-8A69-70C2-8FA64B8FE0AF}"/>
              </a:ext>
            </a:extLst>
          </p:cNvPr>
          <p:cNvSpPr txBox="1"/>
          <p:nvPr/>
        </p:nvSpPr>
        <p:spPr>
          <a:xfrm>
            <a:off x="6458527" y="2259449"/>
            <a:ext cx="3299999" cy="1077218"/>
          </a:xfrm>
          <a:prstGeom prst="rect">
            <a:avLst/>
          </a:prstGeom>
          <a:noFill/>
          <a:ln w="25400">
            <a:solidFill>
              <a:schemeClr val="tx1"/>
            </a:solidFill>
          </a:ln>
        </p:spPr>
        <p:txBody>
          <a:bodyPr wrap="square" rtlCol="0">
            <a:spAutoFit/>
          </a:bodyPr>
          <a:lstStyle/>
          <a:p>
            <a:pPr algn="ctr"/>
            <a:r>
              <a:rPr lang="en-US" altLang="ja-JP" sz="3200" dirty="0"/>
              <a:t>DAISY</a:t>
            </a:r>
            <a:r>
              <a:rPr lang="ja-JP" altLang="en-US" sz="3200" dirty="0"/>
              <a:t>録音図書、点字データ等</a:t>
            </a:r>
            <a:endParaRPr kumimoji="1" lang="ja-JP" altLang="en-US" sz="3200" dirty="0"/>
          </a:p>
        </p:txBody>
      </p:sp>
      <p:sp>
        <p:nvSpPr>
          <p:cNvPr id="10" name="楕円 9">
            <a:extLst>
              <a:ext uri="{FF2B5EF4-FFF2-40B4-BE49-F238E27FC236}">
                <a16:creationId xmlns:a16="http://schemas.microsoft.com/office/drawing/2014/main" id="{D0D26968-76D1-C299-8600-D23D8B96DF49}"/>
              </a:ext>
            </a:extLst>
          </p:cNvPr>
          <p:cNvSpPr/>
          <p:nvPr/>
        </p:nvSpPr>
        <p:spPr>
          <a:xfrm>
            <a:off x="482600" y="978854"/>
            <a:ext cx="11226800" cy="116955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Arial" panose="020B0604020202020204" pitchFamily="34" charset="0"/>
                <a:cs typeface="Arial" panose="020B0604020202020204" pitchFamily="34" charset="0"/>
              </a:rPr>
              <a:t>読むことに障害がある人々</a:t>
            </a:r>
            <a:endParaRPr kumimoji="1" lang="en-US" altLang="ja-JP" sz="3200" b="1" dirty="0">
              <a:solidFill>
                <a:schemeClr val="tx1"/>
              </a:solidFill>
              <a:latin typeface="Arial" panose="020B0604020202020204" pitchFamily="34" charset="0"/>
              <a:cs typeface="Arial" panose="020B0604020202020204" pitchFamily="34" charset="0"/>
            </a:endParaRPr>
          </a:p>
          <a:p>
            <a:pPr algn="ctr"/>
            <a:r>
              <a:rPr kumimoji="1" lang="ja-JP" altLang="en-US" sz="1600" b="1" dirty="0">
                <a:solidFill>
                  <a:schemeClr val="tx1"/>
                </a:solidFill>
                <a:latin typeface="Arial" panose="020B0604020202020204" pitchFamily="34" charset="0"/>
                <a:cs typeface="Arial" panose="020B0604020202020204" pitchFamily="34" charset="0"/>
              </a:rPr>
              <a:t>スクリーン・リーダー、</a:t>
            </a:r>
            <a:r>
              <a:rPr kumimoji="1" lang="en-US" altLang="ja-JP" sz="1600" b="1" dirty="0">
                <a:solidFill>
                  <a:schemeClr val="tx1"/>
                </a:solidFill>
                <a:latin typeface="Arial" panose="020B0604020202020204" pitchFamily="34" charset="0"/>
                <a:cs typeface="Arial" panose="020B0604020202020204" pitchFamily="34" charset="0"/>
              </a:rPr>
              <a:t>TTS</a:t>
            </a:r>
            <a:r>
              <a:rPr kumimoji="1" lang="ja-JP" altLang="en-US" sz="1600" b="1" dirty="0">
                <a:solidFill>
                  <a:schemeClr val="tx1"/>
                </a:solidFill>
                <a:latin typeface="Arial" panose="020B0604020202020204" pitchFamily="34" charset="0"/>
                <a:cs typeface="Arial" panose="020B0604020202020204" pitchFamily="34" charset="0"/>
              </a:rPr>
              <a:t>（音声合成エンジン）、点字ディスプレイ等の支援技術</a:t>
            </a:r>
          </a:p>
          <a:p>
            <a:pPr algn="ctr"/>
            <a:endParaRPr kumimoji="1" lang="ja-JP" altLang="en-US" b="1" dirty="0">
              <a:solidFill>
                <a:schemeClr val="tx1"/>
              </a:solidFill>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E01964E5-B2D4-A4E1-1FCD-EB7D57CE9105}"/>
              </a:ext>
            </a:extLst>
          </p:cNvPr>
          <p:cNvSpPr txBox="1"/>
          <p:nvPr/>
        </p:nvSpPr>
        <p:spPr>
          <a:xfrm>
            <a:off x="805343" y="6008296"/>
            <a:ext cx="10796631" cy="707886"/>
          </a:xfrm>
          <a:prstGeom prst="rect">
            <a:avLst/>
          </a:prstGeom>
          <a:noFill/>
          <a:ln w="25400">
            <a:solidFill>
              <a:schemeClr val="tx1"/>
            </a:solidFill>
          </a:ln>
        </p:spPr>
        <p:txBody>
          <a:bodyPr wrap="square" rtlCol="0">
            <a:spAutoFit/>
          </a:bodyPr>
          <a:lstStyle/>
          <a:p>
            <a:pPr algn="ctr"/>
            <a:r>
              <a:rPr kumimoji="1" lang="ja-JP" altLang="en-US" sz="4000" b="1" dirty="0"/>
              <a:t>世界情報社会サミット（</a:t>
            </a:r>
            <a:r>
              <a:rPr kumimoji="1" lang="en-US" altLang="ja-JP" sz="4000" b="1" dirty="0"/>
              <a:t>2003-5</a:t>
            </a:r>
            <a:r>
              <a:rPr kumimoji="1" lang="ja-JP" altLang="en-US" sz="4000" b="1" dirty="0"/>
              <a:t>年）成果文書</a:t>
            </a:r>
          </a:p>
        </p:txBody>
      </p:sp>
      <p:sp>
        <p:nvSpPr>
          <p:cNvPr id="4" name="矢印: 右 3">
            <a:extLst>
              <a:ext uri="{FF2B5EF4-FFF2-40B4-BE49-F238E27FC236}">
                <a16:creationId xmlns:a16="http://schemas.microsoft.com/office/drawing/2014/main" id="{53399FAB-F8C1-02A6-3125-593EE321B363}"/>
              </a:ext>
            </a:extLst>
          </p:cNvPr>
          <p:cNvSpPr/>
          <p:nvPr/>
        </p:nvSpPr>
        <p:spPr>
          <a:xfrm rot="16200000">
            <a:off x="5193952" y="2260238"/>
            <a:ext cx="1567307" cy="961842"/>
          </a:xfrm>
          <a:prstGeom prst="rightArrow">
            <a:avLst>
              <a:gd name="adj1" fmla="val 50000"/>
              <a:gd name="adj2"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9CC38905-66A7-5627-3D3A-353B0E0A0A66}"/>
              </a:ext>
            </a:extLst>
          </p:cNvPr>
          <p:cNvSpPr txBox="1"/>
          <p:nvPr/>
        </p:nvSpPr>
        <p:spPr>
          <a:xfrm>
            <a:off x="5649409" y="2259449"/>
            <a:ext cx="671851" cy="1169551"/>
          </a:xfrm>
          <a:prstGeom prst="rect">
            <a:avLst/>
          </a:prstGeom>
          <a:noFill/>
        </p:spPr>
        <p:txBody>
          <a:bodyPr wrap="square" rtlCol="0">
            <a:spAutoFit/>
          </a:bodyPr>
          <a:lstStyle/>
          <a:p>
            <a:pPr algn="ctr"/>
            <a:r>
              <a:rPr kumimoji="1" lang="ja-JP" altLang="en-US" sz="1400" b="1" dirty="0"/>
              <a:t>点字録音図書の提供</a:t>
            </a:r>
          </a:p>
        </p:txBody>
      </p:sp>
      <p:sp>
        <p:nvSpPr>
          <p:cNvPr id="8" name="テキスト ボックス 7">
            <a:extLst>
              <a:ext uri="{FF2B5EF4-FFF2-40B4-BE49-F238E27FC236}">
                <a16:creationId xmlns:a16="http://schemas.microsoft.com/office/drawing/2014/main" id="{BCAFBF50-F0AD-26FA-4F5D-6725F1D8EF60}"/>
              </a:ext>
            </a:extLst>
          </p:cNvPr>
          <p:cNvSpPr txBox="1"/>
          <p:nvPr/>
        </p:nvSpPr>
        <p:spPr>
          <a:xfrm>
            <a:off x="340360" y="326777"/>
            <a:ext cx="11511280" cy="492443"/>
          </a:xfrm>
          <a:prstGeom prst="rect">
            <a:avLst/>
          </a:prstGeom>
          <a:noFill/>
        </p:spPr>
        <p:txBody>
          <a:bodyPr wrap="square" rtlCol="0">
            <a:spAutoFit/>
          </a:bodyPr>
          <a:lstStyle/>
          <a:p>
            <a:pPr algn="ctr"/>
            <a:r>
              <a:rPr kumimoji="1" lang="en-US" altLang="ja-JP" sz="2600" dirty="0"/>
              <a:t>2009</a:t>
            </a:r>
            <a:r>
              <a:rPr kumimoji="1" lang="ja-JP" altLang="en-US" sz="2600" dirty="0"/>
              <a:t>年末まで日本の読むことに障害がある人々へのデジタル図書の提供</a:t>
            </a:r>
          </a:p>
        </p:txBody>
      </p:sp>
    </p:spTree>
    <p:extLst>
      <p:ext uri="{BB962C8B-B14F-4D97-AF65-F5344CB8AC3E}">
        <p14:creationId xmlns:p14="http://schemas.microsoft.com/office/powerpoint/2010/main" val="57212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 grpId="0" animBg="1"/>
      <p:bldP spid="5" grpId="0" animBg="1"/>
      <p:bldP spid="7" grpId="0" animBg="1"/>
      <p:bldP spid="10" grpId="0" animBg="1"/>
      <p:bldP spid="2" grpId="0" animBg="1"/>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1D72E9-3470-EEB9-06DF-BFEE16264A93}"/>
              </a:ext>
            </a:extLst>
          </p:cNvPr>
          <p:cNvSpPr>
            <a:spLocks noGrp="1"/>
          </p:cNvSpPr>
          <p:nvPr>
            <p:ph type="title"/>
          </p:nvPr>
        </p:nvSpPr>
        <p:spPr>
          <a:xfrm>
            <a:off x="838200" y="2453983"/>
            <a:ext cx="10515600" cy="1325563"/>
          </a:xfrm>
        </p:spPr>
        <p:txBody>
          <a:bodyPr>
            <a:normAutofit fontScale="90000"/>
          </a:bodyPr>
          <a:lstStyle/>
          <a:p>
            <a:r>
              <a:rPr kumimoji="1" lang="en-US" altLang="zh-CN" dirty="0">
                <a:latin typeface="ＭＳ Ｐゴシック" panose="020B0600070205080204" pitchFamily="50" charset="-128"/>
                <a:ea typeface="ＭＳ Ｐゴシック" panose="020B0600070205080204" pitchFamily="50" charset="-128"/>
              </a:rPr>
              <a:t>2010</a:t>
            </a:r>
            <a:r>
              <a:rPr kumimoji="1" lang="zh-CN" altLang="en-US" dirty="0">
                <a:latin typeface="ＭＳ Ｐゴシック" panose="020B0600070205080204" pitchFamily="50" charset="-128"/>
                <a:ea typeface="ＭＳ Ｐゴシック" panose="020B0600070205080204" pitchFamily="50" charset="-128"/>
              </a:rPr>
              <a:t>年</a:t>
            </a:r>
            <a:r>
              <a:rPr kumimoji="1" lang="ja-JP" altLang="en-US" dirty="0">
                <a:latin typeface="ＭＳ Ｐゴシック" panose="020B0600070205080204" pitchFamily="50" charset="-128"/>
                <a:ea typeface="ＭＳ Ｐゴシック" panose="020B0600070205080204" pitchFamily="50" charset="-128"/>
              </a:rPr>
              <a:t>の</a:t>
            </a:r>
            <a:r>
              <a:rPr kumimoji="1" lang="zh-CN" altLang="en-US" dirty="0">
                <a:latin typeface="ＭＳ Ｐゴシック" panose="020B0600070205080204" pitchFamily="50" charset="-128"/>
                <a:ea typeface="ＭＳ Ｐゴシック" panose="020B0600070205080204" pitchFamily="50" charset="-128"/>
              </a:rPr>
              <a:t>著作権法</a:t>
            </a:r>
            <a:r>
              <a:rPr kumimoji="1" lang="en-US" altLang="zh-CN" dirty="0">
                <a:latin typeface="ＭＳ Ｐゴシック" panose="020B0600070205080204" pitchFamily="50" charset="-128"/>
                <a:ea typeface="ＭＳ Ｐゴシック" panose="020B0600070205080204" pitchFamily="50" charset="-128"/>
              </a:rPr>
              <a:t>37</a:t>
            </a:r>
            <a:r>
              <a:rPr kumimoji="1" lang="zh-CN" altLang="en-US" dirty="0">
                <a:latin typeface="ＭＳ Ｐゴシック" panose="020B0600070205080204" pitchFamily="50" charset="-128"/>
                <a:ea typeface="ＭＳ Ｐゴシック" panose="020B0600070205080204" pitchFamily="50" charset="-128"/>
              </a:rPr>
              <a:t>条抜本改正</a:t>
            </a:r>
            <a:r>
              <a:rPr kumimoji="1" lang="ja-JP" altLang="en-US" dirty="0">
                <a:latin typeface="ＭＳ Ｐゴシック" panose="020B0600070205080204" pitchFamily="50" charset="-128"/>
                <a:ea typeface="ＭＳ Ｐゴシック" panose="020B0600070205080204" pitchFamily="50" charset="-128"/>
              </a:rPr>
              <a:t>により、製作団体がネットワークを組んで</a:t>
            </a:r>
            <a:r>
              <a:rPr kumimoji="1" lang="en-US" altLang="ja-JP" dirty="0">
                <a:latin typeface="ＭＳ Ｐゴシック" panose="020B0600070205080204" pitchFamily="50" charset="-128"/>
                <a:ea typeface="ＭＳ Ｐゴシック" panose="020B0600070205080204" pitchFamily="50" charset="-128"/>
              </a:rPr>
              <a:t>DAISY</a:t>
            </a:r>
            <a:r>
              <a:rPr kumimoji="1" lang="ja-JP" altLang="en-US" dirty="0">
                <a:latin typeface="ＭＳ Ｐゴシック" panose="020B0600070205080204" pitchFamily="50" charset="-128"/>
                <a:ea typeface="ＭＳ Ｐゴシック" panose="020B0600070205080204" pitchFamily="50" charset="-128"/>
              </a:rPr>
              <a:t>図書等の蔵書を増やしてオンライン図書館サービスを行う道が開けた。</a:t>
            </a:r>
            <a:br>
              <a:rPr kumimoji="1" lang="zh-CN" altLang="en-US" dirty="0"/>
            </a:br>
            <a:endParaRPr kumimoji="1" lang="ja-JP" altLang="en-US" dirty="0"/>
          </a:p>
        </p:txBody>
      </p:sp>
    </p:spTree>
    <p:extLst>
      <p:ext uri="{BB962C8B-B14F-4D97-AF65-F5344CB8AC3E}">
        <p14:creationId xmlns:p14="http://schemas.microsoft.com/office/powerpoint/2010/main" val="47306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972F3855-A5E5-0E8D-B239-3F16020136E3}"/>
              </a:ext>
            </a:extLst>
          </p:cNvPr>
          <p:cNvSpPr/>
          <p:nvPr/>
        </p:nvSpPr>
        <p:spPr>
          <a:xfrm>
            <a:off x="132081" y="284480"/>
            <a:ext cx="3067202" cy="6370320"/>
          </a:xfrm>
          <a:prstGeom prst="round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CDD39E02-0E27-BCD5-8848-B13E4DA9D8A6}"/>
              </a:ext>
            </a:extLst>
          </p:cNvPr>
          <p:cNvSpPr/>
          <p:nvPr/>
        </p:nvSpPr>
        <p:spPr>
          <a:xfrm>
            <a:off x="4073429" y="4318312"/>
            <a:ext cx="2249226" cy="20266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FF00"/>
                </a:solidFill>
                <a:latin typeface="Arial" panose="020B0604020202020204" pitchFamily="34" charset="0"/>
                <a:cs typeface="Arial" panose="020B0604020202020204" pitchFamily="34" charset="0"/>
              </a:rPr>
              <a:t>図書館等</a:t>
            </a:r>
          </a:p>
        </p:txBody>
      </p:sp>
      <p:sp>
        <p:nvSpPr>
          <p:cNvPr id="12" name="楕円 11">
            <a:extLst>
              <a:ext uri="{FF2B5EF4-FFF2-40B4-BE49-F238E27FC236}">
                <a16:creationId xmlns:a16="http://schemas.microsoft.com/office/drawing/2014/main" id="{8BF4265A-0C3B-0BBD-BF38-FE2BC156EBF4}"/>
              </a:ext>
            </a:extLst>
          </p:cNvPr>
          <p:cNvSpPr/>
          <p:nvPr/>
        </p:nvSpPr>
        <p:spPr>
          <a:xfrm>
            <a:off x="9810692" y="4262623"/>
            <a:ext cx="2249227" cy="20266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FF00"/>
                </a:solidFill>
                <a:latin typeface="Arial" panose="020B0604020202020204" pitchFamily="34" charset="0"/>
                <a:cs typeface="Arial" panose="020B0604020202020204" pitchFamily="34" charset="0"/>
              </a:rPr>
              <a:t>出版者</a:t>
            </a:r>
            <a:endParaRPr kumimoji="1" lang="en-US" altLang="ja-JP" sz="2000" b="1" dirty="0">
              <a:solidFill>
                <a:srgbClr val="FFFF00"/>
              </a:solidFill>
              <a:latin typeface="Arial" panose="020B0604020202020204" pitchFamily="34" charset="0"/>
              <a:cs typeface="Arial" panose="020B0604020202020204" pitchFamily="34" charset="0"/>
            </a:endParaRPr>
          </a:p>
          <a:p>
            <a:pPr algn="ctr"/>
            <a:r>
              <a:rPr lang="ja-JP" altLang="en-US" sz="2000" b="1" dirty="0">
                <a:solidFill>
                  <a:srgbClr val="FFFF00"/>
                </a:solidFill>
                <a:latin typeface="Arial" panose="020B0604020202020204" pitchFamily="34" charset="0"/>
                <a:cs typeface="Arial" panose="020B0604020202020204" pitchFamily="34" charset="0"/>
              </a:rPr>
              <a:t>著作権者</a:t>
            </a:r>
            <a:endParaRPr kumimoji="1" lang="ja-JP" altLang="en-US" sz="2000" b="1" dirty="0">
              <a:solidFill>
                <a:srgbClr val="FFFF00"/>
              </a:solidFill>
              <a:latin typeface="Arial" panose="020B0604020202020204" pitchFamily="34" charset="0"/>
              <a:cs typeface="Arial" panose="020B0604020202020204" pitchFamily="34" charset="0"/>
            </a:endParaRPr>
          </a:p>
        </p:txBody>
      </p:sp>
      <p:sp>
        <p:nvSpPr>
          <p:cNvPr id="13" name="楕円 12">
            <a:extLst>
              <a:ext uri="{FF2B5EF4-FFF2-40B4-BE49-F238E27FC236}">
                <a16:creationId xmlns:a16="http://schemas.microsoft.com/office/drawing/2014/main" id="{A10AF0AD-B080-B877-C13B-78EADC8A9940}"/>
              </a:ext>
            </a:extLst>
          </p:cNvPr>
          <p:cNvSpPr/>
          <p:nvPr/>
        </p:nvSpPr>
        <p:spPr>
          <a:xfrm>
            <a:off x="311851" y="3190918"/>
            <a:ext cx="2669656" cy="1723892"/>
          </a:xfrm>
          <a:prstGeom prst="ellipse">
            <a:avLst/>
          </a:prstGeom>
          <a:solidFill>
            <a:srgbClr val="FFFF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Arial" panose="020B0604020202020204" pitchFamily="34" charset="0"/>
                <a:cs typeface="Arial" panose="020B0604020202020204" pitchFamily="34" charset="0"/>
              </a:rPr>
              <a:t>サピエ図書館</a:t>
            </a:r>
            <a:endParaRPr kumimoji="1" lang="en-US" altLang="ja-JP" b="1" dirty="0">
              <a:solidFill>
                <a:schemeClr val="tx1"/>
              </a:solidFill>
              <a:latin typeface="Arial" panose="020B0604020202020204" pitchFamily="34" charset="0"/>
              <a:cs typeface="Arial" panose="020B0604020202020204" pitchFamily="34" charset="0"/>
            </a:endParaRPr>
          </a:p>
          <a:p>
            <a:pPr algn="ctr"/>
            <a:r>
              <a:rPr lang="ja-JP" altLang="en-US" b="1" dirty="0">
                <a:solidFill>
                  <a:schemeClr val="tx1"/>
                </a:solidFill>
                <a:latin typeface="Arial" panose="020B0604020202020204" pitchFamily="34" charset="0"/>
                <a:cs typeface="Arial" panose="020B0604020202020204" pitchFamily="34" charset="0"/>
              </a:rPr>
              <a:t>国立国会図書館</a:t>
            </a:r>
            <a:endParaRPr kumimoji="1" lang="en-US" altLang="ja-JP" b="1" dirty="0">
              <a:solidFill>
                <a:schemeClr val="tx1"/>
              </a:solidFill>
              <a:latin typeface="Arial" panose="020B0604020202020204" pitchFamily="34" charset="0"/>
              <a:cs typeface="Arial" panose="020B0604020202020204" pitchFamily="34" charset="0"/>
            </a:endParaRPr>
          </a:p>
        </p:txBody>
      </p:sp>
      <p:sp>
        <p:nvSpPr>
          <p:cNvPr id="18" name="矢印: 上下 17">
            <a:extLst>
              <a:ext uri="{FF2B5EF4-FFF2-40B4-BE49-F238E27FC236}">
                <a16:creationId xmlns:a16="http://schemas.microsoft.com/office/drawing/2014/main" id="{24576A93-4681-CA33-B5B7-16FF387D5086}"/>
              </a:ext>
            </a:extLst>
          </p:cNvPr>
          <p:cNvSpPr/>
          <p:nvPr/>
        </p:nvSpPr>
        <p:spPr>
          <a:xfrm rot="16654289">
            <a:off x="2901409" y="3523197"/>
            <a:ext cx="821655" cy="2636076"/>
          </a:xfrm>
          <a:prstGeom prst="up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B6F523B0-6C17-7618-9A2E-63F2AF22269F}"/>
              </a:ext>
            </a:extLst>
          </p:cNvPr>
          <p:cNvSpPr txBox="1"/>
          <p:nvPr/>
        </p:nvSpPr>
        <p:spPr>
          <a:xfrm>
            <a:off x="427839" y="1415971"/>
            <a:ext cx="2357306" cy="646331"/>
          </a:xfrm>
          <a:prstGeom prst="rect">
            <a:avLst/>
          </a:prstGeom>
          <a:noFill/>
          <a:ln w="25400">
            <a:solidFill>
              <a:schemeClr val="tx1"/>
            </a:solidFill>
          </a:ln>
        </p:spPr>
        <p:txBody>
          <a:bodyPr wrap="square" rtlCol="0">
            <a:spAutoFit/>
          </a:bodyPr>
          <a:lstStyle/>
          <a:p>
            <a:pPr algn="ctr"/>
            <a:r>
              <a:rPr lang="ja-JP" altLang="en-US" b="1" dirty="0"/>
              <a:t>障害者権利条約</a:t>
            </a:r>
            <a:endParaRPr lang="en-US" altLang="ja-JP" b="1" dirty="0"/>
          </a:p>
          <a:p>
            <a:pPr algn="ctr"/>
            <a:r>
              <a:rPr lang="ja-JP" altLang="en-US" b="1" dirty="0"/>
              <a:t>第</a:t>
            </a:r>
            <a:r>
              <a:rPr lang="en-US" altLang="ja-JP" b="1" dirty="0"/>
              <a:t>9</a:t>
            </a:r>
            <a:r>
              <a:rPr lang="ja-JP" altLang="en-US" b="1" dirty="0"/>
              <a:t>条、</a:t>
            </a:r>
            <a:r>
              <a:rPr kumimoji="1" lang="en-US" altLang="ja-JP" b="1" dirty="0"/>
              <a:t>30</a:t>
            </a:r>
            <a:r>
              <a:rPr kumimoji="1" lang="ja-JP" altLang="en-US" b="1" dirty="0"/>
              <a:t>条</a:t>
            </a:r>
          </a:p>
        </p:txBody>
      </p:sp>
      <p:sp>
        <p:nvSpPr>
          <p:cNvPr id="5" name="テキスト ボックス 4">
            <a:extLst>
              <a:ext uri="{FF2B5EF4-FFF2-40B4-BE49-F238E27FC236}">
                <a16:creationId xmlns:a16="http://schemas.microsoft.com/office/drawing/2014/main" id="{FCA4792E-5E5F-6441-5214-310CDD985577}"/>
              </a:ext>
            </a:extLst>
          </p:cNvPr>
          <p:cNvSpPr txBox="1"/>
          <p:nvPr/>
        </p:nvSpPr>
        <p:spPr>
          <a:xfrm>
            <a:off x="8917037" y="430226"/>
            <a:ext cx="2658553" cy="369332"/>
          </a:xfrm>
          <a:prstGeom prst="rect">
            <a:avLst/>
          </a:prstGeom>
          <a:noFill/>
          <a:ln w="25400">
            <a:solidFill>
              <a:schemeClr val="tx1"/>
            </a:solidFill>
          </a:ln>
        </p:spPr>
        <p:txBody>
          <a:bodyPr wrap="square" rtlCol="0">
            <a:spAutoFit/>
          </a:bodyPr>
          <a:lstStyle/>
          <a:p>
            <a:pPr algn="ctr"/>
            <a:r>
              <a:rPr kumimoji="1" lang="en-US" altLang="ja-JP" dirty="0"/>
              <a:t>WCAG</a:t>
            </a:r>
            <a:r>
              <a:rPr lang="ja-JP" altLang="en-US" dirty="0"/>
              <a:t> </a:t>
            </a:r>
            <a:endParaRPr kumimoji="1" lang="ja-JP" altLang="en-US" dirty="0"/>
          </a:p>
        </p:txBody>
      </p:sp>
      <p:sp>
        <p:nvSpPr>
          <p:cNvPr id="7" name="テキスト ボックス 6">
            <a:extLst>
              <a:ext uri="{FF2B5EF4-FFF2-40B4-BE49-F238E27FC236}">
                <a16:creationId xmlns:a16="http://schemas.microsoft.com/office/drawing/2014/main" id="{B4A7B5A2-41D2-8A69-70C2-8FA64B8FE0AF}"/>
              </a:ext>
            </a:extLst>
          </p:cNvPr>
          <p:cNvSpPr txBox="1"/>
          <p:nvPr/>
        </p:nvSpPr>
        <p:spPr>
          <a:xfrm>
            <a:off x="8917037" y="1000614"/>
            <a:ext cx="2658552" cy="369332"/>
          </a:xfrm>
          <a:prstGeom prst="rect">
            <a:avLst/>
          </a:prstGeom>
          <a:noFill/>
          <a:ln w="25400">
            <a:solidFill>
              <a:schemeClr val="tx1"/>
            </a:solidFill>
          </a:ln>
        </p:spPr>
        <p:txBody>
          <a:bodyPr wrap="square" rtlCol="0">
            <a:spAutoFit/>
          </a:bodyPr>
          <a:lstStyle/>
          <a:p>
            <a:pPr algn="ctr"/>
            <a:r>
              <a:rPr lang="en-US" altLang="ja-JP" dirty="0"/>
              <a:t>DAISY</a:t>
            </a:r>
            <a:endParaRPr kumimoji="1" lang="ja-JP" altLang="en-US" dirty="0"/>
          </a:p>
        </p:txBody>
      </p:sp>
      <p:sp>
        <p:nvSpPr>
          <p:cNvPr id="10" name="楕円 9">
            <a:extLst>
              <a:ext uri="{FF2B5EF4-FFF2-40B4-BE49-F238E27FC236}">
                <a16:creationId xmlns:a16="http://schemas.microsoft.com/office/drawing/2014/main" id="{D0D26968-76D1-C299-8600-D23D8B96DF49}"/>
              </a:ext>
            </a:extLst>
          </p:cNvPr>
          <p:cNvSpPr/>
          <p:nvPr/>
        </p:nvSpPr>
        <p:spPr>
          <a:xfrm>
            <a:off x="4519409" y="1413078"/>
            <a:ext cx="6942860" cy="2041016"/>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a:solidFill>
                <a:schemeClr val="tx1"/>
              </a:solidFill>
              <a:latin typeface="Arial" panose="020B0604020202020204" pitchFamily="34" charset="0"/>
              <a:cs typeface="Arial" panose="020B0604020202020204" pitchFamily="34" charset="0"/>
            </a:endParaRPr>
          </a:p>
          <a:p>
            <a:pPr algn="ctr"/>
            <a:r>
              <a:rPr kumimoji="1" lang="ja-JP" altLang="en-US" sz="2800" b="1" dirty="0">
                <a:solidFill>
                  <a:schemeClr val="tx1"/>
                </a:solidFill>
                <a:latin typeface="Arial" panose="020B0604020202020204" pitchFamily="34" charset="0"/>
                <a:cs typeface="Arial" panose="020B0604020202020204" pitchFamily="34" charset="0"/>
              </a:rPr>
              <a:t>読むことに障害がある人々</a:t>
            </a:r>
            <a:endParaRPr kumimoji="1" lang="en-US" altLang="ja-JP" sz="2800" b="1" dirty="0">
              <a:solidFill>
                <a:schemeClr val="tx1"/>
              </a:solidFill>
              <a:latin typeface="Arial" panose="020B0604020202020204" pitchFamily="34" charset="0"/>
              <a:cs typeface="Arial" panose="020B0604020202020204" pitchFamily="34" charset="0"/>
            </a:endParaRPr>
          </a:p>
          <a:p>
            <a:pPr algn="ctr"/>
            <a:endParaRPr kumimoji="1" lang="en-US" altLang="ja-JP" sz="1600" b="1" dirty="0">
              <a:solidFill>
                <a:schemeClr val="tx1"/>
              </a:solidFill>
              <a:latin typeface="Arial" panose="020B0604020202020204" pitchFamily="34" charset="0"/>
              <a:cs typeface="Arial" panose="020B0604020202020204" pitchFamily="34" charset="0"/>
            </a:endParaRPr>
          </a:p>
          <a:p>
            <a:pPr algn="ctr"/>
            <a:r>
              <a:rPr kumimoji="1" lang="ja-JP" altLang="en-US" sz="1600" b="1" dirty="0">
                <a:solidFill>
                  <a:schemeClr val="tx1"/>
                </a:solidFill>
                <a:latin typeface="Arial" panose="020B0604020202020204" pitchFamily="34" charset="0"/>
                <a:cs typeface="Arial" panose="020B0604020202020204" pitchFamily="34" charset="0"/>
              </a:rPr>
              <a:t>スクリーン・リーダー、</a:t>
            </a:r>
            <a:r>
              <a:rPr kumimoji="1" lang="en-US" altLang="ja-JP" sz="1600" b="1" dirty="0">
                <a:solidFill>
                  <a:schemeClr val="tx1"/>
                </a:solidFill>
                <a:latin typeface="Arial" panose="020B0604020202020204" pitchFamily="34" charset="0"/>
                <a:cs typeface="Arial" panose="020B0604020202020204" pitchFamily="34" charset="0"/>
              </a:rPr>
              <a:t>TTS</a:t>
            </a:r>
            <a:r>
              <a:rPr kumimoji="1" lang="ja-JP" altLang="en-US" sz="1600" b="1" dirty="0">
                <a:solidFill>
                  <a:schemeClr val="tx1"/>
                </a:solidFill>
                <a:latin typeface="Arial" panose="020B0604020202020204" pitchFamily="34" charset="0"/>
                <a:cs typeface="Arial" panose="020B0604020202020204" pitchFamily="34" charset="0"/>
              </a:rPr>
              <a:t>（音声合成エンジン）、点字ディスプレイ等の支援技術を活かした読書</a:t>
            </a:r>
          </a:p>
          <a:p>
            <a:pPr algn="ctr"/>
            <a:endParaRPr kumimoji="1" lang="ja-JP" altLang="en-US" b="1" dirty="0">
              <a:solidFill>
                <a:schemeClr val="tx1"/>
              </a:solidFill>
              <a:latin typeface="Arial" panose="020B0604020202020204" pitchFamily="34" charset="0"/>
              <a:cs typeface="Arial" panose="020B0604020202020204" pitchFamily="34" charset="0"/>
            </a:endParaRPr>
          </a:p>
        </p:txBody>
      </p:sp>
      <p:sp>
        <p:nvSpPr>
          <p:cNvPr id="15" name="四角形: 角を丸くする 14">
            <a:extLst>
              <a:ext uri="{FF2B5EF4-FFF2-40B4-BE49-F238E27FC236}">
                <a16:creationId xmlns:a16="http://schemas.microsoft.com/office/drawing/2014/main" id="{B70452C2-91B5-DC1B-A63B-5CFCF5989B29}"/>
              </a:ext>
            </a:extLst>
          </p:cNvPr>
          <p:cNvSpPr/>
          <p:nvPr/>
        </p:nvSpPr>
        <p:spPr>
          <a:xfrm>
            <a:off x="3718560" y="365760"/>
            <a:ext cx="8341359" cy="3647440"/>
          </a:xfrm>
          <a:prstGeom prst="round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145CF8B7-1EE0-0C6F-06BE-86F7EE8D7B58}"/>
              </a:ext>
            </a:extLst>
          </p:cNvPr>
          <p:cNvSpPr/>
          <p:nvPr/>
        </p:nvSpPr>
        <p:spPr>
          <a:xfrm rot="16200000">
            <a:off x="4053114" y="3145281"/>
            <a:ext cx="2217487" cy="1782599"/>
          </a:xfrm>
          <a:prstGeom prst="rightArrow">
            <a:avLst>
              <a:gd name="adj1" fmla="val 50000"/>
              <a:gd name="adj2"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242D7EEE-AE2C-5702-34DE-8B59769BA9B5}"/>
              </a:ext>
            </a:extLst>
          </p:cNvPr>
          <p:cNvSpPr txBox="1"/>
          <p:nvPr/>
        </p:nvSpPr>
        <p:spPr>
          <a:xfrm>
            <a:off x="27383" y="6214842"/>
            <a:ext cx="3238592" cy="400110"/>
          </a:xfrm>
          <a:prstGeom prst="rect">
            <a:avLst/>
          </a:prstGeom>
          <a:noFill/>
          <a:ln w="25400">
            <a:noFill/>
          </a:ln>
        </p:spPr>
        <p:txBody>
          <a:bodyPr wrap="square" rtlCol="0">
            <a:spAutoFit/>
          </a:bodyPr>
          <a:lstStyle/>
          <a:p>
            <a:pPr algn="ctr"/>
            <a:r>
              <a:rPr kumimoji="1" lang="ja-JP" altLang="en-US" sz="2000" b="1" dirty="0">
                <a:latin typeface="Arial" panose="020B0604020202020204" pitchFamily="34" charset="0"/>
                <a:cs typeface="Arial" panose="020B0604020202020204" pitchFamily="34" charset="0"/>
              </a:rPr>
              <a:t>資源共有</a:t>
            </a:r>
          </a:p>
        </p:txBody>
      </p:sp>
      <p:sp>
        <p:nvSpPr>
          <p:cNvPr id="22" name="テキスト ボックス 21">
            <a:extLst>
              <a:ext uri="{FF2B5EF4-FFF2-40B4-BE49-F238E27FC236}">
                <a16:creationId xmlns:a16="http://schemas.microsoft.com/office/drawing/2014/main" id="{1ACD7EE0-B7F3-3609-8F59-9771D274C2CB}"/>
              </a:ext>
            </a:extLst>
          </p:cNvPr>
          <p:cNvSpPr txBox="1"/>
          <p:nvPr/>
        </p:nvSpPr>
        <p:spPr>
          <a:xfrm rot="435572">
            <a:off x="2782761" y="4672559"/>
            <a:ext cx="1307585" cy="369332"/>
          </a:xfrm>
          <a:prstGeom prst="rect">
            <a:avLst/>
          </a:prstGeom>
          <a:noFill/>
        </p:spPr>
        <p:txBody>
          <a:bodyPr wrap="square" rtlCol="0">
            <a:spAutoFit/>
          </a:bodyPr>
          <a:lstStyle/>
          <a:p>
            <a:r>
              <a:rPr kumimoji="1" lang="ja-JP" altLang="en-US" dirty="0"/>
              <a:t>資源共有</a:t>
            </a:r>
          </a:p>
        </p:txBody>
      </p:sp>
      <p:sp>
        <p:nvSpPr>
          <p:cNvPr id="24" name="テキスト ボックス 23">
            <a:extLst>
              <a:ext uri="{FF2B5EF4-FFF2-40B4-BE49-F238E27FC236}">
                <a16:creationId xmlns:a16="http://schemas.microsoft.com/office/drawing/2014/main" id="{E98259E4-364C-08CB-E629-37FA3DAFEDF8}"/>
              </a:ext>
            </a:extLst>
          </p:cNvPr>
          <p:cNvSpPr txBox="1"/>
          <p:nvPr/>
        </p:nvSpPr>
        <p:spPr>
          <a:xfrm>
            <a:off x="4825933" y="3123232"/>
            <a:ext cx="671851" cy="2031325"/>
          </a:xfrm>
          <a:prstGeom prst="rect">
            <a:avLst/>
          </a:prstGeom>
          <a:noFill/>
        </p:spPr>
        <p:txBody>
          <a:bodyPr wrap="square" rtlCol="0">
            <a:spAutoFit/>
          </a:bodyPr>
          <a:lstStyle/>
          <a:p>
            <a:pPr algn="ctr"/>
            <a:r>
              <a:rPr kumimoji="1" lang="ja-JP" altLang="en-US" b="1" dirty="0"/>
              <a:t>アクセシブルな電子図書の提供</a:t>
            </a:r>
          </a:p>
        </p:txBody>
      </p:sp>
      <p:sp>
        <p:nvSpPr>
          <p:cNvPr id="26" name="テキスト ボックス 25">
            <a:extLst>
              <a:ext uri="{FF2B5EF4-FFF2-40B4-BE49-F238E27FC236}">
                <a16:creationId xmlns:a16="http://schemas.microsoft.com/office/drawing/2014/main" id="{4CDA4200-A051-9F87-16ED-F9E88238D9B4}"/>
              </a:ext>
            </a:extLst>
          </p:cNvPr>
          <p:cNvSpPr txBox="1"/>
          <p:nvPr/>
        </p:nvSpPr>
        <p:spPr>
          <a:xfrm>
            <a:off x="4108441" y="646671"/>
            <a:ext cx="4060199" cy="707886"/>
          </a:xfrm>
          <a:prstGeom prst="rect">
            <a:avLst/>
          </a:prstGeom>
          <a:noFill/>
          <a:ln w="25400">
            <a:noFill/>
          </a:ln>
        </p:spPr>
        <p:txBody>
          <a:bodyPr wrap="square" rtlCol="0">
            <a:spAutoFit/>
          </a:bodyPr>
          <a:lstStyle/>
          <a:p>
            <a:r>
              <a:rPr lang="ja-JP" altLang="en-US" sz="4000" dirty="0">
                <a:solidFill>
                  <a:schemeClr val="accent1"/>
                </a:solidFill>
                <a:latin typeface="Arial" panose="020B0604020202020204" pitchFamily="34" charset="0"/>
                <a:cs typeface="Arial" panose="020B0604020202020204" pitchFamily="34" charset="0"/>
              </a:rPr>
              <a:t>電子書籍利用者</a:t>
            </a:r>
            <a:endParaRPr kumimoji="1" lang="ja-JP" altLang="en-US" sz="4000" dirty="0">
              <a:solidFill>
                <a:schemeClr val="accent1"/>
              </a:solidFill>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E31452F6-AFB8-EEB7-5CDA-D3D6B07138E6}"/>
              </a:ext>
            </a:extLst>
          </p:cNvPr>
          <p:cNvSpPr txBox="1"/>
          <p:nvPr/>
        </p:nvSpPr>
        <p:spPr>
          <a:xfrm>
            <a:off x="6391904" y="4468042"/>
            <a:ext cx="3349538" cy="1415772"/>
          </a:xfrm>
          <a:prstGeom prst="rect">
            <a:avLst/>
          </a:prstGeom>
          <a:noFill/>
          <a:ln w="50800">
            <a:solidFill>
              <a:schemeClr val="accent1">
                <a:shade val="15000"/>
              </a:schemeClr>
            </a:solidFill>
          </a:ln>
        </p:spPr>
        <p:txBody>
          <a:bodyPr wrap="square" rtlCol="0">
            <a:spAutoFit/>
          </a:bodyPr>
          <a:lstStyle/>
          <a:p>
            <a:pPr algn="ctr"/>
            <a:r>
              <a:rPr kumimoji="1" lang="en-US" altLang="ja-JP" sz="3200" b="1" dirty="0"/>
              <a:t>2010</a:t>
            </a:r>
            <a:r>
              <a:rPr kumimoji="1" lang="ja-JP" altLang="en-US" sz="3200" b="1" dirty="0"/>
              <a:t>年著作権法</a:t>
            </a:r>
            <a:endParaRPr kumimoji="1" lang="en-US" altLang="ja-JP" sz="3200" b="1" dirty="0"/>
          </a:p>
          <a:p>
            <a:pPr algn="ctr"/>
            <a:r>
              <a:rPr kumimoji="1" lang="en-US" altLang="ja-JP" sz="3200" b="1" dirty="0"/>
              <a:t>37</a:t>
            </a:r>
            <a:r>
              <a:rPr kumimoji="1" lang="ja-JP" altLang="en-US" sz="3200" b="1" dirty="0"/>
              <a:t>条抜本改正</a:t>
            </a:r>
            <a:endParaRPr kumimoji="1" lang="en-US" altLang="ja-JP" sz="3200" b="1" dirty="0"/>
          </a:p>
          <a:p>
            <a:pPr algn="ctr"/>
            <a:r>
              <a:rPr lang="ja-JP" altLang="en-US" sz="2200" b="1" dirty="0"/>
              <a:t>（図書館ガイドライン）</a:t>
            </a:r>
            <a:endParaRPr kumimoji="1" lang="ja-JP" altLang="en-US" sz="2200" b="1" dirty="0"/>
          </a:p>
        </p:txBody>
      </p:sp>
    </p:spTree>
    <p:extLst>
      <p:ext uri="{BB962C8B-B14F-4D97-AF65-F5344CB8AC3E}">
        <p14:creationId xmlns:p14="http://schemas.microsoft.com/office/powerpoint/2010/main" val="254003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2" grpId="0" animBg="1"/>
      <p:bldP spid="13" grpId="0" animBg="1"/>
      <p:bldP spid="18" grpId="0" animBg="1"/>
      <p:bldP spid="3" grpId="0" animBg="1"/>
      <p:bldP spid="5" grpId="0" animBg="1"/>
      <p:bldP spid="7" grpId="0" animBg="1"/>
      <p:bldP spid="10" grpId="0" animBg="1"/>
      <p:bldP spid="15" grpId="0" animBg="1"/>
      <p:bldP spid="16" grpId="0" animBg="1"/>
      <p:bldP spid="21" grpId="0"/>
      <p:bldP spid="22" grpId="0"/>
      <p:bldP spid="24"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688838-51DB-1F32-CFFE-8DC26222A9D1}"/>
              </a:ext>
            </a:extLst>
          </p:cNvPr>
          <p:cNvSpPr>
            <a:spLocks noGrp="1"/>
          </p:cNvSpPr>
          <p:nvPr>
            <p:ph type="title"/>
          </p:nvPr>
        </p:nvSpPr>
        <p:spPr>
          <a:xfrm>
            <a:off x="838200" y="365125"/>
            <a:ext cx="10515600" cy="683499"/>
          </a:xfrm>
        </p:spPr>
        <p:txBody>
          <a:bodyPr>
            <a:normAutofit fontScale="90000"/>
          </a:bodyPr>
          <a:lstStyle/>
          <a:p>
            <a:pPr algn="ctr"/>
            <a:r>
              <a:rPr kumimoji="1" lang="ja-JP" altLang="en-US" dirty="0"/>
              <a:t>マラケシュ条約（</a:t>
            </a:r>
            <a:r>
              <a:rPr kumimoji="1" lang="en-US" altLang="ja-JP" dirty="0"/>
              <a:t>2013</a:t>
            </a:r>
            <a:r>
              <a:rPr kumimoji="1" lang="ja-JP" altLang="en-US" dirty="0"/>
              <a:t>）と</a:t>
            </a:r>
            <a:r>
              <a:rPr kumimoji="1" lang="en-US" altLang="ja-JP" dirty="0"/>
              <a:t>ABC</a:t>
            </a:r>
            <a:r>
              <a:rPr kumimoji="1" lang="ja-JP" altLang="en-US" dirty="0"/>
              <a:t>の発足</a:t>
            </a:r>
          </a:p>
        </p:txBody>
      </p:sp>
      <p:sp>
        <p:nvSpPr>
          <p:cNvPr id="3" name="コンテンツ プレースホルダー 2">
            <a:extLst>
              <a:ext uri="{FF2B5EF4-FFF2-40B4-BE49-F238E27FC236}">
                <a16:creationId xmlns:a16="http://schemas.microsoft.com/office/drawing/2014/main" id="{28C029C6-4985-14FE-8679-1B77D061BA6D}"/>
              </a:ext>
            </a:extLst>
          </p:cNvPr>
          <p:cNvSpPr>
            <a:spLocks noGrp="1"/>
          </p:cNvSpPr>
          <p:nvPr>
            <p:ph idx="1"/>
          </p:nvPr>
        </p:nvSpPr>
        <p:spPr>
          <a:xfrm>
            <a:off x="838200" y="1216403"/>
            <a:ext cx="10515600" cy="5469623"/>
          </a:xfrm>
        </p:spPr>
        <p:txBody>
          <a:bodyPr>
            <a:normAutofit fontScale="92500" lnSpcReduction="10000"/>
          </a:bodyPr>
          <a:lstStyle/>
          <a:p>
            <a:pPr>
              <a:lnSpc>
                <a:spcPct val="110000"/>
              </a:lnSpc>
              <a:spcAft>
                <a:spcPts val="600"/>
              </a:spcAft>
            </a:pPr>
            <a:r>
              <a:rPr lang="ja-JP" altLang="en-US" dirty="0"/>
              <a:t>障害者団体と著作権者団体との間で、障害者権利条約の第</a:t>
            </a:r>
            <a:r>
              <a:rPr lang="en-US" altLang="ja-JP" dirty="0"/>
              <a:t>9</a:t>
            </a:r>
            <a:r>
              <a:rPr lang="ja-JP" altLang="en-US" dirty="0"/>
              <a:t>条および第</a:t>
            </a:r>
            <a:r>
              <a:rPr lang="en-US" altLang="ja-JP" dirty="0"/>
              <a:t>30</a:t>
            </a:r>
            <a:r>
              <a:rPr lang="ja-JP" altLang="en-US" dirty="0"/>
              <a:t>条で保障している著作物に対する障害者のアクセス権と著作権という相反する二つの権利を調和させるための交渉を行った結果、国連専門機関である</a:t>
            </a:r>
            <a:r>
              <a:rPr lang="en-US" altLang="ja-JP" dirty="0"/>
              <a:t>WIPO</a:t>
            </a:r>
            <a:r>
              <a:rPr lang="ja-JP" altLang="en-US" dirty="0"/>
              <a:t>（世界知的所有権機関）が管理する</a:t>
            </a:r>
            <a:r>
              <a:rPr kumimoji="1" lang="ja-JP" altLang="en-US" dirty="0"/>
              <a:t>「盲人、視覚障害者その他の印刷物の判読に障害のある者が発行された著作物を利用する機会を促進するためのマラケシュ条約」が</a:t>
            </a:r>
            <a:r>
              <a:rPr kumimoji="1" lang="en-US" altLang="ja-JP" dirty="0"/>
              <a:t>2013</a:t>
            </a:r>
            <a:r>
              <a:rPr kumimoji="1" lang="ja-JP" altLang="en-US" dirty="0"/>
              <a:t>年に</a:t>
            </a:r>
            <a:r>
              <a:rPr lang="ja-JP" altLang="en-US" dirty="0"/>
              <a:t>成立した。（以下に検索画面を示す。）</a:t>
            </a:r>
            <a:endParaRPr lang="en-US" altLang="ja-JP" dirty="0"/>
          </a:p>
          <a:p>
            <a:pPr>
              <a:lnSpc>
                <a:spcPct val="110000"/>
              </a:lnSpc>
              <a:spcAft>
                <a:spcPts val="600"/>
              </a:spcAft>
            </a:pPr>
            <a:r>
              <a:rPr kumimoji="1" lang="ja-JP" altLang="en-US" dirty="0"/>
              <a:t>この条約に基づいて</a:t>
            </a:r>
            <a:r>
              <a:rPr kumimoji="1" lang="en-US" altLang="ja-JP" dirty="0"/>
              <a:t>WIPO</a:t>
            </a:r>
            <a:r>
              <a:rPr kumimoji="1" lang="ja-JP" altLang="en-US" dirty="0"/>
              <a:t>の下に設置された</a:t>
            </a:r>
            <a:r>
              <a:rPr kumimoji="1" lang="en-US" altLang="ja-JP" dirty="0"/>
              <a:t>Accessible</a:t>
            </a:r>
            <a:r>
              <a:rPr kumimoji="1" lang="ja-JP" altLang="en-US" dirty="0"/>
              <a:t> </a:t>
            </a:r>
            <a:r>
              <a:rPr kumimoji="1" lang="en-US" altLang="ja-JP" dirty="0"/>
              <a:t>Books</a:t>
            </a:r>
            <a:r>
              <a:rPr kumimoji="1" lang="ja-JP" altLang="en-US" dirty="0"/>
              <a:t> </a:t>
            </a:r>
            <a:r>
              <a:rPr kumimoji="1" lang="en-US" altLang="ja-JP" dirty="0"/>
              <a:t>Consortium (ABC)</a:t>
            </a:r>
            <a:r>
              <a:rPr kumimoji="1" lang="ja-JP" altLang="en-US" dirty="0"/>
              <a:t>は、各国が著作権を制限して障害者のために製作したアクセシブルなコンテンツを国境を超えて共有するためのポータルサイトを運用している。</a:t>
            </a:r>
            <a:endParaRPr kumimoji="1" lang="en-US" altLang="ja-JP" dirty="0"/>
          </a:p>
          <a:p>
            <a:pPr marL="0" indent="0">
              <a:lnSpc>
                <a:spcPct val="110000"/>
              </a:lnSpc>
              <a:spcAft>
                <a:spcPts val="600"/>
              </a:spcAft>
              <a:buNone/>
            </a:pPr>
            <a:r>
              <a:rPr kumimoji="1" lang="ja-JP" altLang="en-US" dirty="0"/>
              <a:t>　</a:t>
            </a:r>
            <a:r>
              <a:rPr kumimoji="1" lang="en-US" altLang="ja-JP" dirty="0"/>
              <a:t>https://www.accessiblebooksconsortium.org/</a:t>
            </a:r>
            <a:endParaRPr kumimoji="1" lang="ja-JP" altLang="en-US" dirty="0"/>
          </a:p>
        </p:txBody>
      </p:sp>
    </p:spTree>
    <p:extLst>
      <p:ext uri="{BB962C8B-B14F-4D97-AF65-F5344CB8AC3E}">
        <p14:creationId xmlns:p14="http://schemas.microsoft.com/office/powerpoint/2010/main" val="1555195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2F4E180-CC26-87CC-ECA7-260D873390B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08530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80A4831-F629-0B7A-DEF6-777E47DF3D1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78448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E871E69-C3F3-9AF6-555C-3AAD1794257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44871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D7E6973-0795-1B56-FB9E-0C69F37472D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464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5FA6004-4219-45E5-27FF-FAA2AE642D3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4276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1D72E9-3470-EEB9-06DF-BFEE16264A93}"/>
              </a:ext>
            </a:extLst>
          </p:cNvPr>
          <p:cNvSpPr>
            <a:spLocks noGrp="1"/>
          </p:cNvSpPr>
          <p:nvPr>
            <p:ph type="title"/>
          </p:nvPr>
        </p:nvSpPr>
        <p:spPr>
          <a:xfrm>
            <a:off x="838200" y="2453983"/>
            <a:ext cx="10515600" cy="1325563"/>
          </a:xfrm>
        </p:spPr>
        <p:txBody>
          <a:bodyPr>
            <a:normAutofit fontScale="90000"/>
          </a:bodyPr>
          <a:lstStyle/>
          <a:p>
            <a:r>
              <a:rPr kumimoji="1" lang="ja-JP" altLang="en-US" dirty="0">
                <a:latin typeface="ＭＳ Ｐゴシック" panose="020B0600070205080204" pitchFamily="50" charset="-128"/>
                <a:ea typeface="ＭＳ Ｐゴシック" panose="020B0600070205080204" pitchFamily="50" charset="-128"/>
              </a:rPr>
              <a:t>マラケシュ条約の成立（</a:t>
            </a:r>
            <a:r>
              <a:rPr kumimoji="1" lang="en-US" altLang="ja-JP" dirty="0">
                <a:latin typeface="ＭＳ Ｐゴシック" panose="020B0600070205080204" pitchFamily="50" charset="-128"/>
                <a:ea typeface="ＭＳ Ｐゴシック" panose="020B0600070205080204" pitchFamily="50" charset="-128"/>
              </a:rPr>
              <a:t>2013</a:t>
            </a:r>
            <a:r>
              <a:rPr kumimoji="1" lang="ja-JP" altLang="en-US" dirty="0">
                <a:latin typeface="ＭＳ Ｐゴシック" panose="020B0600070205080204" pitchFamily="50" charset="-128"/>
                <a:ea typeface="ＭＳ Ｐゴシック" panose="020B0600070205080204" pitchFamily="50" charset="-128"/>
              </a:rPr>
              <a:t>）で著作権を制限して製作したアクセシブルな電子書籍等の国際的な共有が可能になった</a:t>
            </a:r>
            <a:br>
              <a:rPr kumimoji="1" lang="zh-CN" altLang="en-US" dirty="0"/>
            </a:br>
            <a:endParaRPr kumimoji="1" lang="ja-JP" altLang="en-US" dirty="0"/>
          </a:p>
        </p:txBody>
      </p:sp>
    </p:spTree>
    <p:extLst>
      <p:ext uri="{BB962C8B-B14F-4D97-AF65-F5344CB8AC3E}">
        <p14:creationId xmlns:p14="http://schemas.microsoft.com/office/powerpoint/2010/main" val="3503353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1D72E9-3470-EEB9-06DF-BFEE16264A93}"/>
              </a:ext>
            </a:extLst>
          </p:cNvPr>
          <p:cNvSpPr>
            <a:spLocks noGrp="1"/>
          </p:cNvSpPr>
          <p:nvPr>
            <p:ph type="title"/>
          </p:nvPr>
        </p:nvSpPr>
        <p:spPr>
          <a:xfrm>
            <a:off x="838200" y="2453983"/>
            <a:ext cx="10515600" cy="1325563"/>
          </a:xfrm>
        </p:spPr>
        <p:txBody>
          <a:bodyPr/>
          <a:lstStyle/>
          <a:p>
            <a:pPr algn="ctr"/>
            <a:r>
              <a:rPr kumimoji="1" lang="ja-JP" altLang="en-US" dirty="0"/>
              <a:t>日本の状況の確認</a:t>
            </a:r>
          </a:p>
        </p:txBody>
      </p:sp>
    </p:spTree>
    <p:extLst>
      <p:ext uri="{BB962C8B-B14F-4D97-AF65-F5344CB8AC3E}">
        <p14:creationId xmlns:p14="http://schemas.microsoft.com/office/powerpoint/2010/main" val="2501272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972F3855-A5E5-0E8D-B239-3F16020136E3}"/>
              </a:ext>
            </a:extLst>
          </p:cNvPr>
          <p:cNvSpPr/>
          <p:nvPr/>
        </p:nvSpPr>
        <p:spPr>
          <a:xfrm>
            <a:off x="132081" y="284480"/>
            <a:ext cx="3067202" cy="6370320"/>
          </a:xfrm>
          <a:prstGeom prst="round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CDD39E02-0E27-BCD5-8848-B13E4DA9D8A6}"/>
              </a:ext>
            </a:extLst>
          </p:cNvPr>
          <p:cNvSpPr/>
          <p:nvPr/>
        </p:nvSpPr>
        <p:spPr>
          <a:xfrm>
            <a:off x="4289946" y="4516326"/>
            <a:ext cx="2249226" cy="20266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FF00"/>
                </a:solidFill>
                <a:latin typeface="Arial" panose="020B0604020202020204" pitchFamily="34" charset="0"/>
                <a:cs typeface="Arial" panose="020B0604020202020204" pitchFamily="34" charset="0"/>
              </a:rPr>
              <a:t>図書館等</a:t>
            </a:r>
          </a:p>
        </p:txBody>
      </p:sp>
      <p:sp>
        <p:nvSpPr>
          <p:cNvPr id="12" name="楕円 11">
            <a:extLst>
              <a:ext uri="{FF2B5EF4-FFF2-40B4-BE49-F238E27FC236}">
                <a16:creationId xmlns:a16="http://schemas.microsoft.com/office/drawing/2014/main" id="{8BF4265A-0C3B-0BBD-BF38-FE2BC156EBF4}"/>
              </a:ext>
            </a:extLst>
          </p:cNvPr>
          <p:cNvSpPr/>
          <p:nvPr/>
        </p:nvSpPr>
        <p:spPr>
          <a:xfrm>
            <a:off x="9814984" y="4465598"/>
            <a:ext cx="2249227" cy="20266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FF00"/>
                </a:solidFill>
                <a:latin typeface="Arial" panose="020B0604020202020204" pitchFamily="34" charset="0"/>
                <a:cs typeface="Arial" panose="020B0604020202020204" pitchFamily="34" charset="0"/>
              </a:rPr>
              <a:t>出版者</a:t>
            </a:r>
            <a:endParaRPr kumimoji="1" lang="en-US" altLang="ja-JP" sz="2000" b="1" dirty="0">
              <a:solidFill>
                <a:srgbClr val="FFFF00"/>
              </a:solidFill>
              <a:latin typeface="Arial" panose="020B0604020202020204" pitchFamily="34" charset="0"/>
              <a:cs typeface="Arial" panose="020B0604020202020204" pitchFamily="34" charset="0"/>
            </a:endParaRPr>
          </a:p>
          <a:p>
            <a:pPr algn="ctr"/>
            <a:r>
              <a:rPr lang="ja-JP" altLang="en-US" sz="2000" b="1" dirty="0">
                <a:solidFill>
                  <a:srgbClr val="FFFF00"/>
                </a:solidFill>
                <a:latin typeface="Arial" panose="020B0604020202020204" pitchFamily="34" charset="0"/>
                <a:cs typeface="Arial" panose="020B0604020202020204" pitchFamily="34" charset="0"/>
              </a:rPr>
              <a:t>著作権者</a:t>
            </a:r>
            <a:endParaRPr kumimoji="1" lang="ja-JP" altLang="en-US" sz="2000" b="1" dirty="0">
              <a:solidFill>
                <a:srgbClr val="FFFF00"/>
              </a:solidFill>
              <a:latin typeface="Arial" panose="020B0604020202020204" pitchFamily="34" charset="0"/>
              <a:cs typeface="Arial" panose="020B0604020202020204" pitchFamily="34" charset="0"/>
            </a:endParaRPr>
          </a:p>
        </p:txBody>
      </p:sp>
      <p:sp>
        <p:nvSpPr>
          <p:cNvPr id="13" name="楕円 12">
            <a:extLst>
              <a:ext uri="{FF2B5EF4-FFF2-40B4-BE49-F238E27FC236}">
                <a16:creationId xmlns:a16="http://schemas.microsoft.com/office/drawing/2014/main" id="{A10AF0AD-B080-B877-C13B-78EADC8A9940}"/>
              </a:ext>
            </a:extLst>
          </p:cNvPr>
          <p:cNvSpPr/>
          <p:nvPr/>
        </p:nvSpPr>
        <p:spPr>
          <a:xfrm>
            <a:off x="311851" y="3190918"/>
            <a:ext cx="2669656" cy="1723892"/>
          </a:xfrm>
          <a:prstGeom prst="ellipse">
            <a:avLst/>
          </a:prstGeom>
          <a:solidFill>
            <a:srgbClr val="FFFF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Arial" panose="020B0604020202020204" pitchFamily="34" charset="0"/>
                <a:cs typeface="Arial" panose="020B0604020202020204" pitchFamily="34" charset="0"/>
              </a:rPr>
              <a:t>サピエ図書館</a:t>
            </a:r>
            <a:endParaRPr kumimoji="1" lang="en-US" altLang="ja-JP" b="1" dirty="0">
              <a:solidFill>
                <a:schemeClr val="tx1"/>
              </a:solidFill>
              <a:latin typeface="Arial" panose="020B0604020202020204" pitchFamily="34" charset="0"/>
              <a:cs typeface="Arial" panose="020B0604020202020204" pitchFamily="34" charset="0"/>
            </a:endParaRPr>
          </a:p>
          <a:p>
            <a:pPr algn="ctr"/>
            <a:r>
              <a:rPr lang="ja-JP" altLang="en-US" b="1" dirty="0">
                <a:solidFill>
                  <a:schemeClr val="tx1"/>
                </a:solidFill>
                <a:latin typeface="Arial" panose="020B0604020202020204" pitchFamily="34" charset="0"/>
                <a:cs typeface="Arial" panose="020B0604020202020204" pitchFamily="34" charset="0"/>
              </a:rPr>
              <a:t>国立国会図書館</a:t>
            </a:r>
            <a:endParaRPr kumimoji="1" lang="en-US" altLang="ja-JP" b="1" dirty="0">
              <a:solidFill>
                <a:schemeClr val="tx1"/>
              </a:solidFill>
              <a:latin typeface="Arial" panose="020B0604020202020204" pitchFamily="34" charset="0"/>
              <a:cs typeface="Arial" panose="020B0604020202020204" pitchFamily="34" charset="0"/>
            </a:endParaRPr>
          </a:p>
        </p:txBody>
      </p:sp>
      <p:sp>
        <p:nvSpPr>
          <p:cNvPr id="27" name="楕円 26">
            <a:extLst>
              <a:ext uri="{FF2B5EF4-FFF2-40B4-BE49-F238E27FC236}">
                <a16:creationId xmlns:a16="http://schemas.microsoft.com/office/drawing/2014/main" id="{CE353F8F-5BDF-D0E5-B221-B8F5AFBF3B70}"/>
              </a:ext>
            </a:extLst>
          </p:cNvPr>
          <p:cNvSpPr/>
          <p:nvPr/>
        </p:nvSpPr>
        <p:spPr>
          <a:xfrm>
            <a:off x="244772" y="4451103"/>
            <a:ext cx="2669656" cy="1723892"/>
          </a:xfrm>
          <a:prstGeom prst="ellipse">
            <a:avLst/>
          </a:prstGeom>
          <a:solidFill>
            <a:srgbClr val="FFFF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Arial" panose="020B0604020202020204" pitchFamily="34" charset="0"/>
                <a:cs typeface="Arial" panose="020B0604020202020204" pitchFamily="34" charset="0"/>
              </a:rPr>
              <a:t>ABC/WIPO</a:t>
            </a:r>
          </a:p>
        </p:txBody>
      </p:sp>
      <p:sp>
        <p:nvSpPr>
          <p:cNvPr id="18" name="矢印: 上下 17">
            <a:extLst>
              <a:ext uri="{FF2B5EF4-FFF2-40B4-BE49-F238E27FC236}">
                <a16:creationId xmlns:a16="http://schemas.microsoft.com/office/drawing/2014/main" id="{24576A93-4681-CA33-B5B7-16FF387D5086}"/>
              </a:ext>
            </a:extLst>
          </p:cNvPr>
          <p:cNvSpPr/>
          <p:nvPr/>
        </p:nvSpPr>
        <p:spPr>
          <a:xfrm rot="16654289">
            <a:off x="2901409" y="3523197"/>
            <a:ext cx="821655" cy="2636076"/>
          </a:xfrm>
          <a:prstGeom prst="up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F9EA84F1-B682-29BE-9AFB-60216B5DAB44}"/>
              </a:ext>
            </a:extLst>
          </p:cNvPr>
          <p:cNvSpPr txBox="1"/>
          <p:nvPr/>
        </p:nvSpPr>
        <p:spPr>
          <a:xfrm>
            <a:off x="427839" y="587229"/>
            <a:ext cx="2357306" cy="646331"/>
          </a:xfrm>
          <a:prstGeom prst="rect">
            <a:avLst/>
          </a:prstGeom>
          <a:noFill/>
          <a:ln w="25400">
            <a:solidFill>
              <a:schemeClr val="tx1"/>
            </a:solidFill>
          </a:ln>
        </p:spPr>
        <p:txBody>
          <a:bodyPr wrap="square" rtlCol="0">
            <a:spAutoFit/>
          </a:bodyPr>
          <a:lstStyle/>
          <a:p>
            <a:pPr algn="ctr"/>
            <a:r>
              <a:rPr kumimoji="1" lang="en-US" altLang="ja-JP" dirty="0"/>
              <a:t>SDGs: </a:t>
            </a:r>
            <a:r>
              <a:rPr kumimoji="1" lang="ja-JP" altLang="en-US" dirty="0"/>
              <a:t>ユニバーサルリテラシー</a:t>
            </a:r>
          </a:p>
        </p:txBody>
      </p:sp>
      <p:sp>
        <p:nvSpPr>
          <p:cNvPr id="3" name="テキスト ボックス 2">
            <a:extLst>
              <a:ext uri="{FF2B5EF4-FFF2-40B4-BE49-F238E27FC236}">
                <a16:creationId xmlns:a16="http://schemas.microsoft.com/office/drawing/2014/main" id="{B6F523B0-6C17-7618-9A2E-63F2AF22269F}"/>
              </a:ext>
            </a:extLst>
          </p:cNvPr>
          <p:cNvSpPr txBox="1"/>
          <p:nvPr/>
        </p:nvSpPr>
        <p:spPr>
          <a:xfrm>
            <a:off x="427839" y="1415971"/>
            <a:ext cx="2357306" cy="646331"/>
          </a:xfrm>
          <a:prstGeom prst="rect">
            <a:avLst/>
          </a:prstGeom>
          <a:noFill/>
          <a:ln w="25400">
            <a:solidFill>
              <a:schemeClr val="tx1"/>
            </a:solidFill>
          </a:ln>
        </p:spPr>
        <p:txBody>
          <a:bodyPr wrap="square" rtlCol="0">
            <a:spAutoFit/>
          </a:bodyPr>
          <a:lstStyle/>
          <a:p>
            <a:pPr algn="ctr"/>
            <a:r>
              <a:rPr lang="ja-JP" altLang="en-US" dirty="0"/>
              <a:t>障害者権利条約</a:t>
            </a:r>
            <a:endParaRPr lang="en-US" altLang="ja-JP" dirty="0"/>
          </a:p>
          <a:p>
            <a:pPr algn="ctr"/>
            <a:r>
              <a:rPr lang="ja-JP" altLang="en-US" dirty="0"/>
              <a:t>第</a:t>
            </a:r>
            <a:r>
              <a:rPr lang="en-US" altLang="ja-JP" dirty="0"/>
              <a:t>9</a:t>
            </a:r>
            <a:r>
              <a:rPr lang="ja-JP" altLang="en-US" dirty="0"/>
              <a:t>条、</a:t>
            </a:r>
            <a:r>
              <a:rPr kumimoji="1" lang="en-US" altLang="ja-JP" dirty="0"/>
              <a:t>30</a:t>
            </a:r>
            <a:r>
              <a:rPr kumimoji="1" lang="ja-JP" altLang="en-US" dirty="0"/>
              <a:t>条</a:t>
            </a:r>
          </a:p>
        </p:txBody>
      </p:sp>
      <p:sp>
        <p:nvSpPr>
          <p:cNvPr id="4" name="テキスト ボックス 3">
            <a:extLst>
              <a:ext uri="{FF2B5EF4-FFF2-40B4-BE49-F238E27FC236}">
                <a16:creationId xmlns:a16="http://schemas.microsoft.com/office/drawing/2014/main" id="{40DE4671-7221-BEF6-0C8B-A7099BFCE3BE}"/>
              </a:ext>
            </a:extLst>
          </p:cNvPr>
          <p:cNvSpPr txBox="1"/>
          <p:nvPr/>
        </p:nvSpPr>
        <p:spPr>
          <a:xfrm>
            <a:off x="432618" y="2241836"/>
            <a:ext cx="2357306" cy="646331"/>
          </a:xfrm>
          <a:prstGeom prst="rect">
            <a:avLst/>
          </a:prstGeom>
          <a:solidFill>
            <a:srgbClr val="FFFF00"/>
          </a:solidFill>
          <a:ln w="25400">
            <a:solidFill>
              <a:schemeClr val="tx1"/>
            </a:solidFill>
          </a:ln>
        </p:spPr>
        <p:txBody>
          <a:bodyPr wrap="square" rtlCol="0">
            <a:spAutoFit/>
          </a:bodyPr>
          <a:lstStyle/>
          <a:p>
            <a:pPr algn="ctr"/>
            <a:r>
              <a:rPr lang="en-US" altLang="ja-JP" dirty="0"/>
              <a:t>WIPO </a:t>
            </a:r>
          </a:p>
          <a:p>
            <a:pPr algn="ctr"/>
            <a:r>
              <a:rPr lang="ja-JP" altLang="en-US" dirty="0"/>
              <a:t>マラケシュ条約</a:t>
            </a:r>
            <a:endParaRPr kumimoji="1" lang="ja-JP" altLang="en-US" dirty="0"/>
          </a:p>
        </p:txBody>
      </p:sp>
      <p:sp>
        <p:nvSpPr>
          <p:cNvPr id="5" name="テキスト ボックス 4">
            <a:extLst>
              <a:ext uri="{FF2B5EF4-FFF2-40B4-BE49-F238E27FC236}">
                <a16:creationId xmlns:a16="http://schemas.microsoft.com/office/drawing/2014/main" id="{FCA4792E-5E5F-6441-5214-310CDD985577}"/>
              </a:ext>
            </a:extLst>
          </p:cNvPr>
          <p:cNvSpPr txBox="1"/>
          <p:nvPr/>
        </p:nvSpPr>
        <p:spPr>
          <a:xfrm>
            <a:off x="8917037" y="430226"/>
            <a:ext cx="2658553" cy="369332"/>
          </a:xfrm>
          <a:prstGeom prst="rect">
            <a:avLst/>
          </a:prstGeom>
          <a:noFill/>
          <a:ln w="25400">
            <a:solidFill>
              <a:schemeClr val="tx1"/>
            </a:solidFill>
          </a:ln>
        </p:spPr>
        <p:txBody>
          <a:bodyPr wrap="square" rtlCol="0">
            <a:spAutoFit/>
          </a:bodyPr>
          <a:lstStyle/>
          <a:p>
            <a:pPr algn="ctr"/>
            <a:r>
              <a:rPr kumimoji="1" lang="en-US" altLang="ja-JP" dirty="0"/>
              <a:t>WCAG</a:t>
            </a:r>
            <a:r>
              <a:rPr lang="ja-JP" altLang="en-US" dirty="0"/>
              <a:t> </a:t>
            </a:r>
            <a:endParaRPr kumimoji="1" lang="ja-JP" altLang="en-US" dirty="0"/>
          </a:p>
        </p:txBody>
      </p:sp>
      <p:sp>
        <p:nvSpPr>
          <p:cNvPr id="7" name="テキスト ボックス 6">
            <a:extLst>
              <a:ext uri="{FF2B5EF4-FFF2-40B4-BE49-F238E27FC236}">
                <a16:creationId xmlns:a16="http://schemas.microsoft.com/office/drawing/2014/main" id="{B4A7B5A2-41D2-8A69-70C2-8FA64B8FE0AF}"/>
              </a:ext>
            </a:extLst>
          </p:cNvPr>
          <p:cNvSpPr txBox="1"/>
          <p:nvPr/>
        </p:nvSpPr>
        <p:spPr>
          <a:xfrm>
            <a:off x="8917037" y="968694"/>
            <a:ext cx="2658552" cy="369332"/>
          </a:xfrm>
          <a:prstGeom prst="rect">
            <a:avLst/>
          </a:prstGeom>
          <a:noFill/>
          <a:ln w="25400">
            <a:solidFill>
              <a:schemeClr val="tx1"/>
            </a:solidFill>
          </a:ln>
        </p:spPr>
        <p:txBody>
          <a:bodyPr wrap="square" rtlCol="0">
            <a:spAutoFit/>
          </a:bodyPr>
          <a:lstStyle/>
          <a:p>
            <a:pPr algn="ctr"/>
            <a:r>
              <a:rPr lang="en-US" altLang="ja-JP" dirty="0"/>
              <a:t>EPUB/DAISY</a:t>
            </a:r>
            <a:endParaRPr kumimoji="1" lang="ja-JP" altLang="en-US" dirty="0"/>
          </a:p>
        </p:txBody>
      </p:sp>
      <p:sp>
        <p:nvSpPr>
          <p:cNvPr id="10" name="楕円 9">
            <a:extLst>
              <a:ext uri="{FF2B5EF4-FFF2-40B4-BE49-F238E27FC236}">
                <a16:creationId xmlns:a16="http://schemas.microsoft.com/office/drawing/2014/main" id="{D0D26968-76D1-C299-8600-D23D8B96DF49}"/>
              </a:ext>
            </a:extLst>
          </p:cNvPr>
          <p:cNvSpPr/>
          <p:nvPr/>
        </p:nvSpPr>
        <p:spPr>
          <a:xfrm>
            <a:off x="4300895" y="2062302"/>
            <a:ext cx="6942860" cy="1240371"/>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a:solidFill>
                <a:schemeClr val="tx1"/>
              </a:solidFill>
              <a:latin typeface="Arial" panose="020B0604020202020204" pitchFamily="34" charset="0"/>
              <a:cs typeface="Arial" panose="020B0604020202020204" pitchFamily="34" charset="0"/>
            </a:endParaRPr>
          </a:p>
          <a:p>
            <a:pPr algn="ctr"/>
            <a:r>
              <a:rPr kumimoji="1" lang="ja-JP" altLang="en-US" sz="2400" b="1" dirty="0">
                <a:solidFill>
                  <a:schemeClr val="tx1"/>
                </a:solidFill>
                <a:latin typeface="Arial" panose="020B0604020202020204" pitchFamily="34" charset="0"/>
                <a:cs typeface="Arial" panose="020B0604020202020204" pitchFamily="34" charset="0"/>
              </a:rPr>
              <a:t>読むことに障害がある人々</a:t>
            </a:r>
            <a:endParaRPr kumimoji="1" lang="en-US" altLang="ja-JP" sz="2400" b="1" dirty="0">
              <a:solidFill>
                <a:schemeClr val="tx1"/>
              </a:solidFill>
              <a:latin typeface="Arial" panose="020B0604020202020204" pitchFamily="34" charset="0"/>
              <a:cs typeface="Arial" panose="020B0604020202020204" pitchFamily="34" charset="0"/>
            </a:endParaRPr>
          </a:p>
          <a:p>
            <a:pPr algn="ctr"/>
            <a:endParaRPr kumimoji="1" lang="en-US" altLang="ja-JP" sz="1200" b="1" dirty="0">
              <a:solidFill>
                <a:schemeClr val="tx1"/>
              </a:solidFill>
              <a:latin typeface="Arial" panose="020B0604020202020204" pitchFamily="34" charset="0"/>
              <a:cs typeface="Arial" panose="020B0604020202020204" pitchFamily="34" charset="0"/>
            </a:endParaRPr>
          </a:p>
          <a:p>
            <a:pPr algn="ctr"/>
            <a:r>
              <a:rPr kumimoji="1" lang="ja-JP" altLang="en-US" sz="1600" b="1" dirty="0">
                <a:solidFill>
                  <a:schemeClr val="tx1"/>
                </a:solidFill>
                <a:latin typeface="Arial" panose="020B0604020202020204" pitchFamily="34" charset="0"/>
                <a:cs typeface="Arial" panose="020B0604020202020204" pitchFamily="34" charset="0"/>
              </a:rPr>
              <a:t>スクリーン・リーダー、</a:t>
            </a:r>
            <a:r>
              <a:rPr kumimoji="1" lang="en-US" altLang="ja-JP" sz="1600" b="1" dirty="0">
                <a:solidFill>
                  <a:schemeClr val="tx1"/>
                </a:solidFill>
                <a:latin typeface="Arial" panose="020B0604020202020204" pitchFamily="34" charset="0"/>
                <a:cs typeface="Arial" panose="020B0604020202020204" pitchFamily="34" charset="0"/>
              </a:rPr>
              <a:t>TTS</a:t>
            </a:r>
            <a:r>
              <a:rPr kumimoji="1" lang="ja-JP" altLang="en-US" sz="1600" b="1" dirty="0">
                <a:solidFill>
                  <a:schemeClr val="tx1"/>
                </a:solidFill>
                <a:latin typeface="Arial" panose="020B0604020202020204" pitchFamily="34" charset="0"/>
                <a:cs typeface="Arial" panose="020B0604020202020204" pitchFamily="34" charset="0"/>
              </a:rPr>
              <a:t>（音声合成エンジン）、点字ディスプレイ等の支援技術</a:t>
            </a:r>
          </a:p>
          <a:p>
            <a:pPr algn="ctr"/>
            <a:endParaRPr kumimoji="1" lang="ja-JP" altLang="en-US" b="1" dirty="0">
              <a:solidFill>
                <a:schemeClr val="tx1"/>
              </a:solidFill>
              <a:latin typeface="Arial" panose="020B0604020202020204" pitchFamily="34" charset="0"/>
              <a:cs typeface="Arial" panose="020B0604020202020204" pitchFamily="34" charset="0"/>
            </a:endParaRPr>
          </a:p>
        </p:txBody>
      </p:sp>
      <p:sp>
        <p:nvSpPr>
          <p:cNvPr id="15" name="四角形: 角を丸くする 14">
            <a:extLst>
              <a:ext uri="{FF2B5EF4-FFF2-40B4-BE49-F238E27FC236}">
                <a16:creationId xmlns:a16="http://schemas.microsoft.com/office/drawing/2014/main" id="{B70452C2-91B5-DC1B-A63B-5CFCF5989B29}"/>
              </a:ext>
            </a:extLst>
          </p:cNvPr>
          <p:cNvSpPr/>
          <p:nvPr/>
        </p:nvSpPr>
        <p:spPr>
          <a:xfrm>
            <a:off x="3718560" y="365760"/>
            <a:ext cx="8341359" cy="3647440"/>
          </a:xfrm>
          <a:prstGeom prst="round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145CF8B7-1EE0-0C6F-06BE-86F7EE8D7B58}"/>
              </a:ext>
            </a:extLst>
          </p:cNvPr>
          <p:cNvSpPr/>
          <p:nvPr/>
        </p:nvSpPr>
        <p:spPr>
          <a:xfrm rot="16200000">
            <a:off x="4425543" y="3403715"/>
            <a:ext cx="2026642" cy="1314278"/>
          </a:xfrm>
          <a:prstGeom prst="rightArrow">
            <a:avLst>
              <a:gd name="adj1" fmla="val 50000"/>
              <a:gd name="adj2"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4A79E68-EAA3-5C3B-B76D-0C823552740B}"/>
              </a:ext>
            </a:extLst>
          </p:cNvPr>
          <p:cNvSpPr txBox="1"/>
          <p:nvPr/>
        </p:nvSpPr>
        <p:spPr>
          <a:xfrm>
            <a:off x="6175590" y="968694"/>
            <a:ext cx="1864840" cy="707886"/>
          </a:xfrm>
          <a:prstGeom prst="rect">
            <a:avLst/>
          </a:prstGeom>
          <a:noFill/>
          <a:ln w="25400">
            <a:noFill/>
          </a:ln>
        </p:spPr>
        <p:txBody>
          <a:bodyPr wrap="square" rtlCol="0">
            <a:spAutoFit/>
          </a:bodyPr>
          <a:lstStyle/>
          <a:p>
            <a:r>
              <a:rPr kumimoji="1" lang="ja-JP" altLang="en-US" sz="4000" dirty="0">
                <a:solidFill>
                  <a:schemeClr val="accent1"/>
                </a:solidFill>
                <a:latin typeface="Arial" panose="020B0604020202020204" pitchFamily="34" charset="0"/>
                <a:cs typeface="Arial" panose="020B0604020202020204" pitchFamily="34" charset="0"/>
              </a:rPr>
              <a:t>読者</a:t>
            </a:r>
          </a:p>
        </p:txBody>
      </p:sp>
      <p:sp>
        <p:nvSpPr>
          <p:cNvPr id="21" name="テキスト ボックス 20">
            <a:extLst>
              <a:ext uri="{FF2B5EF4-FFF2-40B4-BE49-F238E27FC236}">
                <a16:creationId xmlns:a16="http://schemas.microsoft.com/office/drawing/2014/main" id="{242D7EEE-AE2C-5702-34DE-8B59769BA9B5}"/>
              </a:ext>
            </a:extLst>
          </p:cNvPr>
          <p:cNvSpPr txBox="1"/>
          <p:nvPr/>
        </p:nvSpPr>
        <p:spPr>
          <a:xfrm>
            <a:off x="27383" y="6214842"/>
            <a:ext cx="3238592" cy="400110"/>
          </a:xfrm>
          <a:prstGeom prst="rect">
            <a:avLst/>
          </a:prstGeom>
          <a:noFill/>
          <a:ln w="25400">
            <a:noFill/>
          </a:ln>
        </p:spPr>
        <p:txBody>
          <a:bodyPr wrap="square" rtlCol="0">
            <a:spAutoFit/>
          </a:bodyPr>
          <a:lstStyle/>
          <a:p>
            <a:pPr algn="ctr"/>
            <a:r>
              <a:rPr kumimoji="1" lang="ja-JP" altLang="en-US" sz="2000" b="1" dirty="0">
                <a:latin typeface="Arial" panose="020B0604020202020204" pitchFamily="34" charset="0"/>
                <a:cs typeface="Arial" panose="020B0604020202020204" pitchFamily="34" charset="0"/>
              </a:rPr>
              <a:t>資源共有</a:t>
            </a:r>
          </a:p>
        </p:txBody>
      </p:sp>
      <p:sp>
        <p:nvSpPr>
          <p:cNvPr id="22" name="テキスト ボックス 21">
            <a:extLst>
              <a:ext uri="{FF2B5EF4-FFF2-40B4-BE49-F238E27FC236}">
                <a16:creationId xmlns:a16="http://schemas.microsoft.com/office/drawing/2014/main" id="{1ACD7EE0-B7F3-3609-8F59-9771D274C2CB}"/>
              </a:ext>
            </a:extLst>
          </p:cNvPr>
          <p:cNvSpPr txBox="1"/>
          <p:nvPr/>
        </p:nvSpPr>
        <p:spPr>
          <a:xfrm rot="435572">
            <a:off x="2782761" y="4672559"/>
            <a:ext cx="1307585" cy="369332"/>
          </a:xfrm>
          <a:prstGeom prst="rect">
            <a:avLst/>
          </a:prstGeom>
          <a:noFill/>
        </p:spPr>
        <p:txBody>
          <a:bodyPr wrap="square" rtlCol="0">
            <a:spAutoFit/>
          </a:bodyPr>
          <a:lstStyle/>
          <a:p>
            <a:r>
              <a:rPr kumimoji="1" lang="ja-JP" altLang="en-US" dirty="0"/>
              <a:t>資源共有</a:t>
            </a:r>
          </a:p>
        </p:txBody>
      </p:sp>
      <p:sp>
        <p:nvSpPr>
          <p:cNvPr id="24" name="テキスト ボックス 23">
            <a:extLst>
              <a:ext uri="{FF2B5EF4-FFF2-40B4-BE49-F238E27FC236}">
                <a16:creationId xmlns:a16="http://schemas.microsoft.com/office/drawing/2014/main" id="{E98259E4-364C-08CB-E629-37FA3DAFEDF8}"/>
              </a:ext>
            </a:extLst>
          </p:cNvPr>
          <p:cNvSpPr txBox="1"/>
          <p:nvPr/>
        </p:nvSpPr>
        <p:spPr>
          <a:xfrm>
            <a:off x="5097378" y="3429000"/>
            <a:ext cx="671851" cy="1600438"/>
          </a:xfrm>
          <a:prstGeom prst="rect">
            <a:avLst/>
          </a:prstGeom>
          <a:noFill/>
        </p:spPr>
        <p:txBody>
          <a:bodyPr wrap="square" rtlCol="0">
            <a:spAutoFit/>
          </a:bodyPr>
          <a:lstStyle/>
          <a:p>
            <a:pPr algn="ctr"/>
            <a:r>
              <a:rPr kumimoji="1" lang="ja-JP" altLang="en-US" sz="1400" b="1" dirty="0"/>
              <a:t>アクセシブル</a:t>
            </a:r>
            <a:r>
              <a:rPr kumimoji="1" lang="ja-JP" altLang="en-US" sz="1400" dirty="0"/>
              <a:t>な電子図書の提供</a:t>
            </a:r>
          </a:p>
        </p:txBody>
      </p:sp>
      <p:sp>
        <p:nvSpPr>
          <p:cNvPr id="26" name="テキスト ボックス 25">
            <a:extLst>
              <a:ext uri="{FF2B5EF4-FFF2-40B4-BE49-F238E27FC236}">
                <a16:creationId xmlns:a16="http://schemas.microsoft.com/office/drawing/2014/main" id="{4CDA4200-A051-9F87-16ED-F9E88238D9B4}"/>
              </a:ext>
            </a:extLst>
          </p:cNvPr>
          <p:cNvSpPr txBox="1"/>
          <p:nvPr/>
        </p:nvSpPr>
        <p:spPr>
          <a:xfrm>
            <a:off x="4079730" y="958647"/>
            <a:ext cx="2259703" cy="707886"/>
          </a:xfrm>
          <a:prstGeom prst="rect">
            <a:avLst/>
          </a:prstGeom>
          <a:noFill/>
          <a:ln w="25400">
            <a:noFill/>
          </a:ln>
        </p:spPr>
        <p:txBody>
          <a:bodyPr wrap="square" rtlCol="0">
            <a:spAutoFit/>
          </a:bodyPr>
          <a:lstStyle/>
          <a:p>
            <a:r>
              <a:rPr lang="ja-JP" altLang="en-US" sz="4000" dirty="0">
                <a:solidFill>
                  <a:schemeClr val="accent1"/>
                </a:solidFill>
                <a:latin typeface="Arial" panose="020B0604020202020204" pitchFamily="34" charset="0"/>
                <a:cs typeface="Arial" panose="020B0604020202020204" pitchFamily="34" charset="0"/>
              </a:rPr>
              <a:t>電子書籍</a:t>
            </a:r>
            <a:endParaRPr kumimoji="1" lang="ja-JP" altLang="en-US" sz="4000" dirty="0">
              <a:solidFill>
                <a:schemeClr val="accent1"/>
              </a:solidFill>
              <a:latin typeface="Arial" panose="020B0604020202020204" pitchFamily="34" charset="0"/>
              <a:cs typeface="Arial" panose="020B0604020202020204" pitchFamily="34" charset="0"/>
            </a:endParaRPr>
          </a:p>
        </p:txBody>
      </p:sp>
      <p:sp>
        <p:nvSpPr>
          <p:cNvPr id="25" name="テキスト ボックス 24">
            <a:extLst>
              <a:ext uri="{FF2B5EF4-FFF2-40B4-BE49-F238E27FC236}">
                <a16:creationId xmlns:a16="http://schemas.microsoft.com/office/drawing/2014/main" id="{5C0894F8-4BFB-67B3-493C-BA4BF0D2480B}"/>
              </a:ext>
            </a:extLst>
          </p:cNvPr>
          <p:cNvSpPr txBox="1"/>
          <p:nvPr/>
        </p:nvSpPr>
        <p:spPr>
          <a:xfrm>
            <a:off x="6678390" y="4331082"/>
            <a:ext cx="2997375" cy="2308324"/>
          </a:xfrm>
          <a:prstGeom prst="rect">
            <a:avLst/>
          </a:prstGeom>
          <a:noFill/>
          <a:ln w="50800">
            <a:solidFill>
              <a:schemeClr val="accent1">
                <a:shade val="15000"/>
              </a:schemeClr>
            </a:solidFill>
          </a:ln>
        </p:spPr>
        <p:txBody>
          <a:bodyPr wrap="square" rtlCol="0">
            <a:spAutoFit/>
          </a:bodyPr>
          <a:lstStyle/>
          <a:p>
            <a:r>
              <a:rPr kumimoji="1" lang="ja-JP" altLang="en-US" sz="2400" b="1" dirty="0"/>
              <a:t>マラケシュ条約の成立（</a:t>
            </a:r>
            <a:r>
              <a:rPr kumimoji="1" lang="en-US" altLang="ja-JP" sz="2400" b="1" dirty="0"/>
              <a:t>2013</a:t>
            </a:r>
            <a:r>
              <a:rPr kumimoji="1" lang="ja-JP" altLang="en-US" sz="2400" b="1" dirty="0"/>
              <a:t>）で著作権を制限して製作したアクセシブルな電子書籍等の国際的な共有が可能になった。</a:t>
            </a:r>
          </a:p>
        </p:txBody>
      </p:sp>
    </p:spTree>
    <p:extLst>
      <p:ext uri="{BB962C8B-B14F-4D97-AF65-F5344CB8AC3E}">
        <p14:creationId xmlns:p14="http://schemas.microsoft.com/office/powerpoint/2010/main" val="112958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2" grpId="0" animBg="1"/>
      <p:bldP spid="13" grpId="0" animBg="1"/>
      <p:bldP spid="27" grpId="0" animBg="1"/>
      <p:bldP spid="18" grpId="0" animBg="1"/>
      <p:bldP spid="2" grpId="0" animBg="1"/>
      <p:bldP spid="3" grpId="0" animBg="1"/>
      <p:bldP spid="4" grpId="0" animBg="1"/>
      <p:bldP spid="5" grpId="0" animBg="1"/>
      <p:bldP spid="7" grpId="0" animBg="1"/>
      <p:bldP spid="10" grpId="0" animBg="1"/>
      <p:bldP spid="15" grpId="0" animBg="1"/>
      <p:bldP spid="16" grpId="0" animBg="1"/>
      <p:bldP spid="20" grpId="0"/>
      <p:bldP spid="21" grpId="0"/>
      <p:bldP spid="22" grpId="0"/>
      <p:bldP spid="24"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688838-51DB-1F32-CFFE-8DC26222A9D1}"/>
              </a:ext>
            </a:extLst>
          </p:cNvPr>
          <p:cNvSpPr>
            <a:spLocks noGrp="1"/>
          </p:cNvSpPr>
          <p:nvPr>
            <p:ph type="title"/>
          </p:nvPr>
        </p:nvSpPr>
        <p:spPr>
          <a:xfrm>
            <a:off x="838200" y="365125"/>
            <a:ext cx="10515600" cy="683499"/>
          </a:xfrm>
        </p:spPr>
        <p:txBody>
          <a:bodyPr>
            <a:normAutofit fontScale="90000"/>
          </a:bodyPr>
          <a:lstStyle/>
          <a:p>
            <a:pPr algn="ctr"/>
            <a:r>
              <a:rPr kumimoji="1" lang="ja-JP" altLang="en-US" dirty="0"/>
              <a:t>マラケシュ条約と欧州アクセシビリティ法</a:t>
            </a:r>
          </a:p>
        </p:txBody>
      </p:sp>
      <p:sp>
        <p:nvSpPr>
          <p:cNvPr id="3" name="コンテンツ プレースホルダー 2">
            <a:extLst>
              <a:ext uri="{FF2B5EF4-FFF2-40B4-BE49-F238E27FC236}">
                <a16:creationId xmlns:a16="http://schemas.microsoft.com/office/drawing/2014/main" id="{28C029C6-4985-14FE-8679-1B77D061BA6D}"/>
              </a:ext>
            </a:extLst>
          </p:cNvPr>
          <p:cNvSpPr>
            <a:spLocks noGrp="1"/>
          </p:cNvSpPr>
          <p:nvPr>
            <p:ph idx="1"/>
          </p:nvPr>
        </p:nvSpPr>
        <p:spPr>
          <a:xfrm>
            <a:off x="838200" y="1216403"/>
            <a:ext cx="10855960" cy="5469623"/>
          </a:xfrm>
        </p:spPr>
        <p:txBody>
          <a:bodyPr>
            <a:normAutofit fontScale="77500" lnSpcReduction="20000"/>
          </a:bodyPr>
          <a:lstStyle/>
          <a:p>
            <a:pPr marL="0" indent="0">
              <a:lnSpc>
                <a:spcPct val="110000"/>
              </a:lnSpc>
              <a:buNone/>
            </a:pPr>
            <a:r>
              <a:rPr kumimoji="1" lang="en-US" altLang="ja-JP" sz="3400" dirty="0"/>
              <a:t>WIPO</a:t>
            </a:r>
            <a:r>
              <a:rPr kumimoji="1" lang="ja-JP" altLang="en-US" sz="3400" dirty="0"/>
              <a:t>（世界知的所有権機関）は、</a:t>
            </a:r>
            <a:r>
              <a:rPr kumimoji="1" lang="en-US" altLang="ja-JP" sz="3400" dirty="0"/>
              <a:t>2025</a:t>
            </a:r>
            <a:r>
              <a:rPr kumimoji="1" lang="ja-JP" altLang="en-US" sz="3400" dirty="0"/>
              <a:t>年</a:t>
            </a:r>
            <a:r>
              <a:rPr kumimoji="1" lang="en-US" altLang="ja-JP" sz="3400" dirty="0"/>
              <a:t>6</a:t>
            </a:r>
            <a:r>
              <a:rPr kumimoji="1" lang="ja-JP" altLang="en-US" sz="3400" dirty="0"/>
              <a:t>月に施行される</a:t>
            </a:r>
            <a:r>
              <a:rPr kumimoji="1" lang="ja-JP" altLang="en-US" sz="3400" u="sng" dirty="0"/>
              <a:t>欧州アクセシビリティ法はマラケシュ条約を補完するもの</a:t>
            </a:r>
            <a:r>
              <a:rPr kumimoji="1" lang="ja-JP" altLang="en-US" sz="3400" dirty="0"/>
              <a:t>と捉えて、同法の目的は「電子書籍の作成時に、関連ファイルに構造化テキストや画像の説明などのアクセシビリティ機能が含まれていることを保証することで、 障害のある顧客が電子書籍を購入する際に、そのような機能について知ることができるようにします」と解説している。</a:t>
            </a:r>
            <a:endParaRPr kumimoji="1" lang="en-US" altLang="ja-JP" sz="3400" dirty="0"/>
          </a:p>
          <a:p>
            <a:pPr marL="0" indent="0">
              <a:lnSpc>
                <a:spcPct val="110000"/>
              </a:lnSpc>
              <a:buNone/>
            </a:pPr>
            <a:r>
              <a:rPr kumimoji="1" lang="en-US" altLang="ja-JP" sz="3400" dirty="0">
                <a:hlinkClick r:id="rId2"/>
              </a:rPr>
              <a:t>https://www.wipo.int/wipo_magazine/ja/2020/02/article_0007.html</a:t>
            </a:r>
            <a:endParaRPr kumimoji="1" lang="en-US" altLang="ja-JP" sz="3400" dirty="0"/>
          </a:p>
          <a:p>
            <a:pPr marL="0" indent="0">
              <a:lnSpc>
                <a:spcPct val="110000"/>
              </a:lnSpc>
              <a:buNone/>
            </a:pPr>
            <a:endParaRPr lang="en-US" altLang="ja-JP" sz="3400" dirty="0"/>
          </a:p>
          <a:p>
            <a:pPr marL="0" indent="0">
              <a:lnSpc>
                <a:spcPct val="110000"/>
              </a:lnSpc>
              <a:buNone/>
            </a:pPr>
            <a:r>
              <a:rPr lang="ja-JP" altLang="en-US" sz="3400" dirty="0"/>
              <a:t>つまり</a:t>
            </a:r>
            <a:r>
              <a:rPr kumimoji="1" lang="ja-JP" altLang="en-US" sz="3400" dirty="0"/>
              <a:t>、</a:t>
            </a:r>
            <a:r>
              <a:rPr kumimoji="1" lang="en-US" altLang="ja-JP" sz="3400" dirty="0"/>
              <a:t>WIPO</a:t>
            </a:r>
            <a:r>
              <a:rPr kumimoji="1" lang="ja-JP" altLang="en-US" sz="3400" dirty="0"/>
              <a:t>は、すべての読者が完全にアクセスできる「</a:t>
            </a:r>
            <a:r>
              <a:rPr kumimoji="1" lang="en-US" altLang="ja-JP" sz="3400" dirty="0"/>
              <a:t>Born Accessible </a:t>
            </a:r>
            <a:r>
              <a:rPr kumimoji="1" lang="ja-JP" altLang="en-US" sz="3400" dirty="0"/>
              <a:t>（元からアクセス可能） 」な出版物の製作と流通の促進が、障害のある人（および多くの高齢者）が</a:t>
            </a:r>
            <a:r>
              <a:rPr kumimoji="1" lang="ja-JP" altLang="en-US" sz="3400" u="sng" dirty="0"/>
              <a:t>著作物の恩恵を受けて社会および経済により積極的に参加できるようになる</a:t>
            </a:r>
            <a:r>
              <a:rPr kumimoji="1" lang="ja-JP" altLang="en-US" sz="3400" dirty="0"/>
              <a:t>という欧州アクセシビリティ法の目的は、マラケシュ条約の目的と一致していると考えている。</a:t>
            </a:r>
            <a:endParaRPr kumimoji="1" lang="en-US" altLang="ja-JP" sz="3400" dirty="0"/>
          </a:p>
          <a:p>
            <a:pPr marL="0" indent="0">
              <a:buNone/>
            </a:pPr>
            <a:endParaRPr kumimoji="1" lang="ja-JP" altLang="en-US" sz="2400" dirty="0"/>
          </a:p>
        </p:txBody>
      </p:sp>
    </p:spTree>
    <p:extLst>
      <p:ext uri="{BB962C8B-B14F-4D97-AF65-F5344CB8AC3E}">
        <p14:creationId xmlns:p14="http://schemas.microsoft.com/office/powerpoint/2010/main" val="3121355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B14699-B933-D1DF-FF3F-AE13B0AB6546}"/>
              </a:ext>
            </a:extLst>
          </p:cNvPr>
          <p:cNvSpPr>
            <a:spLocks noGrp="1"/>
          </p:cNvSpPr>
          <p:nvPr>
            <p:ph type="title"/>
          </p:nvPr>
        </p:nvSpPr>
        <p:spPr>
          <a:xfrm>
            <a:off x="950258" y="570450"/>
            <a:ext cx="10515600" cy="260059"/>
          </a:xfrm>
        </p:spPr>
        <p:txBody>
          <a:bodyPr>
            <a:normAutofit fontScale="90000"/>
          </a:bodyPr>
          <a:lstStyle/>
          <a:p>
            <a:r>
              <a:rPr kumimoji="1" lang="ja-JP" altLang="en-US" dirty="0">
                <a:latin typeface="Arial" panose="020B0604020202020204" pitchFamily="34" charset="0"/>
                <a:cs typeface="Arial" panose="020B0604020202020204" pitchFamily="34" charset="0"/>
              </a:rPr>
              <a:t>図書館と</a:t>
            </a:r>
            <a:r>
              <a:rPr kumimoji="1" lang="en-US" altLang="ja-JP" dirty="0">
                <a:latin typeface="Arial" panose="020B0604020202020204" pitchFamily="34" charset="0"/>
                <a:cs typeface="Arial" panose="020B0604020202020204" pitchFamily="34" charset="0"/>
              </a:rPr>
              <a:t>LCP</a:t>
            </a:r>
            <a:endParaRPr kumimoji="1" lang="ja-JP" altLang="en-US" dirty="0">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B29C44D5-0109-703E-6DA8-09FB6D12EAB8}"/>
              </a:ext>
            </a:extLst>
          </p:cNvPr>
          <p:cNvSpPr>
            <a:spLocks noGrp="1"/>
          </p:cNvSpPr>
          <p:nvPr>
            <p:ph idx="1"/>
          </p:nvPr>
        </p:nvSpPr>
        <p:spPr>
          <a:xfrm>
            <a:off x="838199" y="1275127"/>
            <a:ext cx="10627659" cy="5217747"/>
          </a:xfrm>
        </p:spPr>
        <p:txBody>
          <a:bodyPr>
            <a:normAutofit fontScale="92500" lnSpcReduction="10000"/>
          </a:bodyPr>
          <a:lstStyle/>
          <a:p>
            <a:pPr>
              <a:lnSpc>
                <a:spcPct val="110000"/>
              </a:lnSpc>
              <a:spcBef>
                <a:spcPts val="600"/>
              </a:spcBef>
              <a:spcAft>
                <a:spcPts val="600"/>
              </a:spcAft>
            </a:pPr>
            <a:r>
              <a:rPr lang="ja-JP" altLang="en-US" dirty="0">
                <a:latin typeface="Arial" panose="020B0604020202020204" pitchFamily="34" charset="0"/>
                <a:cs typeface="Arial" panose="020B0604020202020204" pitchFamily="34" charset="0"/>
              </a:rPr>
              <a:t>公立の図書館は、原則としてあらゆる人々にアクセス可能であることが求められており、</a:t>
            </a:r>
            <a:r>
              <a:rPr lang="en-US" altLang="ja-JP" dirty="0">
                <a:latin typeface="Arial" panose="020B0604020202020204" pitchFamily="34" charset="0"/>
                <a:cs typeface="Arial" panose="020B0604020202020204" pitchFamily="34" charset="0"/>
              </a:rPr>
              <a:t>WIPO</a:t>
            </a:r>
            <a:r>
              <a:rPr lang="ja-JP" altLang="en-US" dirty="0">
                <a:latin typeface="Arial" panose="020B0604020202020204" pitchFamily="34" charset="0"/>
                <a:cs typeface="Arial" panose="020B0604020202020204" pitchFamily="34" charset="0"/>
              </a:rPr>
              <a:t>の</a:t>
            </a:r>
            <a:r>
              <a:rPr lang="en-US" altLang="ja-JP" dirty="0">
                <a:latin typeface="Arial" panose="020B0604020202020204" pitchFamily="34" charset="0"/>
                <a:cs typeface="Arial" panose="020B0604020202020204" pitchFamily="34" charset="0"/>
              </a:rPr>
              <a:t>Accessible</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Books</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Consortium</a:t>
            </a:r>
            <a:r>
              <a:rPr lang="ja-JP" altLang="en-US" dirty="0">
                <a:latin typeface="Arial" panose="020B0604020202020204" pitchFamily="34" charset="0"/>
                <a:cs typeface="Arial" panose="020B0604020202020204" pitchFamily="34" charset="0"/>
              </a:rPr>
              <a:t>等を通じて製作したアクセシブルな図書の国際的な資源共有を図っている。</a:t>
            </a:r>
            <a:endParaRPr lang="en-US" altLang="ja-JP" dirty="0">
              <a:latin typeface="Arial" panose="020B0604020202020204" pitchFamily="34" charset="0"/>
              <a:cs typeface="Arial" panose="020B0604020202020204" pitchFamily="34" charset="0"/>
            </a:endParaRPr>
          </a:p>
          <a:p>
            <a:pPr>
              <a:lnSpc>
                <a:spcPct val="110000"/>
              </a:lnSpc>
              <a:spcBef>
                <a:spcPts val="600"/>
              </a:spcBef>
              <a:spcAft>
                <a:spcPts val="600"/>
              </a:spcAft>
            </a:pPr>
            <a:r>
              <a:rPr lang="ja-JP" altLang="en-US" dirty="0">
                <a:latin typeface="Arial" panose="020B0604020202020204" pitchFamily="34" charset="0"/>
                <a:cs typeface="Arial" panose="020B0604020202020204" pitchFamily="34" charset="0"/>
              </a:rPr>
              <a:t>資源共有のためには、コンテンツの規格の統一とアクセシビリティを含む質の担保が不可欠である。</a:t>
            </a:r>
            <a:endParaRPr lang="en-US" altLang="ja-JP" dirty="0">
              <a:latin typeface="Arial" panose="020B0604020202020204" pitchFamily="34" charset="0"/>
              <a:cs typeface="Arial" panose="020B0604020202020204" pitchFamily="34" charset="0"/>
            </a:endParaRPr>
          </a:p>
          <a:p>
            <a:pPr>
              <a:lnSpc>
                <a:spcPct val="110000"/>
              </a:lnSpc>
              <a:spcBef>
                <a:spcPts val="600"/>
              </a:spcBef>
              <a:spcAft>
                <a:spcPts val="600"/>
              </a:spcAft>
            </a:pPr>
            <a:r>
              <a:rPr lang="ja-JP" altLang="en-US" dirty="0">
                <a:latin typeface="Arial" panose="020B0604020202020204" pitchFamily="34" charset="0"/>
                <a:cs typeface="Arial" panose="020B0604020202020204" pitchFamily="34" charset="0"/>
              </a:rPr>
              <a:t>アクセシブルな出版物の国際標準規格の開発と普及と共に、効率的な制作のための出版者からのデジタルデータの提供が重要。</a:t>
            </a:r>
            <a:endParaRPr lang="en-US" altLang="ja-JP" dirty="0">
              <a:latin typeface="Arial" panose="020B0604020202020204" pitchFamily="34" charset="0"/>
              <a:cs typeface="Arial" panose="020B0604020202020204" pitchFamily="34" charset="0"/>
            </a:endParaRPr>
          </a:p>
          <a:p>
            <a:pPr>
              <a:lnSpc>
                <a:spcPct val="110000"/>
              </a:lnSpc>
              <a:spcBef>
                <a:spcPts val="600"/>
              </a:spcBef>
              <a:spcAft>
                <a:spcPts val="600"/>
              </a:spcAft>
            </a:pPr>
            <a:r>
              <a:rPr kumimoji="1" lang="ja-JP" altLang="en-US" dirty="0">
                <a:latin typeface="Arial" panose="020B0604020202020204" pitchFamily="34" charset="0"/>
                <a:cs typeface="Arial" panose="020B0604020202020204" pitchFamily="34" charset="0"/>
              </a:rPr>
              <a:t>図書館のアクセシブルなコンテンツが増えるにつれて、著作権侵害を防止しつつ、支援技術の利用を妨げない</a:t>
            </a:r>
            <a:r>
              <a:rPr kumimoji="1" lang="en-US" altLang="ja-JP" dirty="0">
                <a:latin typeface="Arial" panose="020B0604020202020204" pitchFamily="34" charset="0"/>
                <a:cs typeface="Arial" panose="020B0604020202020204" pitchFamily="34" charset="0"/>
              </a:rPr>
              <a:t>LCP</a:t>
            </a:r>
            <a:r>
              <a:rPr kumimoji="1" lang="ja-JP" altLang="en-US" dirty="0">
                <a:latin typeface="Arial" panose="020B0604020202020204" pitchFamily="34" charset="0"/>
                <a:cs typeface="Arial" panose="020B0604020202020204" pitchFamily="34" charset="0"/>
              </a:rPr>
              <a:t>を導入する図書館が増加している</a:t>
            </a:r>
            <a:r>
              <a:rPr lang="ja-JP" altLang="en-US" dirty="0">
                <a:latin typeface="Arial" panose="020B0604020202020204" pitchFamily="34" charset="0"/>
                <a:cs typeface="Arial" panose="020B0604020202020204" pitchFamily="34" charset="0"/>
              </a:rPr>
              <a:t>。ストックホルム公共図書館等。</a:t>
            </a:r>
            <a:endParaRPr lang="en-US" altLang="ja-JP" dirty="0">
              <a:latin typeface="Arial" panose="020B0604020202020204" pitchFamily="34" charset="0"/>
              <a:cs typeface="Arial" panose="020B0604020202020204" pitchFamily="34" charset="0"/>
            </a:endParaRPr>
          </a:p>
          <a:p>
            <a:pPr marL="0" indent="0">
              <a:lnSpc>
                <a:spcPct val="110000"/>
              </a:lnSpc>
              <a:spcBef>
                <a:spcPts val="600"/>
              </a:spcBef>
              <a:spcAft>
                <a:spcPts val="600"/>
              </a:spcAft>
              <a:buNone/>
            </a:pPr>
            <a:r>
              <a:rPr lang="en-US" altLang="ja-JP" sz="2600" dirty="0">
                <a:latin typeface="Arial" panose="020B0604020202020204" pitchFamily="34" charset="0"/>
                <a:cs typeface="Arial" panose="020B0604020202020204" pitchFamily="34" charset="0"/>
              </a:rPr>
              <a:t>https://www.edrlab.org/2021/02/24/first-feedback-lcp-stockholm-public-library/</a:t>
            </a:r>
          </a:p>
          <a:p>
            <a:pPr marL="0" indent="0">
              <a:lnSpc>
                <a:spcPct val="110000"/>
              </a:lnSpc>
              <a:spcBef>
                <a:spcPts val="600"/>
              </a:spcBef>
              <a:spcAft>
                <a:spcPts val="600"/>
              </a:spcAft>
              <a:buNone/>
            </a:pP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7415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972F3855-A5E5-0E8D-B239-3F16020136E3}"/>
              </a:ext>
            </a:extLst>
          </p:cNvPr>
          <p:cNvSpPr/>
          <p:nvPr/>
        </p:nvSpPr>
        <p:spPr>
          <a:xfrm>
            <a:off x="132081" y="1117600"/>
            <a:ext cx="3067202" cy="5537200"/>
          </a:xfrm>
          <a:prstGeom prst="round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CDD39E02-0E27-BCD5-8848-B13E4DA9D8A6}"/>
              </a:ext>
            </a:extLst>
          </p:cNvPr>
          <p:cNvSpPr/>
          <p:nvPr/>
        </p:nvSpPr>
        <p:spPr>
          <a:xfrm>
            <a:off x="4289946" y="4516326"/>
            <a:ext cx="2249226" cy="20266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FF00"/>
                </a:solidFill>
                <a:latin typeface="Arial" panose="020B0604020202020204" pitchFamily="34" charset="0"/>
                <a:cs typeface="Arial" panose="020B0604020202020204" pitchFamily="34" charset="0"/>
              </a:rPr>
              <a:t>図書館等</a:t>
            </a:r>
          </a:p>
        </p:txBody>
      </p:sp>
      <p:sp>
        <p:nvSpPr>
          <p:cNvPr id="12" name="楕円 11">
            <a:extLst>
              <a:ext uri="{FF2B5EF4-FFF2-40B4-BE49-F238E27FC236}">
                <a16:creationId xmlns:a16="http://schemas.microsoft.com/office/drawing/2014/main" id="{8BF4265A-0C3B-0BBD-BF38-FE2BC156EBF4}"/>
              </a:ext>
            </a:extLst>
          </p:cNvPr>
          <p:cNvSpPr/>
          <p:nvPr/>
        </p:nvSpPr>
        <p:spPr>
          <a:xfrm>
            <a:off x="9039302" y="4485081"/>
            <a:ext cx="2249227" cy="20266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FF00"/>
                </a:solidFill>
                <a:latin typeface="Arial" panose="020B0604020202020204" pitchFamily="34" charset="0"/>
                <a:cs typeface="Arial" panose="020B0604020202020204" pitchFamily="34" charset="0"/>
              </a:rPr>
              <a:t>出版者</a:t>
            </a:r>
            <a:endParaRPr kumimoji="1" lang="en-US" altLang="ja-JP" sz="2000" b="1" dirty="0">
              <a:solidFill>
                <a:srgbClr val="FFFF00"/>
              </a:solidFill>
              <a:latin typeface="Arial" panose="020B0604020202020204" pitchFamily="34" charset="0"/>
              <a:cs typeface="Arial" panose="020B0604020202020204" pitchFamily="34" charset="0"/>
            </a:endParaRPr>
          </a:p>
          <a:p>
            <a:pPr algn="ctr"/>
            <a:r>
              <a:rPr lang="ja-JP" altLang="en-US" sz="2000" b="1" dirty="0">
                <a:solidFill>
                  <a:srgbClr val="FFFF00"/>
                </a:solidFill>
                <a:latin typeface="Arial" panose="020B0604020202020204" pitchFamily="34" charset="0"/>
                <a:cs typeface="Arial" panose="020B0604020202020204" pitchFamily="34" charset="0"/>
              </a:rPr>
              <a:t>著作権者</a:t>
            </a:r>
            <a:endParaRPr kumimoji="1" lang="ja-JP" altLang="en-US" sz="2000" b="1" dirty="0">
              <a:solidFill>
                <a:srgbClr val="FFFF00"/>
              </a:solidFill>
              <a:latin typeface="Arial" panose="020B0604020202020204" pitchFamily="34" charset="0"/>
              <a:cs typeface="Arial" panose="020B0604020202020204" pitchFamily="34" charset="0"/>
            </a:endParaRPr>
          </a:p>
        </p:txBody>
      </p:sp>
      <p:sp>
        <p:nvSpPr>
          <p:cNvPr id="32" name="矢印: 右 31">
            <a:extLst>
              <a:ext uri="{FF2B5EF4-FFF2-40B4-BE49-F238E27FC236}">
                <a16:creationId xmlns:a16="http://schemas.microsoft.com/office/drawing/2014/main" id="{C145783C-35C8-471F-B45B-11CDC062F2C7}"/>
              </a:ext>
            </a:extLst>
          </p:cNvPr>
          <p:cNvSpPr/>
          <p:nvPr/>
        </p:nvSpPr>
        <p:spPr>
          <a:xfrm rot="10800000">
            <a:off x="6148045" y="5429936"/>
            <a:ext cx="3352486" cy="589811"/>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CE353F8F-5BDF-D0E5-B221-B8F5AFBF3B70}"/>
              </a:ext>
            </a:extLst>
          </p:cNvPr>
          <p:cNvSpPr/>
          <p:nvPr/>
        </p:nvSpPr>
        <p:spPr>
          <a:xfrm>
            <a:off x="221811" y="3485508"/>
            <a:ext cx="2669656" cy="1723892"/>
          </a:xfrm>
          <a:prstGeom prst="ellipse">
            <a:avLst/>
          </a:prstGeom>
          <a:solidFill>
            <a:srgbClr val="FFFF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Arial" panose="020B0604020202020204" pitchFamily="34" charset="0"/>
                <a:cs typeface="Arial" panose="020B0604020202020204" pitchFamily="34" charset="0"/>
              </a:rPr>
              <a:t>ABC/WIPO</a:t>
            </a:r>
          </a:p>
        </p:txBody>
      </p:sp>
      <p:sp>
        <p:nvSpPr>
          <p:cNvPr id="18" name="矢印: 上下 17">
            <a:extLst>
              <a:ext uri="{FF2B5EF4-FFF2-40B4-BE49-F238E27FC236}">
                <a16:creationId xmlns:a16="http://schemas.microsoft.com/office/drawing/2014/main" id="{24576A93-4681-CA33-B5B7-16FF387D5086}"/>
              </a:ext>
            </a:extLst>
          </p:cNvPr>
          <p:cNvSpPr/>
          <p:nvPr/>
        </p:nvSpPr>
        <p:spPr>
          <a:xfrm rot="16654289">
            <a:off x="2901409" y="3523197"/>
            <a:ext cx="821655" cy="2636076"/>
          </a:xfrm>
          <a:prstGeom prst="up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F9EA84F1-B682-29BE-9AFB-60216B5DAB44}"/>
              </a:ext>
            </a:extLst>
          </p:cNvPr>
          <p:cNvSpPr txBox="1"/>
          <p:nvPr/>
        </p:nvSpPr>
        <p:spPr>
          <a:xfrm>
            <a:off x="443882" y="1370620"/>
            <a:ext cx="2357306" cy="646331"/>
          </a:xfrm>
          <a:prstGeom prst="rect">
            <a:avLst/>
          </a:prstGeom>
          <a:noFill/>
          <a:ln w="25400">
            <a:solidFill>
              <a:schemeClr val="tx1"/>
            </a:solidFill>
          </a:ln>
        </p:spPr>
        <p:txBody>
          <a:bodyPr wrap="square" rtlCol="0">
            <a:spAutoFit/>
          </a:bodyPr>
          <a:lstStyle/>
          <a:p>
            <a:pPr algn="ctr"/>
            <a:r>
              <a:rPr kumimoji="1" lang="en-US" altLang="ja-JP" dirty="0"/>
              <a:t>SDGs: </a:t>
            </a:r>
            <a:r>
              <a:rPr kumimoji="1" lang="ja-JP" altLang="en-US" dirty="0"/>
              <a:t>ユニバーサルリテラシー</a:t>
            </a:r>
          </a:p>
        </p:txBody>
      </p:sp>
      <p:sp>
        <p:nvSpPr>
          <p:cNvPr id="3" name="テキスト ボックス 2">
            <a:extLst>
              <a:ext uri="{FF2B5EF4-FFF2-40B4-BE49-F238E27FC236}">
                <a16:creationId xmlns:a16="http://schemas.microsoft.com/office/drawing/2014/main" id="{B6F523B0-6C17-7618-9A2E-63F2AF22269F}"/>
              </a:ext>
            </a:extLst>
          </p:cNvPr>
          <p:cNvSpPr txBox="1"/>
          <p:nvPr/>
        </p:nvSpPr>
        <p:spPr>
          <a:xfrm>
            <a:off x="443882" y="2067680"/>
            <a:ext cx="2357306" cy="646331"/>
          </a:xfrm>
          <a:prstGeom prst="rect">
            <a:avLst/>
          </a:prstGeom>
          <a:noFill/>
          <a:ln w="25400">
            <a:solidFill>
              <a:schemeClr val="tx1"/>
            </a:solidFill>
          </a:ln>
        </p:spPr>
        <p:txBody>
          <a:bodyPr wrap="square" rtlCol="0">
            <a:spAutoFit/>
          </a:bodyPr>
          <a:lstStyle/>
          <a:p>
            <a:pPr algn="ctr"/>
            <a:r>
              <a:rPr lang="ja-JP" altLang="en-US" dirty="0"/>
              <a:t>障害者権利条約</a:t>
            </a:r>
            <a:endParaRPr lang="en-US" altLang="ja-JP" dirty="0"/>
          </a:p>
          <a:p>
            <a:pPr algn="ctr"/>
            <a:r>
              <a:rPr lang="ja-JP" altLang="en-US" dirty="0"/>
              <a:t>第</a:t>
            </a:r>
            <a:r>
              <a:rPr lang="en-US" altLang="ja-JP" dirty="0"/>
              <a:t>9</a:t>
            </a:r>
            <a:r>
              <a:rPr lang="ja-JP" altLang="en-US" dirty="0"/>
              <a:t>条、</a:t>
            </a:r>
            <a:r>
              <a:rPr kumimoji="1" lang="en-US" altLang="ja-JP" dirty="0"/>
              <a:t>30</a:t>
            </a:r>
            <a:r>
              <a:rPr kumimoji="1" lang="ja-JP" altLang="en-US" dirty="0"/>
              <a:t>条</a:t>
            </a:r>
          </a:p>
        </p:txBody>
      </p:sp>
      <p:sp>
        <p:nvSpPr>
          <p:cNvPr id="4" name="テキスト ボックス 3">
            <a:extLst>
              <a:ext uri="{FF2B5EF4-FFF2-40B4-BE49-F238E27FC236}">
                <a16:creationId xmlns:a16="http://schemas.microsoft.com/office/drawing/2014/main" id="{40DE4671-7221-BEF6-0C8B-A7099BFCE3BE}"/>
              </a:ext>
            </a:extLst>
          </p:cNvPr>
          <p:cNvSpPr txBox="1"/>
          <p:nvPr/>
        </p:nvSpPr>
        <p:spPr>
          <a:xfrm>
            <a:off x="459975" y="2759872"/>
            <a:ext cx="2357306" cy="646331"/>
          </a:xfrm>
          <a:prstGeom prst="rect">
            <a:avLst/>
          </a:prstGeom>
          <a:solidFill>
            <a:srgbClr val="FFFF00"/>
          </a:solidFill>
          <a:ln w="25400">
            <a:solidFill>
              <a:schemeClr val="tx1"/>
            </a:solidFill>
          </a:ln>
        </p:spPr>
        <p:txBody>
          <a:bodyPr wrap="square" rtlCol="0">
            <a:spAutoFit/>
          </a:bodyPr>
          <a:lstStyle/>
          <a:p>
            <a:pPr algn="ctr"/>
            <a:r>
              <a:rPr lang="en-US" altLang="ja-JP" dirty="0"/>
              <a:t>WIPO </a:t>
            </a:r>
          </a:p>
          <a:p>
            <a:pPr algn="ctr"/>
            <a:r>
              <a:rPr lang="ja-JP" altLang="en-US" dirty="0"/>
              <a:t>マラケシュ条約</a:t>
            </a:r>
            <a:endParaRPr kumimoji="1" lang="ja-JP" altLang="en-US" dirty="0"/>
          </a:p>
        </p:txBody>
      </p:sp>
      <p:sp>
        <p:nvSpPr>
          <p:cNvPr id="5" name="テキスト ボックス 4">
            <a:extLst>
              <a:ext uri="{FF2B5EF4-FFF2-40B4-BE49-F238E27FC236}">
                <a16:creationId xmlns:a16="http://schemas.microsoft.com/office/drawing/2014/main" id="{FCA4792E-5E5F-6441-5214-310CDD985577}"/>
              </a:ext>
            </a:extLst>
          </p:cNvPr>
          <p:cNvSpPr txBox="1"/>
          <p:nvPr/>
        </p:nvSpPr>
        <p:spPr>
          <a:xfrm>
            <a:off x="10241186" y="1033611"/>
            <a:ext cx="1295447" cy="369332"/>
          </a:xfrm>
          <a:prstGeom prst="rect">
            <a:avLst/>
          </a:prstGeom>
          <a:noFill/>
          <a:ln w="25400">
            <a:solidFill>
              <a:schemeClr val="tx1"/>
            </a:solidFill>
          </a:ln>
        </p:spPr>
        <p:txBody>
          <a:bodyPr wrap="square" rtlCol="0">
            <a:spAutoFit/>
          </a:bodyPr>
          <a:lstStyle/>
          <a:p>
            <a:pPr algn="ctr"/>
            <a:r>
              <a:rPr kumimoji="1" lang="en-US" altLang="ja-JP" dirty="0"/>
              <a:t>WCAG</a:t>
            </a:r>
            <a:endParaRPr kumimoji="1" lang="ja-JP" altLang="en-US" dirty="0"/>
          </a:p>
        </p:txBody>
      </p:sp>
      <p:sp>
        <p:nvSpPr>
          <p:cNvPr id="6" name="テキスト ボックス 5">
            <a:extLst>
              <a:ext uri="{FF2B5EF4-FFF2-40B4-BE49-F238E27FC236}">
                <a16:creationId xmlns:a16="http://schemas.microsoft.com/office/drawing/2014/main" id="{49600039-EF2D-902C-8429-01FED5387F83}"/>
              </a:ext>
            </a:extLst>
          </p:cNvPr>
          <p:cNvSpPr txBox="1"/>
          <p:nvPr/>
        </p:nvSpPr>
        <p:spPr>
          <a:xfrm>
            <a:off x="9241704" y="1459361"/>
            <a:ext cx="2669655" cy="369332"/>
          </a:xfrm>
          <a:prstGeom prst="rect">
            <a:avLst/>
          </a:prstGeom>
          <a:noFill/>
          <a:ln w="25400">
            <a:solidFill>
              <a:schemeClr val="tx1"/>
            </a:solidFill>
          </a:ln>
        </p:spPr>
        <p:txBody>
          <a:bodyPr wrap="square" rtlCol="0">
            <a:spAutoFit/>
          </a:bodyPr>
          <a:lstStyle/>
          <a:p>
            <a:pPr algn="ctr"/>
            <a:r>
              <a:rPr lang="en-US" altLang="ja-JP" dirty="0"/>
              <a:t>EPUB</a:t>
            </a:r>
            <a:r>
              <a:rPr lang="ja-JP" altLang="en-US" dirty="0"/>
              <a:t>アクセシビリティ</a:t>
            </a:r>
            <a:endParaRPr kumimoji="1" lang="ja-JP" altLang="en-US" dirty="0"/>
          </a:p>
        </p:txBody>
      </p:sp>
      <p:sp>
        <p:nvSpPr>
          <p:cNvPr id="7" name="テキスト ボックス 6">
            <a:extLst>
              <a:ext uri="{FF2B5EF4-FFF2-40B4-BE49-F238E27FC236}">
                <a16:creationId xmlns:a16="http://schemas.microsoft.com/office/drawing/2014/main" id="{B4A7B5A2-41D2-8A69-70C2-8FA64B8FE0AF}"/>
              </a:ext>
            </a:extLst>
          </p:cNvPr>
          <p:cNvSpPr txBox="1"/>
          <p:nvPr/>
        </p:nvSpPr>
        <p:spPr>
          <a:xfrm>
            <a:off x="10246313" y="1861431"/>
            <a:ext cx="1665046" cy="369332"/>
          </a:xfrm>
          <a:prstGeom prst="rect">
            <a:avLst/>
          </a:prstGeom>
          <a:noFill/>
          <a:ln w="25400">
            <a:solidFill>
              <a:schemeClr val="tx1"/>
            </a:solidFill>
          </a:ln>
        </p:spPr>
        <p:txBody>
          <a:bodyPr wrap="square" rtlCol="0">
            <a:spAutoFit/>
          </a:bodyPr>
          <a:lstStyle/>
          <a:p>
            <a:pPr algn="ctr"/>
            <a:r>
              <a:rPr lang="en-US" altLang="ja-JP" dirty="0"/>
              <a:t>EPUB/DAISY</a:t>
            </a:r>
            <a:endParaRPr kumimoji="1" lang="ja-JP" altLang="en-US" dirty="0"/>
          </a:p>
        </p:txBody>
      </p:sp>
      <p:sp>
        <p:nvSpPr>
          <p:cNvPr id="10" name="楕円 9">
            <a:extLst>
              <a:ext uri="{FF2B5EF4-FFF2-40B4-BE49-F238E27FC236}">
                <a16:creationId xmlns:a16="http://schemas.microsoft.com/office/drawing/2014/main" id="{D0D26968-76D1-C299-8600-D23D8B96DF49}"/>
              </a:ext>
            </a:extLst>
          </p:cNvPr>
          <p:cNvSpPr/>
          <p:nvPr/>
        </p:nvSpPr>
        <p:spPr>
          <a:xfrm>
            <a:off x="4300895" y="2062302"/>
            <a:ext cx="6942860" cy="1240371"/>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a:solidFill>
                <a:schemeClr val="tx1"/>
              </a:solidFill>
              <a:latin typeface="Arial" panose="020B0604020202020204" pitchFamily="34" charset="0"/>
              <a:cs typeface="Arial" panose="020B0604020202020204" pitchFamily="34" charset="0"/>
            </a:endParaRPr>
          </a:p>
          <a:p>
            <a:pPr algn="ctr"/>
            <a:r>
              <a:rPr kumimoji="1" lang="ja-JP" altLang="en-US" sz="2400" b="1" dirty="0">
                <a:solidFill>
                  <a:schemeClr val="tx1"/>
                </a:solidFill>
                <a:latin typeface="Arial" panose="020B0604020202020204" pitchFamily="34" charset="0"/>
                <a:cs typeface="Arial" panose="020B0604020202020204" pitchFamily="34" charset="0"/>
              </a:rPr>
              <a:t>読むことに障害がある人々</a:t>
            </a:r>
            <a:endParaRPr kumimoji="1" lang="en-US" altLang="ja-JP" sz="2400" b="1" dirty="0">
              <a:solidFill>
                <a:schemeClr val="tx1"/>
              </a:solidFill>
              <a:latin typeface="Arial" panose="020B0604020202020204" pitchFamily="34" charset="0"/>
              <a:cs typeface="Arial" panose="020B0604020202020204" pitchFamily="34" charset="0"/>
            </a:endParaRPr>
          </a:p>
          <a:p>
            <a:pPr algn="ctr"/>
            <a:endParaRPr kumimoji="1" lang="en-US" altLang="ja-JP" sz="1200" b="1" dirty="0">
              <a:solidFill>
                <a:schemeClr val="tx1"/>
              </a:solidFill>
              <a:latin typeface="Arial" panose="020B0604020202020204" pitchFamily="34" charset="0"/>
              <a:cs typeface="Arial" panose="020B0604020202020204" pitchFamily="34" charset="0"/>
            </a:endParaRPr>
          </a:p>
          <a:p>
            <a:pPr algn="ctr"/>
            <a:r>
              <a:rPr kumimoji="1" lang="ja-JP" altLang="en-US" sz="1600" b="1" dirty="0">
                <a:solidFill>
                  <a:schemeClr val="tx1"/>
                </a:solidFill>
                <a:latin typeface="Arial" panose="020B0604020202020204" pitchFamily="34" charset="0"/>
                <a:cs typeface="Arial" panose="020B0604020202020204" pitchFamily="34" charset="0"/>
              </a:rPr>
              <a:t>スクリーン・リーダー、</a:t>
            </a:r>
            <a:r>
              <a:rPr kumimoji="1" lang="en-US" altLang="ja-JP" sz="1600" b="1" dirty="0">
                <a:solidFill>
                  <a:schemeClr val="tx1"/>
                </a:solidFill>
                <a:latin typeface="Arial" panose="020B0604020202020204" pitchFamily="34" charset="0"/>
                <a:cs typeface="Arial" panose="020B0604020202020204" pitchFamily="34" charset="0"/>
              </a:rPr>
              <a:t>TTS</a:t>
            </a:r>
            <a:r>
              <a:rPr kumimoji="1" lang="ja-JP" altLang="en-US" sz="1600" b="1" dirty="0">
                <a:solidFill>
                  <a:schemeClr val="tx1"/>
                </a:solidFill>
                <a:latin typeface="Arial" panose="020B0604020202020204" pitchFamily="34" charset="0"/>
                <a:cs typeface="Arial" panose="020B0604020202020204" pitchFamily="34" charset="0"/>
              </a:rPr>
              <a:t>（音声合成エンジン）、点字ディスプレイ等の支援技術</a:t>
            </a:r>
          </a:p>
          <a:p>
            <a:pPr algn="ctr"/>
            <a:endParaRPr kumimoji="1" lang="ja-JP" altLang="en-US" b="1" dirty="0">
              <a:solidFill>
                <a:schemeClr val="tx1"/>
              </a:solidFill>
              <a:latin typeface="Arial" panose="020B0604020202020204" pitchFamily="34" charset="0"/>
              <a:cs typeface="Arial" panose="020B0604020202020204" pitchFamily="34" charset="0"/>
            </a:endParaRPr>
          </a:p>
        </p:txBody>
      </p:sp>
      <p:sp>
        <p:nvSpPr>
          <p:cNvPr id="15" name="四角形: 角を丸くする 14">
            <a:extLst>
              <a:ext uri="{FF2B5EF4-FFF2-40B4-BE49-F238E27FC236}">
                <a16:creationId xmlns:a16="http://schemas.microsoft.com/office/drawing/2014/main" id="{B70452C2-91B5-DC1B-A63B-5CFCF5989B29}"/>
              </a:ext>
            </a:extLst>
          </p:cNvPr>
          <p:cNvSpPr/>
          <p:nvPr/>
        </p:nvSpPr>
        <p:spPr>
          <a:xfrm>
            <a:off x="3718560" y="952072"/>
            <a:ext cx="8341359" cy="3061128"/>
          </a:xfrm>
          <a:prstGeom prst="round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145CF8B7-1EE0-0C6F-06BE-86F7EE8D7B58}"/>
              </a:ext>
            </a:extLst>
          </p:cNvPr>
          <p:cNvSpPr/>
          <p:nvPr/>
        </p:nvSpPr>
        <p:spPr>
          <a:xfrm rot="16200000">
            <a:off x="4452131" y="2617553"/>
            <a:ext cx="1924855" cy="2669656"/>
          </a:xfrm>
          <a:prstGeom prst="rightArrow">
            <a:avLst>
              <a:gd name="adj1" fmla="val 50000"/>
              <a:gd name="adj2"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1C211AA3-EC74-F517-F7CB-EBDEB1C89B74}"/>
              </a:ext>
            </a:extLst>
          </p:cNvPr>
          <p:cNvSpPr/>
          <p:nvPr/>
        </p:nvSpPr>
        <p:spPr>
          <a:xfrm rot="16200000">
            <a:off x="9267379" y="2430348"/>
            <a:ext cx="1867272" cy="2986481"/>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矢印: 上下 18">
            <a:extLst>
              <a:ext uri="{FF2B5EF4-FFF2-40B4-BE49-F238E27FC236}">
                <a16:creationId xmlns:a16="http://schemas.microsoft.com/office/drawing/2014/main" id="{B7B38FFC-DB4D-9B79-646B-813BB200D240}"/>
              </a:ext>
            </a:extLst>
          </p:cNvPr>
          <p:cNvSpPr/>
          <p:nvPr/>
        </p:nvSpPr>
        <p:spPr>
          <a:xfrm rot="16200000">
            <a:off x="7496576" y="3731910"/>
            <a:ext cx="523221" cy="2857255"/>
          </a:xfrm>
          <a:prstGeom prst="up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242D7EEE-AE2C-5702-34DE-8B59769BA9B5}"/>
              </a:ext>
            </a:extLst>
          </p:cNvPr>
          <p:cNvSpPr txBox="1"/>
          <p:nvPr/>
        </p:nvSpPr>
        <p:spPr>
          <a:xfrm>
            <a:off x="27383" y="6214842"/>
            <a:ext cx="3238592" cy="400110"/>
          </a:xfrm>
          <a:prstGeom prst="rect">
            <a:avLst/>
          </a:prstGeom>
          <a:noFill/>
          <a:ln w="25400">
            <a:noFill/>
          </a:ln>
        </p:spPr>
        <p:txBody>
          <a:bodyPr wrap="square" rtlCol="0">
            <a:spAutoFit/>
          </a:bodyPr>
          <a:lstStyle/>
          <a:p>
            <a:pPr algn="ctr"/>
            <a:r>
              <a:rPr kumimoji="1" lang="ja-JP" altLang="en-US" sz="2000" dirty="0">
                <a:latin typeface="Arial" panose="020B0604020202020204" pitchFamily="34" charset="0"/>
                <a:cs typeface="Arial" panose="020B0604020202020204" pitchFamily="34" charset="0"/>
              </a:rPr>
              <a:t>資源共有</a:t>
            </a:r>
          </a:p>
        </p:txBody>
      </p:sp>
      <p:sp>
        <p:nvSpPr>
          <p:cNvPr id="8" name="テキスト ボックス 7">
            <a:extLst>
              <a:ext uri="{FF2B5EF4-FFF2-40B4-BE49-F238E27FC236}">
                <a16:creationId xmlns:a16="http://schemas.microsoft.com/office/drawing/2014/main" id="{97BE6378-D493-9C3E-4791-6AF6E213E5DB}"/>
              </a:ext>
            </a:extLst>
          </p:cNvPr>
          <p:cNvSpPr txBox="1"/>
          <p:nvPr/>
        </p:nvSpPr>
        <p:spPr>
          <a:xfrm>
            <a:off x="6601502" y="5598151"/>
            <a:ext cx="2386855" cy="307777"/>
          </a:xfrm>
          <a:prstGeom prst="rect">
            <a:avLst/>
          </a:prstGeom>
          <a:noFill/>
        </p:spPr>
        <p:txBody>
          <a:bodyPr wrap="square" rtlCol="0">
            <a:spAutoFit/>
          </a:bodyPr>
          <a:lstStyle/>
          <a:p>
            <a:pPr algn="ctr"/>
            <a:r>
              <a:rPr lang="ja-JP" altLang="en-US" sz="1400" b="1" dirty="0"/>
              <a:t>デジタルデータ提供</a:t>
            </a:r>
            <a:endParaRPr lang="en-US" altLang="ja-JP" sz="1400" b="1" dirty="0"/>
          </a:p>
        </p:txBody>
      </p:sp>
      <p:sp>
        <p:nvSpPr>
          <p:cNvPr id="22" name="テキスト ボックス 21">
            <a:extLst>
              <a:ext uri="{FF2B5EF4-FFF2-40B4-BE49-F238E27FC236}">
                <a16:creationId xmlns:a16="http://schemas.microsoft.com/office/drawing/2014/main" id="{1ACD7EE0-B7F3-3609-8F59-9771D274C2CB}"/>
              </a:ext>
            </a:extLst>
          </p:cNvPr>
          <p:cNvSpPr txBox="1"/>
          <p:nvPr/>
        </p:nvSpPr>
        <p:spPr>
          <a:xfrm rot="435572">
            <a:off x="2782761" y="4672559"/>
            <a:ext cx="1307585" cy="369332"/>
          </a:xfrm>
          <a:prstGeom prst="rect">
            <a:avLst/>
          </a:prstGeom>
          <a:noFill/>
        </p:spPr>
        <p:txBody>
          <a:bodyPr wrap="square" rtlCol="0">
            <a:spAutoFit/>
          </a:bodyPr>
          <a:lstStyle/>
          <a:p>
            <a:r>
              <a:rPr kumimoji="1" lang="ja-JP" altLang="en-US" dirty="0"/>
              <a:t>資源共有</a:t>
            </a:r>
          </a:p>
        </p:txBody>
      </p:sp>
      <p:sp>
        <p:nvSpPr>
          <p:cNvPr id="23" name="テキスト ボックス 22">
            <a:extLst>
              <a:ext uri="{FF2B5EF4-FFF2-40B4-BE49-F238E27FC236}">
                <a16:creationId xmlns:a16="http://schemas.microsoft.com/office/drawing/2014/main" id="{B499C526-F4EB-A385-5008-C9F91041A5AE}"/>
              </a:ext>
            </a:extLst>
          </p:cNvPr>
          <p:cNvSpPr txBox="1"/>
          <p:nvPr/>
        </p:nvSpPr>
        <p:spPr>
          <a:xfrm>
            <a:off x="9500531" y="3406203"/>
            <a:ext cx="1388379" cy="1200329"/>
          </a:xfrm>
          <a:prstGeom prst="rect">
            <a:avLst/>
          </a:prstGeom>
          <a:noFill/>
          <a:ln w="25400">
            <a:noFill/>
          </a:ln>
        </p:spPr>
        <p:txBody>
          <a:bodyPr wrap="square" rtlCol="0">
            <a:spAutoFit/>
          </a:bodyPr>
          <a:lstStyle/>
          <a:p>
            <a:pPr algn="ctr"/>
            <a:r>
              <a:rPr kumimoji="1" lang="ja-JP" altLang="en-US" b="1" dirty="0">
                <a:latin typeface="Arial" panose="020B0604020202020204" pitchFamily="34" charset="0"/>
                <a:cs typeface="Arial" panose="020B0604020202020204" pitchFamily="34" charset="0"/>
              </a:rPr>
              <a:t>ボーン・アクセシブル</a:t>
            </a:r>
            <a:r>
              <a:rPr kumimoji="1" lang="ja-JP" altLang="en-US" dirty="0">
                <a:latin typeface="Arial" panose="020B0604020202020204" pitchFamily="34" charset="0"/>
                <a:cs typeface="Arial" panose="020B0604020202020204" pitchFamily="34" charset="0"/>
              </a:rPr>
              <a:t>な電子図書の販売</a:t>
            </a:r>
          </a:p>
        </p:txBody>
      </p:sp>
      <p:sp>
        <p:nvSpPr>
          <p:cNvPr id="24" name="テキスト ボックス 23">
            <a:extLst>
              <a:ext uri="{FF2B5EF4-FFF2-40B4-BE49-F238E27FC236}">
                <a16:creationId xmlns:a16="http://schemas.microsoft.com/office/drawing/2014/main" id="{E98259E4-364C-08CB-E629-37FA3DAFEDF8}"/>
              </a:ext>
            </a:extLst>
          </p:cNvPr>
          <p:cNvSpPr txBox="1"/>
          <p:nvPr/>
        </p:nvSpPr>
        <p:spPr>
          <a:xfrm>
            <a:off x="4672915" y="3406203"/>
            <a:ext cx="1352057" cy="923330"/>
          </a:xfrm>
          <a:prstGeom prst="rect">
            <a:avLst/>
          </a:prstGeom>
          <a:noFill/>
        </p:spPr>
        <p:txBody>
          <a:bodyPr wrap="square" rtlCol="0">
            <a:spAutoFit/>
          </a:bodyPr>
          <a:lstStyle/>
          <a:p>
            <a:pPr algn="ctr"/>
            <a:r>
              <a:rPr kumimoji="1" lang="ja-JP" altLang="en-US" b="1" dirty="0"/>
              <a:t>アクセシブル</a:t>
            </a:r>
            <a:r>
              <a:rPr kumimoji="1" lang="ja-JP" altLang="en-US" dirty="0"/>
              <a:t>な電子図書の提供</a:t>
            </a:r>
          </a:p>
        </p:txBody>
      </p:sp>
      <p:sp>
        <p:nvSpPr>
          <p:cNvPr id="26" name="テキスト ボックス 25">
            <a:extLst>
              <a:ext uri="{FF2B5EF4-FFF2-40B4-BE49-F238E27FC236}">
                <a16:creationId xmlns:a16="http://schemas.microsoft.com/office/drawing/2014/main" id="{4CDA4200-A051-9F87-16ED-F9E88238D9B4}"/>
              </a:ext>
            </a:extLst>
          </p:cNvPr>
          <p:cNvSpPr txBox="1"/>
          <p:nvPr/>
        </p:nvSpPr>
        <p:spPr>
          <a:xfrm>
            <a:off x="4079730" y="1354416"/>
            <a:ext cx="3458990" cy="707886"/>
          </a:xfrm>
          <a:prstGeom prst="rect">
            <a:avLst/>
          </a:prstGeom>
          <a:noFill/>
          <a:ln w="25400">
            <a:noFill/>
          </a:ln>
        </p:spPr>
        <p:txBody>
          <a:bodyPr wrap="square" rtlCol="0">
            <a:spAutoFit/>
          </a:bodyPr>
          <a:lstStyle/>
          <a:p>
            <a:r>
              <a:rPr lang="ja-JP" altLang="en-US" sz="4000" dirty="0">
                <a:solidFill>
                  <a:schemeClr val="accent1"/>
                </a:solidFill>
                <a:latin typeface="Arial" panose="020B0604020202020204" pitchFamily="34" charset="0"/>
                <a:cs typeface="Arial" panose="020B0604020202020204" pitchFamily="34" charset="0"/>
              </a:rPr>
              <a:t>電子書籍読者</a:t>
            </a:r>
            <a:endParaRPr kumimoji="1" lang="ja-JP" altLang="en-US" sz="4000" dirty="0">
              <a:solidFill>
                <a:schemeClr val="accent1"/>
              </a:solidFill>
              <a:latin typeface="Arial" panose="020B0604020202020204" pitchFamily="34" charset="0"/>
              <a:cs typeface="Arial" panose="020B0604020202020204" pitchFamily="34" charset="0"/>
            </a:endParaRPr>
          </a:p>
        </p:txBody>
      </p:sp>
      <p:sp>
        <p:nvSpPr>
          <p:cNvPr id="29" name="テキスト ボックス 28">
            <a:extLst>
              <a:ext uri="{FF2B5EF4-FFF2-40B4-BE49-F238E27FC236}">
                <a16:creationId xmlns:a16="http://schemas.microsoft.com/office/drawing/2014/main" id="{56B49560-F1D4-ECB5-CCBE-7691065F6ABA}"/>
              </a:ext>
            </a:extLst>
          </p:cNvPr>
          <p:cNvSpPr txBox="1"/>
          <p:nvPr/>
        </p:nvSpPr>
        <p:spPr>
          <a:xfrm>
            <a:off x="6808705" y="5014690"/>
            <a:ext cx="1994889" cy="307777"/>
          </a:xfrm>
          <a:prstGeom prst="rect">
            <a:avLst/>
          </a:prstGeom>
          <a:noFill/>
        </p:spPr>
        <p:txBody>
          <a:bodyPr wrap="square" rtlCol="0">
            <a:spAutoFit/>
          </a:bodyPr>
          <a:lstStyle/>
          <a:p>
            <a:r>
              <a:rPr lang="ja-JP" altLang="en-US" sz="1400" b="1" dirty="0"/>
              <a:t>アクセシビリティ認証</a:t>
            </a:r>
            <a:endParaRPr lang="en-US" altLang="ja-JP" sz="1400" b="1" dirty="0"/>
          </a:p>
        </p:txBody>
      </p:sp>
      <p:sp>
        <p:nvSpPr>
          <p:cNvPr id="31" name="矢印: 右 30">
            <a:extLst>
              <a:ext uri="{FF2B5EF4-FFF2-40B4-BE49-F238E27FC236}">
                <a16:creationId xmlns:a16="http://schemas.microsoft.com/office/drawing/2014/main" id="{AC772ECD-E7DB-DAFB-4208-F0C078ABA08C}"/>
              </a:ext>
            </a:extLst>
          </p:cNvPr>
          <p:cNvSpPr/>
          <p:nvPr/>
        </p:nvSpPr>
        <p:spPr>
          <a:xfrm>
            <a:off x="6096000" y="5946825"/>
            <a:ext cx="3505199" cy="544804"/>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0D194614-2BF1-1242-A56D-68E2C2E41E76}"/>
              </a:ext>
            </a:extLst>
          </p:cNvPr>
          <p:cNvSpPr txBox="1"/>
          <p:nvPr/>
        </p:nvSpPr>
        <p:spPr>
          <a:xfrm>
            <a:off x="6306778" y="6060645"/>
            <a:ext cx="2732524" cy="307777"/>
          </a:xfrm>
          <a:prstGeom prst="rect">
            <a:avLst/>
          </a:prstGeom>
          <a:noFill/>
        </p:spPr>
        <p:txBody>
          <a:bodyPr wrap="square" rtlCol="0">
            <a:spAutoFit/>
          </a:bodyPr>
          <a:lstStyle/>
          <a:p>
            <a:r>
              <a:rPr lang="ja-JP" altLang="en-US" sz="1400" b="1" dirty="0"/>
              <a:t>代替テキスト、数式等製作支援</a:t>
            </a:r>
            <a:endParaRPr lang="en-US" altLang="ja-JP" sz="1400" b="1" dirty="0"/>
          </a:p>
        </p:txBody>
      </p:sp>
      <p:sp>
        <p:nvSpPr>
          <p:cNvPr id="9" name="テキスト ボックス 8">
            <a:extLst>
              <a:ext uri="{FF2B5EF4-FFF2-40B4-BE49-F238E27FC236}">
                <a16:creationId xmlns:a16="http://schemas.microsoft.com/office/drawing/2014/main" id="{A6890542-5DC3-0B96-3F99-9C48A3E5D983}"/>
              </a:ext>
            </a:extLst>
          </p:cNvPr>
          <p:cNvSpPr txBox="1"/>
          <p:nvPr/>
        </p:nvSpPr>
        <p:spPr>
          <a:xfrm>
            <a:off x="6808705" y="3479651"/>
            <a:ext cx="1821907" cy="369332"/>
          </a:xfrm>
          <a:prstGeom prst="rect">
            <a:avLst/>
          </a:prstGeom>
          <a:noFill/>
          <a:ln w="25400">
            <a:solidFill>
              <a:schemeClr val="tx1"/>
            </a:solidFill>
          </a:ln>
        </p:spPr>
        <p:txBody>
          <a:bodyPr wrap="square" rtlCol="0">
            <a:spAutoFit/>
          </a:bodyPr>
          <a:lstStyle/>
          <a:p>
            <a:pPr algn="ctr"/>
            <a:r>
              <a:rPr lang="en-US" altLang="ja-JP" dirty="0"/>
              <a:t>LCP</a:t>
            </a:r>
            <a:endParaRPr kumimoji="1" lang="ja-JP" altLang="en-US" dirty="0"/>
          </a:p>
        </p:txBody>
      </p:sp>
      <p:sp>
        <p:nvSpPr>
          <p:cNvPr id="25" name="テキスト ボックス 24">
            <a:extLst>
              <a:ext uri="{FF2B5EF4-FFF2-40B4-BE49-F238E27FC236}">
                <a16:creationId xmlns:a16="http://schemas.microsoft.com/office/drawing/2014/main" id="{598BE65F-6809-3B19-58E9-A02821C65541}"/>
              </a:ext>
            </a:extLst>
          </p:cNvPr>
          <p:cNvSpPr txBox="1"/>
          <p:nvPr/>
        </p:nvSpPr>
        <p:spPr>
          <a:xfrm>
            <a:off x="459975" y="356812"/>
            <a:ext cx="11551920" cy="461665"/>
          </a:xfrm>
          <a:prstGeom prst="rect">
            <a:avLst/>
          </a:prstGeom>
          <a:noFill/>
        </p:spPr>
        <p:txBody>
          <a:bodyPr wrap="square" rtlCol="0">
            <a:spAutoFit/>
          </a:bodyPr>
          <a:lstStyle/>
          <a:p>
            <a:r>
              <a:rPr kumimoji="1" lang="ja-JP" altLang="en-US" sz="2400" dirty="0"/>
              <a:t>欧州アクセシビリティ法施行後の図書館と出版の関係（スウェーデン等の想定図）</a:t>
            </a:r>
          </a:p>
        </p:txBody>
      </p:sp>
    </p:spTree>
    <p:extLst>
      <p:ext uri="{BB962C8B-B14F-4D97-AF65-F5344CB8AC3E}">
        <p14:creationId xmlns:p14="http://schemas.microsoft.com/office/powerpoint/2010/main" val="305231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2" grpId="0" animBg="1"/>
      <p:bldP spid="32" grpId="0" animBg="1"/>
      <p:bldP spid="27" grpId="0" animBg="1"/>
      <p:bldP spid="18" grpId="0" animBg="1"/>
      <p:bldP spid="2" grpId="0" animBg="1"/>
      <p:bldP spid="3" grpId="0" animBg="1"/>
      <p:bldP spid="4" grpId="0" animBg="1"/>
      <p:bldP spid="5" grpId="0" animBg="1"/>
      <p:bldP spid="6" grpId="0" animBg="1"/>
      <p:bldP spid="7" grpId="0" animBg="1"/>
      <p:bldP spid="10" grpId="0" animBg="1"/>
      <p:bldP spid="15" grpId="0" animBg="1"/>
      <p:bldP spid="16" grpId="0" animBg="1"/>
      <p:bldP spid="17" grpId="0" animBg="1"/>
      <p:bldP spid="19" grpId="0" animBg="1"/>
      <p:bldP spid="21" grpId="0"/>
      <p:bldP spid="8" grpId="0"/>
      <p:bldP spid="22" grpId="0"/>
      <p:bldP spid="23" grpId="0"/>
      <p:bldP spid="24" grpId="0"/>
      <p:bldP spid="26" grpId="0"/>
      <p:bldP spid="29" grpId="0"/>
      <p:bldP spid="31" grpId="0" animBg="1"/>
      <p:bldP spid="33"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688838-51DB-1F32-CFFE-8DC26222A9D1}"/>
              </a:ext>
            </a:extLst>
          </p:cNvPr>
          <p:cNvSpPr>
            <a:spLocks noGrp="1"/>
          </p:cNvSpPr>
          <p:nvPr>
            <p:ph type="title"/>
          </p:nvPr>
        </p:nvSpPr>
        <p:spPr>
          <a:xfrm>
            <a:off x="503339" y="365125"/>
            <a:ext cx="11081857" cy="683499"/>
          </a:xfrm>
        </p:spPr>
        <p:txBody>
          <a:bodyPr>
            <a:normAutofit fontScale="90000"/>
          </a:bodyPr>
          <a:lstStyle/>
          <a:p>
            <a:pPr algn="ctr"/>
            <a:r>
              <a:rPr lang="ja-JP" altLang="en-US" sz="3200" dirty="0"/>
              <a:t>欧州</a:t>
            </a:r>
            <a:r>
              <a:rPr kumimoji="1" lang="ja-JP" altLang="en-US" sz="3200" dirty="0"/>
              <a:t>アクセシビリティ法と同様の強制力を持つ日本の法律は無い</a:t>
            </a:r>
          </a:p>
        </p:txBody>
      </p:sp>
      <p:sp>
        <p:nvSpPr>
          <p:cNvPr id="3" name="コンテンツ プレースホルダー 2">
            <a:extLst>
              <a:ext uri="{FF2B5EF4-FFF2-40B4-BE49-F238E27FC236}">
                <a16:creationId xmlns:a16="http://schemas.microsoft.com/office/drawing/2014/main" id="{28C029C6-4985-14FE-8679-1B77D061BA6D}"/>
              </a:ext>
            </a:extLst>
          </p:cNvPr>
          <p:cNvSpPr>
            <a:spLocks noGrp="1"/>
          </p:cNvSpPr>
          <p:nvPr>
            <p:ph idx="1"/>
          </p:nvPr>
        </p:nvSpPr>
        <p:spPr>
          <a:xfrm>
            <a:off x="838200" y="1216403"/>
            <a:ext cx="10515600" cy="3187817"/>
          </a:xfrm>
        </p:spPr>
        <p:txBody>
          <a:bodyPr>
            <a:normAutofit/>
          </a:bodyPr>
          <a:lstStyle/>
          <a:p>
            <a:pPr>
              <a:lnSpc>
                <a:spcPct val="110000"/>
              </a:lnSpc>
            </a:pPr>
            <a:r>
              <a:rPr kumimoji="1" lang="ja-JP" altLang="en-US" sz="2400" dirty="0"/>
              <a:t>「読書バリアフリー法」（視覚障害者等の読書環境の整備の推進に関する法律、</a:t>
            </a:r>
            <a:r>
              <a:rPr kumimoji="1" lang="en-US" altLang="ja-JP" sz="2400" dirty="0"/>
              <a:t>2019</a:t>
            </a:r>
            <a:r>
              <a:rPr kumimoji="1" lang="ja-JP" altLang="en-US" sz="2400" dirty="0"/>
              <a:t>年</a:t>
            </a:r>
            <a:r>
              <a:rPr kumimoji="1" lang="en-US" altLang="ja-JP" sz="2400" dirty="0"/>
              <a:t>6</a:t>
            </a:r>
            <a:r>
              <a:rPr kumimoji="1" lang="ja-JP" altLang="en-US" sz="2400" dirty="0"/>
              <a:t>月施行）</a:t>
            </a:r>
            <a:endParaRPr kumimoji="1" lang="en-US" altLang="ja-JP" sz="2400" dirty="0"/>
          </a:p>
          <a:p>
            <a:pPr>
              <a:lnSpc>
                <a:spcPct val="110000"/>
              </a:lnSpc>
            </a:pPr>
            <a:r>
              <a:rPr lang="ja-JP" altLang="en-US" sz="2400" dirty="0"/>
              <a:t>「障害者情報アクセシビリティ・コミュニケーション施策推進法」（障害者による情報の取得及び利用並びに意思疎通に係る施策の推進に関する法律、</a:t>
            </a:r>
            <a:r>
              <a:rPr lang="en-US" altLang="ja-JP" sz="2400" dirty="0"/>
              <a:t>2022</a:t>
            </a:r>
            <a:r>
              <a:rPr lang="ja-JP" altLang="en-US" sz="2400" dirty="0"/>
              <a:t>年</a:t>
            </a:r>
            <a:r>
              <a:rPr lang="en-US" altLang="ja-JP" sz="2400" dirty="0"/>
              <a:t>5</a:t>
            </a:r>
            <a:r>
              <a:rPr lang="ja-JP" altLang="en-US" sz="2400" dirty="0"/>
              <a:t>月施行）</a:t>
            </a:r>
            <a:endParaRPr lang="en-US" altLang="ja-JP" sz="3400" dirty="0"/>
          </a:p>
          <a:p>
            <a:pPr>
              <a:lnSpc>
                <a:spcPct val="110000"/>
              </a:lnSpc>
            </a:pPr>
            <a:r>
              <a:rPr kumimoji="1" lang="ja-JP" altLang="en-US" sz="2400" dirty="0"/>
              <a:t>改正「障害者差別解消法」（障害を理由とする差別の解消の推進に関する法律、</a:t>
            </a:r>
            <a:r>
              <a:rPr kumimoji="1" lang="en-US" altLang="ja-JP" sz="2400" dirty="0"/>
              <a:t>2024</a:t>
            </a:r>
            <a:r>
              <a:rPr kumimoji="1" lang="ja-JP" altLang="en-US" sz="2400" dirty="0"/>
              <a:t>年</a:t>
            </a:r>
            <a:r>
              <a:rPr kumimoji="1" lang="en-US" altLang="ja-JP" sz="2400" dirty="0"/>
              <a:t>4</a:t>
            </a:r>
            <a:r>
              <a:rPr kumimoji="1" lang="ja-JP" altLang="en-US" sz="2400" dirty="0"/>
              <a:t>月施行）</a:t>
            </a:r>
            <a:endParaRPr kumimoji="1" lang="en-US" altLang="ja-JP" sz="2400" dirty="0"/>
          </a:p>
          <a:p>
            <a:pPr marL="0" indent="0">
              <a:buNone/>
            </a:pPr>
            <a:endParaRPr kumimoji="1" lang="en-US" altLang="ja-JP" sz="2400" dirty="0"/>
          </a:p>
        </p:txBody>
      </p:sp>
      <p:sp>
        <p:nvSpPr>
          <p:cNvPr id="4" name="テキスト ボックス 3">
            <a:extLst>
              <a:ext uri="{FF2B5EF4-FFF2-40B4-BE49-F238E27FC236}">
                <a16:creationId xmlns:a16="http://schemas.microsoft.com/office/drawing/2014/main" id="{509B5A3C-42C4-79F4-5314-8B7C95D5EBED}"/>
              </a:ext>
            </a:extLst>
          </p:cNvPr>
          <p:cNvSpPr txBox="1"/>
          <p:nvPr/>
        </p:nvSpPr>
        <p:spPr>
          <a:xfrm>
            <a:off x="2181138" y="4676993"/>
            <a:ext cx="8439324" cy="1815882"/>
          </a:xfrm>
          <a:prstGeom prst="rect">
            <a:avLst/>
          </a:prstGeom>
          <a:noFill/>
          <a:ln w="50800">
            <a:solidFill>
              <a:srgbClr val="002060"/>
            </a:solidFill>
          </a:ln>
        </p:spPr>
        <p:txBody>
          <a:bodyPr wrap="square" rtlCol="0">
            <a:spAutoFit/>
          </a:bodyPr>
          <a:lstStyle/>
          <a:p>
            <a:r>
              <a:rPr kumimoji="1" lang="ja-JP" altLang="en-US" sz="2800" dirty="0"/>
              <a:t>上記のいずれの法律にも「</a:t>
            </a:r>
            <a:r>
              <a:rPr kumimoji="1" lang="en-US" altLang="ja-JP" sz="2800" dirty="0"/>
              <a:t>Born Accessible </a:t>
            </a:r>
            <a:r>
              <a:rPr kumimoji="1" lang="ja-JP" altLang="en-US" sz="2800" dirty="0"/>
              <a:t>な出版物の製作と流通の促進」を事業者に義務付ける日本の法律は存在しないように思われるので、実効性のある「</a:t>
            </a:r>
            <a:r>
              <a:rPr kumimoji="1" lang="en-US" altLang="ja-JP" sz="2800" dirty="0"/>
              <a:t>Born Accessible</a:t>
            </a:r>
            <a:r>
              <a:rPr kumimoji="1" lang="ja-JP" altLang="en-US" sz="2800" dirty="0"/>
              <a:t>な出版」の促進策が必要。</a:t>
            </a:r>
          </a:p>
        </p:txBody>
      </p:sp>
    </p:spTree>
    <p:extLst>
      <p:ext uri="{BB962C8B-B14F-4D97-AF65-F5344CB8AC3E}">
        <p14:creationId xmlns:p14="http://schemas.microsoft.com/office/powerpoint/2010/main" val="303895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972F3855-A5E5-0E8D-B239-3F16020136E3}"/>
              </a:ext>
            </a:extLst>
          </p:cNvPr>
          <p:cNvSpPr/>
          <p:nvPr/>
        </p:nvSpPr>
        <p:spPr>
          <a:xfrm>
            <a:off x="132081" y="913910"/>
            <a:ext cx="3067202" cy="5740890"/>
          </a:xfrm>
          <a:prstGeom prst="round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CDD39E02-0E27-BCD5-8848-B13E4DA9D8A6}"/>
              </a:ext>
            </a:extLst>
          </p:cNvPr>
          <p:cNvSpPr/>
          <p:nvPr/>
        </p:nvSpPr>
        <p:spPr>
          <a:xfrm>
            <a:off x="4289946" y="4516326"/>
            <a:ext cx="2249226" cy="20266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FF00"/>
                </a:solidFill>
                <a:latin typeface="Arial" panose="020B0604020202020204" pitchFamily="34" charset="0"/>
                <a:cs typeface="Arial" panose="020B0604020202020204" pitchFamily="34" charset="0"/>
              </a:rPr>
              <a:t>図書館等</a:t>
            </a:r>
          </a:p>
        </p:txBody>
      </p:sp>
      <p:sp>
        <p:nvSpPr>
          <p:cNvPr id="12" name="楕円 11">
            <a:extLst>
              <a:ext uri="{FF2B5EF4-FFF2-40B4-BE49-F238E27FC236}">
                <a16:creationId xmlns:a16="http://schemas.microsoft.com/office/drawing/2014/main" id="{8BF4265A-0C3B-0BBD-BF38-FE2BC156EBF4}"/>
              </a:ext>
            </a:extLst>
          </p:cNvPr>
          <p:cNvSpPr/>
          <p:nvPr/>
        </p:nvSpPr>
        <p:spPr>
          <a:xfrm>
            <a:off x="9039302" y="4485081"/>
            <a:ext cx="2249227" cy="20266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FF00"/>
                </a:solidFill>
                <a:latin typeface="Arial" panose="020B0604020202020204" pitchFamily="34" charset="0"/>
                <a:cs typeface="Arial" panose="020B0604020202020204" pitchFamily="34" charset="0"/>
              </a:rPr>
              <a:t>出版者</a:t>
            </a:r>
            <a:endParaRPr kumimoji="1" lang="en-US" altLang="ja-JP" sz="2000" b="1" dirty="0">
              <a:solidFill>
                <a:srgbClr val="FFFF00"/>
              </a:solidFill>
              <a:latin typeface="Arial" panose="020B0604020202020204" pitchFamily="34" charset="0"/>
              <a:cs typeface="Arial" panose="020B0604020202020204" pitchFamily="34" charset="0"/>
            </a:endParaRPr>
          </a:p>
          <a:p>
            <a:pPr algn="ctr"/>
            <a:r>
              <a:rPr lang="ja-JP" altLang="en-US" sz="2000" b="1" dirty="0">
                <a:solidFill>
                  <a:srgbClr val="FFFF00"/>
                </a:solidFill>
                <a:latin typeface="Arial" panose="020B0604020202020204" pitchFamily="34" charset="0"/>
                <a:cs typeface="Arial" panose="020B0604020202020204" pitchFamily="34" charset="0"/>
              </a:rPr>
              <a:t>著作権者</a:t>
            </a:r>
            <a:endParaRPr kumimoji="1" lang="ja-JP" altLang="en-US" sz="2000" b="1" dirty="0">
              <a:solidFill>
                <a:srgbClr val="FFFF00"/>
              </a:solidFill>
              <a:latin typeface="Arial" panose="020B0604020202020204" pitchFamily="34" charset="0"/>
              <a:cs typeface="Arial" panose="020B0604020202020204" pitchFamily="34" charset="0"/>
            </a:endParaRPr>
          </a:p>
        </p:txBody>
      </p:sp>
      <p:sp>
        <p:nvSpPr>
          <p:cNvPr id="32" name="矢印: 右 31">
            <a:extLst>
              <a:ext uri="{FF2B5EF4-FFF2-40B4-BE49-F238E27FC236}">
                <a16:creationId xmlns:a16="http://schemas.microsoft.com/office/drawing/2014/main" id="{C145783C-35C8-471F-B45B-11CDC062F2C7}"/>
              </a:ext>
            </a:extLst>
          </p:cNvPr>
          <p:cNvSpPr/>
          <p:nvPr/>
        </p:nvSpPr>
        <p:spPr>
          <a:xfrm rot="10800000">
            <a:off x="6142582" y="5203495"/>
            <a:ext cx="3352486" cy="589811"/>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A10AF0AD-B080-B877-C13B-78EADC8A9940}"/>
              </a:ext>
            </a:extLst>
          </p:cNvPr>
          <p:cNvSpPr/>
          <p:nvPr/>
        </p:nvSpPr>
        <p:spPr>
          <a:xfrm>
            <a:off x="311851" y="3190918"/>
            <a:ext cx="2669656" cy="1723892"/>
          </a:xfrm>
          <a:prstGeom prst="ellipse">
            <a:avLst/>
          </a:prstGeom>
          <a:solidFill>
            <a:srgbClr val="FFFF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Arial" panose="020B0604020202020204" pitchFamily="34" charset="0"/>
                <a:cs typeface="Arial" panose="020B0604020202020204" pitchFamily="34" charset="0"/>
              </a:rPr>
              <a:t>サピエ図書館</a:t>
            </a:r>
            <a:endParaRPr kumimoji="1" lang="en-US" altLang="ja-JP" b="1" dirty="0">
              <a:solidFill>
                <a:schemeClr val="tx1"/>
              </a:solidFill>
              <a:latin typeface="Arial" panose="020B0604020202020204" pitchFamily="34" charset="0"/>
              <a:cs typeface="Arial" panose="020B0604020202020204" pitchFamily="34" charset="0"/>
            </a:endParaRPr>
          </a:p>
          <a:p>
            <a:pPr algn="ctr"/>
            <a:r>
              <a:rPr lang="ja-JP" altLang="en-US" b="1" dirty="0">
                <a:solidFill>
                  <a:schemeClr val="tx1"/>
                </a:solidFill>
                <a:latin typeface="Arial" panose="020B0604020202020204" pitchFamily="34" charset="0"/>
                <a:cs typeface="Arial" panose="020B0604020202020204" pitchFamily="34" charset="0"/>
              </a:rPr>
              <a:t>国立国会図書館</a:t>
            </a:r>
            <a:endParaRPr kumimoji="1" lang="en-US" altLang="ja-JP" b="1" dirty="0">
              <a:solidFill>
                <a:schemeClr val="tx1"/>
              </a:solidFill>
              <a:latin typeface="Arial" panose="020B0604020202020204" pitchFamily="34" charset="0"/>
              <a:cs typeface="Arial" panose="020B0604020202020204" pitchFamily="34" charset="0"/>
            </a:endParaRPr>
          </a:p>
        </p:txBody>
      </p:sp>
      <p:sp>
        <p:nvSpPr>
          <p:cNvPr id="27" name="楕円 26">
            <a:extLst>
              <a:ext uri="{FF2B5EF4-FFF2-40B4-BE49-F238E27FC236}">
                <a16:creationId xmlns:a16="http://schemas.microsoft.com/office/drawing/2014/main" id="{CE353F8F-5BDF-D0E5-B221-B8F5AFBF3B70}"/>
              </a:ext>
            </a:extLst>
          </p:cNvPr>
          <p:cNvSpPr/>
          <p:nvPr/>
        </p:nvSpPr>
        <p:spPr>
          <a:xfrm>
            <a:off x="244772" y="4451103"/>
            <a:ext cx="2669656" cy="1723892"/>
          </a:xfrm>
          <a:prstGeom prst="ellipse">
            <a:avLst/>
          </a:prstGeom>
          <a:solidFill>
            <a:srgbClr val="FFFF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Arial" panose="020B0604020202020204" pitchFamily="34" charset="0"/>
                <a:cs typeface="Arial" panose="020B0604020202020204" pitchFamily="34" charset="0"/>
              </a:rPr>
              <a:t>ABC/WIPO</a:t>
            </a:r>
          </a:p>
        </p:txBody>
      </p:sp>
      <p:sp>
        <p:nvSpPr>
          <p:cNvPr id="18" name="矢印: 上下 17">
            <a:extLst>
              <a:ext uri="{FF2B5EF4-FFF2-40B4-BE49-F238E27FC236}">
                <a16:creationId xmlns:a16="http://schemas.microsoft.com/office/drawing/2014/main" id="{24576A93-4681-CA33-B5B7-16FF387D5086}"/>
              </a:ext>
            </a:extLst>
          </p:cNvPr>
          <p:cNvSpPr/>
          <p:nvPr/>
        </p:nvSpPr>
        <p:spPr>
          <a:xfrm rot="16654289">
            <a:off x="2901409" y="3523197"/>
            <a:ext cx="821655" cy="2636076"/>
          </a:xfrm>
          <a:prstGeom prst="up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F9EA84F1-B682-29BE-9AFB-60216B5DAB44}"/>
              </a:ext>
            </a:extLst>
          </p:cNvPr>
          <p:cNvSpPr txBox="1"/>
          <p:nvPr/>
        </p:nvSpPr>
        <p:spPr>
          <a:xfrm>
            <a:off x="435881" y="1105563"/>
            <a:ext cx="2357306" cy="646331"/>
          </a:xfrm>
          <a:prstGeom prst="rect">
            <a:avLst/>
          </a:prstGeom>
          <a:noFill/>
          <a:ln w="25400">
            <a:solidFill>
              <a:schemeClr val="tx1"/>
            </a:solidFill>
          </a:ln>
        </p:spPr>
        <p:txBody>
          <a:bodyPr wrap="square" rtlCol="0">
            <a:spAutoFit/>
          </a:bodyPr>
          <a:lstStyle/>
          <a:p>
            <a:pPr algn="ctr"/>
            <a:r>
              <a:rPr kumimoji="1" lang="en-US" altLang="ja-JP" dirty="0"/>
              <a:t>SDGs: </a:t>
            </a:r>
            <a:r>
              <a:rPr kumimoji="1" lang="ja-JP" altLang="en-US" dirty="0"/>
              <a:t>ユニバーサルリテラシー</a:t>
            </a:r>
          </a:p>
        </p:txBody>
      </p:sp>
      <p:sp>
        <p:nvSpPr>
          <p:cNvPr id="3" name="テキスト ボックス 2">
            <a:extLst>
              <a:ext uri="{FF2B5EF4-FFF2-40B4-BE49-F238E27FC236}">
                <a16:creationId xmlns:a16="http://schemas.microsoft.com/office/drawing/2014/main" id="{B6F523B0-6C17-7618-9A2E-63F2AF22269F}"/>
              </a:ext>
            </a:extLst>
          </p:cNvPr>
          <p:cNvSpPr txBox="1"/>
          <p:nvPr/>
        </p:nvSpPr>
        <p:spPr>
          <a:xfrm>
            <a:off x="427839" y="1810561"/>
            <a:ext cx="2357306" cy="646331"/>
          </a:xfrm>
          <a:prstGeom prst="rect">
            <a:avLst/>
          </a:prstGeom>
          <a:noFill/>
          <a:ln w="25400">
            <a:solidFill>
              <a:schemeClr val="tx1"/>
            </a:solidFill>
          </a:ln>
        </p:spPr>
        <p:txBody>
          <a:bodyPr wrap="square" rtlCol="0">
            <a:spAutoFit/>
          </a:bodyPr>
          <a:lstStyle/>
          <a:p>
            <a:pPr algn="ctr"/>
            <a:r>
              <a:rPr lang="ja-JP" altLang="en-US" dirty="0"/>
              <a:t>障害者権利条約</a:t>
            </a:r>
            <a:endParaRPr lang="en-US" altLang="ja-JP" dirty="0"/>
          </a:p>
          <a:p>
            <a:pPr algn="ctr"/>
            <a:r>
              <a:rPr lang="ja-JP" altLang="en-US" dirty="0"/>
              <a:t>第</a:t>
            </a:r>
            <a:r>
              <a:rPr lang="en-US" altLang="ja-JP" dirty="0"/>
              <a:t>9</a:t>
            </a:r>
            <a:r>
              <a:rPr lang="ja-JP" altLang="en-US" dirty="0"/>
              <a:t>条、</a:t>
            </a:r>
            <a:r>
              <a:rPr kumimoji="1" lang="en-US" altLang="ja-JP" dirty="0"/>
              <a:t>30</a:t>
            </a:r>
            <a:r>
              <a:rPr kumimoji="1" lang="ja-JP" altLang="en-US" dirty="0"/>
              <a:t>条</a:t>
            </a:r>
          </a:p>
        </p:txBody>
      </p:sp>
      <p:sp>
        <p:nvSpPr>
          <p:cNvPr id="4" name="テキスト ボックス 3">
            <a:extLst>
              <a:ext uri="{FF2B5EF4-FFF2-40B4-BE49-F238E27FC236}">
                <a16:creationId xmlns:a16="http://schemas.microsoft.com/office/drawing/2014/main" id="{40DE4671-7221-BEF6-0C8B-A7099BFCE3BE}"/>
              </a:ext>
            </a:extLst>
          </p:cNvPr>
          <p:cNvSpPr txBox="1"/>
          <p:nvPr/>
        </p:nvSpPr>
        <p:spPr>
          <a:xfrm>
            <a:off x="427839" y="2504739"/>
            <a:ext cx="2357306" cy="646331"/>
          </a:xfrm>
          <a:prstGeom prst="rect">
            <a:avLst/>
          </a:prstGeom>
          <a:solidFill>
            <a:srgbClr val="FFFF00"/>
          </a:solidFill>
          <a:ln w="25400">
            <a:solidFill>
              <a:schemeClr val="tx1"/>
            </a:solidFill>
          </a:ln>
        </p:spPr>
        <p:txBody>
          <a:bodyPr wrap="square" rtlCol="0">
            <a:spAutoFit/>
          </a:bodyPr>
          <a:lstStyle/>
          <a:p>
            <a:pPr algn="ctr"/>
            <a:r>
              <a:rPr lang="en-US" altLang="ja-JP" dirty="0"/>
              <a:t>WIPO </a:t>
            </a:r>
          </a:p>
          <a:p>
            <a:pPr algn="ctr"/>
            <a:r>
              <a:rPr lang="ja-JP" altLang="en-US" dirty="0"/>
              <a:t>マラケシュ条約</a:t>
            </a:r>
            <a:endParaRPr kumimoji="1" lang="ja-JP" altLang="en-US" dirty="0"/>
          </a:p>
        </p:txBody>
      </p:sp>
      <p:sp>
        <p:nvSpPr>
          <p:cNvPr id="5" name="テキスト ボックス 4">
            <a:extLst>
              <a:ext uri="{FF2B5EF4-FFF2-40B4-BE49-F238E27FC236}">
                <a16:creationId xmlns:a16="http://schemas.microsoft.com/office/drawing/2014/main" id="{FCA4792E-5E5F-6441-5214-310CDD985577}"/>
              </a:ext>
            </a:extLst>
          </p:cNvPr>
          <p:cNvSpPr txBox="1"/>
          <p:nvPr/>
        </p:nvSpPr>
        <p:spPr>
          <a:xfrm>
            <a:off x="10497460" y="991176"/>
            <a:ext cx="1161590" cy="369332"/>
          </a:xfrm>
          <a:prstGeom prst="rect">
            <a:avLst/>
          </a:prstGeom>
          <a:noFill/>
          <a:ln w="25400">
            <a:solidFill>
              <a:schemeClr val="tx1"/>
            </a:solidFill>
          </a:ln>
        </p:spPr>
        <p:txBody>
          <a:bodyPr wrap="square" rtlCol="0">
            <a:spAutoFit/>
          </a:bodyPr>
          <a:lstStyle/>
          <a:p>
            <a:pPr algn="ctr"/>
            <a:r>
              <a:rPr kumimoji="1" lang="en-US" altLang="ja-JP" dirty="0"/>
              <a:t>WCAG</a:t>
            </a:r>
            <a:endParaRPr kumimoji="1" lang="ja-JP" altLang="en-US" dirty="0"/>
          </a:p>
        </p:txBody>
      </p:sp>
      <p:sp>
        <p:nvSpPr>
          <p:cNvPr id="6" name="テキスト ボックス 5">
            <a:extLst>
              <a:ext uri="{FF2B5EF4-FFF2-40B4-BE49-F238E27FC236}">
                <a16:creationId xmlns:a16="http://schemas.microsoft.com/office/drawing/2014/main" id="{49600039-EF2D-902C-8429-01FED5387F83}"/>
              </a:ext>
            </a:extLst>
          </p:cNvPr>
          <p:cNvSpPr txBox="1"/>
          <p:nvPr/>
        </p:nvSpPr>
        <p:spPr>
          <a:xfrm>
            <a:off x="9313277" y="1400603"/>
            <a:ext cx="2669655" cy="369332"/>
          </a:xfrm>
          <a:prstGeom prst="rect">
            <a:avLst/>
          </a:prstGeom>
          <a:noFill/>
          <a:ln w="25400">
            <a:solidFill>
              <a:schemeClr val="tx1"/>
            </a:solidFill>
          </a:ln>
        </p:spPr>
        <p:txBody>
          <a:bodyPr wrap="square" rtlCol="0">
            <a:spAutoFit/>
          </a:bodyPr>
          <a:lstStyle/>
          <a:p>
            <a:pPr algn="ctr"/>
            <a:r>
              <a:rPr lang="en-US" altLang="ja-JP" dirty="0"/>
              <a:t>EPUB</a:t>
            </a:r>
            <a:r>
              <a:rPr lang="ja-JP" altLang="en-US" dirty="0"/>
              <a:t>アクセシビリティ</a:t>
            </a:r>
            <a:endParaRPr kumimoji="1" lang="ja-JP" altLang="en-US" dirty="0"/>
          </a:p>
        </p:txBody>
      </p:sp>
      <p:sp>
        <p:nvSpPr>
          <p:cNvPr id="7" name="テキスト ボックス 6">
            <a:extLst>
              <a:ext uri="{FF2B5EF4-FFF2-40B4-BE49-F238E27FC236}">
                <a16:creationId xmlns:a16="http://schemas.microsoft.com/office/drawing/2014/main" id="{B4A7B5A2-41D2-8A69-70C2-8FA64B8FE0AF}"/>
              </a:ext>
            </a:extLst>
          </p:cNvPr>
          <p:cNvSpPr txBox="1"/>
          <p:nvPr/>
        </p:nvSpPr>
        <p:spPr>
          <a:xfrm>
            <a:off x="10332720" y="1832389"/>
            <a:ext cx="1650212" cy="369332"/>
          </a:xfrm>
          <a:prstGeom prst="rect">
            <a:avLst/>
          </a:prstGeom>
          <a:noFill/>
          <a:ln w="25400">
            <a:solidFill>
              <a:schemeClr val="tx1"/>
            </a:solidFill>
          </a:ln>
        </p:spPr>
        <p:txBody>
          <a:bodyPr wrap="square" rtlCol="0">
            <a:spAutoFit/>
          </a:bodyPr>
          <a:lstStyle/>
          <a:p>
            <a:pPr algn="ctr"/>
            <a:r>
              <a:rPr lang="en-US" altLang="ja-JP" dirty="0"/>
              <a:t>EPUB/DAISY</a:t>
            </a:r>
            <a:endParaRPr kumimoji="1" lang="ja-JP" altLang="en-US" dirty="0"/>
          </a:p>
        </p:txBody>
      </p:sp>
      <p:sp>
        <p:nvSpPr>
          <p:cNvPr id="10" name="楕円 9">
            <a:extLst>
              <a:ext uri="{FF2B5EF4-FFF2-40B4-BE49-F238E27FC236}">
                <a16:creationId xmlns:a16="http://schemas.microsoft.com/office/drawing/2014/main" id="{D0D26968-76D1-C299-8600-D23D8B96DF49}"/>
              </a:ext>
            </a:extLst>
          </p:cNvPr>
          <p:cNvSpPr/>
          <p:nvPr/>
        </p:nvSpPr>
        <p:spPr>
          <a:xfrm>
            <a:off x="4300895" y="2062302"/>
            <a:ext cx="6942860" cy="1240371"/>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a:solidFill>
                <a:schemeClr val="tx1"/>
              </a:solidFill>
              <a:latin typeface="Arial" panose="020B0604020202020204" pitchFamily="34" charset="0"/>
              <a:cs typeface="Arial" panose="020B0604020202020204" pitchFamily="34" charset="0"/>
            </a:endParaRPr>
          </a:p>
          <a:p>
            <a:pPr algn="ctr"/>
            <a:r>
              <a:rPr kumimoji="1" lang="ja-JP" altLang="en-US" sz="2400" b="1" dirty="0">
                <a:solidFill>
                  <a:schemeClr val="tx1"/>
                </a:solidFill>
                <a:latin typeface="Arial" panose="020B0604020202020204" pitchFamily="34" charset="0"/>
                <a:cs typeface="Arial" panose="020B0604020202020204" pitchFamily="34" charset="0"/>
              </a:rPr>
              <a:t>読むことに障害がある人々</a:t>
            </a:r>
            <a:endParaRPr kumimoji="1" lang="en-US" altLang="ja-JP" sz="2400" b="1" dirty="0">
              <a:solidFill>
                <a:schemeClr val="tx1"/>
              </a:solidFill>
              <a:latin typeface="Arial" panose="020B0604020202020204" pitchFamily="34" charset="0"/>
              <a:cs typeface="Arial" panose="020B0604020202020204" pitchFamily="34" charset="0"/>
            </a:endParaRPr>
          </a:p>
          <a:p>
            <a:pPr algn="ctr"/>
            <a:endParaRPr kumimoji="1" lang="en-US" altLang="ja-JP" sz="1200" b="1" dirty="0">
              <a:solidFill>
                <a:schemeClr val="tx1"/>
              </a:solidFill>
              <a:latin typeface="Arial" panose="020B0604020202020204" pitchFamily="34" charset="0"/>
              <a:cs typeface="Arial" panose="020B0604020202020204" pitchFamily="34" charset="0"/>
            </a:endParaRPr>
          </a:p>
          <a:p>
            <a:pPr algn="ctr"/>
            <a:r>
              <a:rPr kumimoji="1" lang="ja-JP" altLang="en-US" sz="1600" b="1" dirty="0">
                <a:solidFill>
                  <a:schemeClr val="tx1"/>
                </a:solidFill>
                <a:latin typeface="Arial" panose="020B0604020202020204" pitchFamily="34" charset="0"/>
                <a:cs typeface="Arial" panose="020B0604020202020204" pitchFamily="34" charset="0"/>
              </a:rPr>
              <a:t>スクリーン・リーダー、</a:t>
            </a:r>
            <a:r>
              <a:rPr kumimoji="1" lang="en-US" altLang="ja-JP" sz="1600" b="1" dirty="0">
                <a:solidFill>
                  <a:schemeClr val="tx1"/>
                </a:solidFill>
                <a:latin typeface="Arial" panose="020B0604020202020204" pitchFamily="34" charset="0"/>
                <a:cs typeface="Arial" panose="020B0604020202020204" pitchFamily="34" charset="0"/>
              </a:rPr>
              <a:t>TTS</a:t>
            </a:r>
            <a:r>
              <a:rPr kumimoji="1" lang="ja-JP" altLang="en-US" sz="1600" b="1" dirty="0">
                <a:solidFill>
                  <a:schemeClr val="tx1"/>
                </a:solidFill>
                <a:latin typeface="Arial" panose="020B0604020202020204" pitchFamily="34" charset="0"/>
                <a:cs typeface="Arial" panose="020B0604020202020204" pitchFamily="34" charset="0"/>
              </a:rPr>
              <a:t>（音声合成エンジン）、点字ディスプレイ等の支援技術</a:t>
            </a:r>
          </a:p>
          <a:p>
            <a:pPr algn="ctr"/>
            <a:endParaRPr kumimoji="1" lang="ja-JP" altLang="en-US" b="1" dirty="0">
              <a:solidFill>
                <a:schemeClr val="tx1"/>
              </a:solidFill>
              <a:latin typeface="Arial" panose="020B0604020202020204" pitchFamily="34" charset="0"/>
              <a:cs typeface="Arial" panose="020B0604020202020204" pitchFamily="34" charset="0"/>
            </a:endParaRPr>
          </a:p>
        </p:txBody>
      </p:sp>
      <p:sp>
        <p:nvSpPr>
          <p:cNvPr id="15" name="四角形: 角を丸くする 14">
            <a:extLst>
              <a:ext uri="{FF2B5EF4-FFF2-40B4-BE49-F238E27FC236}">
                <a16:creationId xmlns:a16="http://schemas.microsoft.com/office/drawing/2014/main" id="{B70452C2-91B5-DC1B-A63B-5CFCF5989B29}"/>
              </a:ext>
            </a:extLst>
          </p:cNvPr>
          <p:cNvSpPr/>
          <p:nvPr/>
        </p:nvSpPr>
        <p:spPr>
          <a:xfrm>
            <a:off x="3718560" y="913910"/>
            <a:ext cx="8341359" cy="3099290"/>
          </a:xfrm>
          <a:prstGeom prst="round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145CF8B7-1EE0-0C6F-06BE-86F7EE8D7B58}"/>
              </a:ext>
            </a:extLst>
          </p:cNvPr>
          <p:cNvSpPr/>
          <p:nvPr/>
        </p:nvSpPr>
        <p:spPr>
          <a:xfrm rot="16200000">
            <a:off x="4425543" y="3403715"/>
            <a:ext cx="2026642" cy="1314278"/>
          </a:xfrm>
          <a:prstGeom prst="rightArrow">
            <a:avLst>
              <a:gd name="adj1" fmla="val 50000"/>
              <a:gd name="adj2"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4A79E68-EAA3-5C3B-B76D-0C823552740B}"/>
              </a:ext>
            </a:extLst>
          </p:cNvPr>
          <p:cNvSpPr txBox="1"/>
          <p:nvPr/>
        </p:nvSpPr>
        <p:spPr>
          <a:xfrm>
            <a:off x="6175590" y="968694"/>
            <a:ext cx="1864840" cy="707886"/>
          </a:xfrm>
          <a:prstGeom prst="rect">
            <a:avLst/>
          </a:prstGeom>
          <a:noFill/>
          <a:ln w="25400">
            <a:noFill/>
          </a:ln>
        </p:spPr>
        <p:txBody>
          <a:bodyPr wrap="square" rtlCol="0">
            <a:spAutoFit/>
          </a:bodyPr>
          <a:lstStyle/>
          <a:p>
            <a:r>
              <a:rPr kumimoji="1" lang="ja-JP" altLang="en-US" sz="4000" dirty="0">
                <a:solidFill>
                  <a:schemeClr val="accent1"/>
                </a:solidFill>
                <a:latin typeface="Arial" panose="020B0604020202020204" pitchFamily="34" charset="0"/>
                <a:cs typeface="Arial" panose="020B0604020202020204" pitchFamily="34" charset="0"/>
              </a:rPr>
              <a:t>読者</a:t>
            </a:r>
          </a:p>
        </p:txBody>
      </p:sp>
      <p:sp>
        <p:nvSpPr>
          <p:cNvPr id="21" name="テキスト ボックス 20">
            <a:extLst>
              <a:ext uri="{FF2B5EF4-FFF2-40B4-BE49-F238E27FC236}">
                <a16:creationId xmlns:a16="http://schemas.microsoft.com/office/drawing/2014/main" id="{242D7EEE-AE2C-5702-34DE-8B59769BA9B5}"/>
              </a:ext>
            </a:extLst>
          </p:cNvPr>
          <p:cNvSpPr txBox="1"/>
          <p:nvPr/>
        </p:nvSpPr>
        <p:spPr>
          <a:xfrm>
            <a:off x="27383" y="6214842"/>
            <a:ext cx="3238592" cy="400110"/>
          </a:xfrm>
          <a:prstGeom prst="rect">
            <a:avLst/>
          </a:prstGeom>
          <a:noFill/>
          <a:ln w="25400">
            <a:noFill/>
          </a:ln>
        </p:spPr>
        <p:txBody>
          <a:bodyPr wrap="square" rtlCol="0">
            <a:spAutoFit/>
          </a:bodyPr>
          <a:lstStyle/>
          <a:p>
            <a:pPr algn="ctr"/>
            <a:r>
              <a:rPr kumimoji="1" lang="ja-JP" altLang="en-US" sz="2000" dirty="0">
                <a:latin typeface="Arial" panose="020B0604020202020204" pitchFamily="34" charset="0"/>
                <a:cs typeface="Arial" panose="020B0604020202020204" pitchFamily="34" charset="0"/>
              </a:rPr>
              <a:t>資源共有</a:t>
            </a:r>
          </a:p>
        </p:txBody>
      </p:sp>
      <p:sp>
        <p:nvSpPr>
          <p:cNvPr id="8" name="テキスト ボックス 7">
            <a:extLst>
              <a:ext uri="{FF2B5EF4-FFF2-40B4-BE49-F238E27FC236}">
                <a16:creationId xmlns:a16="http://schemas.microsoft.com/office/drawing/2014/main" id="{97BE6378-D493-9C3E-4791-6AF6E213E5DB}"/>
              </a:ext>
            </a:extLst>
          </p:cNvPr>
          <p:cNvSpPr txBox="1"/>
          <p:nvPr/>
        </p:nvSpPr>
        <p:spPr>
          <a:xfrm>
            <a:off x="6588445" y="5344513"/>
            <a:ext cx="2386855" cy="307777"/>
          </a:xfrm>
          <a:prstGeom prst="rect">
            <a:avLst/>
          </a:prstGeom>
          <a:noFill/>
        </p:spPr>
        <p:txBody>
          <a:bodyPr wrap="square" rtlCol="0">
            <a:spAutoFit/>
          </a:bodyPr>
          <a:lstStyle/>
          <a:p>
            <a:pPr algn="ctr"/>
            <a:r>
              <a:rPr lang="ja-JP" altLang="en-US" sz="1400" b="1" dirty="0"/>
              <a:t>デジタルデータ提供</a:t>
            </a:r>
            <a:endParaRPr lang="en-US" altLang="ja-JP" sz="1400" b="1" dirty="0"/>
          </a:p>
        </p:txBody>
      </p:sp>
      <p:sp>
        <p:nvSpPr>
          <p:cNvPr id="22" name="テキスト ボックス 21">
            <a:extLst>
              <a:ext uri="{FF2B5EF4-FFF2-40B4-BE49-F238E27FC236}">
                <a16:creationId xmlns:a16="http://schemas.microsoft.com/office/drawing/2014/main" id="{1ACD7EE0-B7F3-3609-8F59-9771D274C2CB}"/>
              </a:ext>
            </a:extLst>
          </p:cNvPr>
          <p:cNvSpPr txBox="1"/>
          <p:nvPr/>
        </p:nvSpPr>
        <p:spPr>
          <a:xfrm rot="435572">
            <a:off x="2782761" y="4672559"/>
            <a:ext cx="1307585" cy="369332"/>
          </a:xfrm>
          <a:prstGeom prst="rect">
            <a:avLst/>
          </a:prstGeom>
          <a:noFill/>
        </p:spPr>
        <p:txBody>
          <a:bodyPr wrap="square" rtlCol="0">
            <a:spAutoFit/>
          </a:bodyPr>
          <a:lstStyle/>
          <a:p>
            <a:r>
              <a:rPr kumimoji="1" lang="ja-JP" altLang="en-US" dirty="0"/>
              <a:t>資源共有</a:t>
            </a:r>
          </a:p>
        </p:txBody>
      </p:sp>
      <p:sp>
        <p:nvSpPr>
          <p:cNvPr id="24" name="テキスト ボックス 23">
            <a:extLst>
              <a:ext uri="{FF2B5EF4-FFF2-40B4-BE49-F238E27FC236}">
                <a16:creationId xmlns:a16="http://schemas.microsoft.com/office/drawing/2014/main" id="{E98259E4-364C-08CB-E629-37FA3DAFEDF8}"/>
              </a:ext>
            </a:extLst>
          </p:cNvPr>
          <p:cNvSpPr txBox="1"/>
          <p:nvPr/>
        </p:nvSpPr>
        <p:spPr>
          <a:xfrm>
            <a:off x="5097378" y="3429000"/>
            <a:ext cx="671851" cy="1600438"/>
          </a:xfrm>
          <a:prstGeom prst="rect">
            <a:avLst/>
          </a:prstGeom>
          <a:noFill/>
        </p:spPr>
        <p:txBody>
          <a:bodyPr wrap="square" rtlCol="0">
            <a:spAutoFit/>
          </a:bodyPr>
          <a:lstStyle/>
          <a:p>
            <a:pPr algn="ctr"/>
            <a:r>
              <a:rPr kumimoji="1" lang="ja-JP" altLang="en-US" sz="1400" b="1" dirty="0"/>
              <a:t>アクセシブル</a:t>
            </a:r>
            <a:r>
              <a:rPr kumimoji="1" lang="ja-JP" altLang="en-US" sz="1400" dirty="0"/>
              <a:t>な電子図書の提供</a:t>
            </a:r>
          </a:p>
        </p:txBody>
      </p:sp>
      <p:sp>
        <p:nvSpPr>
          <p:cNvPr id="26" name="テキスト ボックス 25">
            <a:extLst>
              <a:ext uri="{FF2B5EF4-FFF2-40B4-BE49-F238E27FC236}">
                <a16:creationId xmlns:a16="http://schemas.microsoft.com/office/drawing/2014/main" id="{4CDA4200-A051-9F87-16ED-F9E88238D9B4}"/>
              </a:ext>
            </a:extLst>
          </p:cNvPr>
          <p:cNvSpPr txBox="1"/>
          <p:nvPr/>
        </p:nvSpPr>
        <p:spPr>
          <a:xfrm>
            <a:off x="4079730" y="958647"/>
            <a:ext cx="2259703" cy="707886"/>
          </a:xfrm>
          <a:prstGeom prst="rect">
            <a:avLst/>
          </a:prstGeom>
          <a:noFill/>
          <a:ln w="25400">
            <a:noFill/>
          </a:ln>
        </p:spPr>
        <p:txBody>
          <a:bodyPr wrap="square" rtlCol="0">
            <a:spAutoFit/>
          </a:bodyPr>
          <a:lstStyle/>
          <a:p>
            <a:r>
              <a:rPr lang="ja-JP" altLang="en-US" sz="4000" dirty="0">
                <a:solidFill>
                  <a:schemeClr val="accent1"/>
                </a:solidFill>
                <a:latin typeface="Arial" panose="020B0604020202020204" pitchFamily="34" charset="0"/>
                <a:cs typeface="Arial" panose="020B0604020202020204" pitchFamily="34" charset="0"/>
              </a:rPr>
              <a:t>電子書籍</a:t>
            </a:r>
            <a:endParaRPr kumimoji="1" lang="ja-JP" altLang="en-US" sz="4000" dirty="0">
              <a:solidFill>
                <a:schemeClr val="accent1"/>
              </a:solidFill>
              <a:latin typeface="Arial" panose="020B0604020202020204" pitchFamily="34" charset="0"/>
              <a:cs typeface="Arial" panose="020B0604020202020204" pitchFamily="34" charset="0"/>
            </a:endParaRPr>
          </a:p>
        </p:txBody>
      </p:sp>
      <p:sp>
        <p:nvSpPr>
          <p:cNvPr id="9" name="テキスト ボックス 8">
            <a:extLst>
              <a:ext uri="{FF2B5EF4-FFF2-40B4-BE49-F238E27FC236}">
                <a16:creationId xmlns:a16="http://schemas.microsoft.com/office/drawing/2014/main" id="{65EE9996-9C37-81F4-87C5-28E5A535FAF5}"/>
              </a:ext>
            </a:extLst>
          </p:cNvPr>
          <p:cNvSpPr txBox="1"/>
          <p:nvPr/>
        </p:nvSpPr>
        <p:spPr>
          <a:xfrm>
            <a:off x="6808705" y="3479651"/>
            <a:ext cx="1821907" cy="369332"/>
          </a:xfrm>
          <a:prstGeom prst="rect">
            <a:avLst/>
          </a:prstGeom>
          <a:noFill/>
          <a:ln w="25400">
            <a:solidFill>
              <a:schemeClr val="tx1"/>
            </a:solidFill>
          </a:ln>
        </p:spPr>
        <p:txBody>
          <a:bodyPr wrap="square" rtlCol="0">
            <a:spAutoFit/>
          </a:bodyPr>
          <a:lstStyle/>
          <a:p>
            <a:pPr algn="ctr"/>
            <a:r>
              <a:rPr lang="en-US" altLang="ja-JP" dirty="0"/>
              <a:t>LCP</a:t>
            </a:r>
            <a:endParaRPr kumimoji="1" lang="ja-JP" altLang="en-US" dirty="0"/>
          </a:p>
        </p:txBody>
      </p:sp>
      <p:sp>
        <p:nvSpPr>
          <p:cNvPr id="17" name="テキスト ボックス 16">
            <a:extLst>
              <a:ext uri="{FF2B5EF4-FFF2-40B4-BE49-F238E27FC236}">
                <a16:creationId xmlns:a16="http://schemas.microsoft.com/office/drawing/2014/main" id="{EF3F9929-DCF4-DE12-BB33-1F38866A12AD}"/>
              </a:ext>
            </a:extLst>
          </p:cNvPr>
          <p:cNvSpPr txBox="1"/>
          <p:nvPr/>
        </p:nvSpPr>
        <p:spPr>
          <a:xfrm>
            <a:off x="244772" y="306974"/>
            <a:ext cx="11738160" cy="400110"/>
          </a:xfrm>
          <a:prstGeom prst="rect">
            <a:avLst/>
          </a:prstGeom>
          <a:noFill/>
        </p:spPr>
        <p:txBody>
          <a:bodyPr wrap="square" rtlCol="0">
            <a:spAutoFit/>
          </a:bodyPr>
          <a:lstStyle/>
          <a:p>
            <a:r>
              <a:rPr kumimoji="1" lang="ja-JP" altLang="en-US" sz="2000" dirty="0"/>
              <a:t>これまでに示された文科大臣及び厚労大臣の定める読書バリアフリー基本計画（第二期）案の概念図</a:t>
            </a:r>
          </a:p>
        </p:txBody>
      </p:sp>
    </p:spTree>
    <p:extLst>
      <p:ext uri="{BB962C8B-B14F-4D97-AF65-F5344CB8AC3E}">
        <p14:creationId xmlns:p14="http://schemas.microsoft.com/office/powerpoint/2010/main" val="118157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2" grpId="0" animBg="1"/>
      <p:bldP spid="32" grpId="0" animBg="1"/>
      <p:bldP spid="13" grpId="0" animBg="1"/>
      <p:bldP spid="27" grpId="0" animBg="1"/>
      <p:bldP spid="18" grpId="0" animBg="1"/>
      <p:bldP spid="2" grpId="0" animBg="1"/>
      <p:bldP spid="3" grpId="0" animBg="1"/>
      <p:bldP spid="4" grpId="0" animBg="1"/>
      <p:bldP spid="5" grpId="0" animBg="1"/>
      <p:bldP spid="6" grpId="0" animBg="1"/>
      <p:bldP spid="7" grpId="0" animBg="1"/>
      <p:bldP spid="10" grpId="0" animBg="1"/>
      <p:bldP spid="15" grpId="0" animBg="1"/>
      <p:bldP spid="16" grpId="0" animBg="1"/>
      <p:bldP spid="20" grpId="0"/>
      <p:bldP spid="21" grpId="0"/>
      <p:bldP spid="8" grpId="0"/>
      <p:bldP spid="22" grpId="0"/>
      <p:bldP spid="24" grpId="0"/>
      <p:bldP spid="26"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1D72E9-3470-EEB9-06DF-BFEE16264A93}"/>
              </a:ext>
            </a:extLst>
          </p:cNvPr>
          <p:cNvSpPr>
            <a:spLocks noGrp="1"/>
          </p:cNvSpPr>
          <p:nvPr>
            <p:ph type="title"/>
          </p:nvPr>
        </p:nvSpPr>
        <p:spPr>
          <a:xfrm>
            <a:off x="665480" y="493103"/>
            <a:ext cx="10515600" cy="1325563"/>
          </a:xfrm>
        </p:spPr>
        <p:txBody>
          <a:bodyPr>
            <a:normAutofit fontScale="90000"/>
          </a:bodyPr>
          <a:lstStyle/>
          <a:p>
            <a:r>
              <a:rPr kumimoji="1" lang="ja-JP" altLang="en-US" sz="3600" dirty="0"/>
              <a:t>日本政府の第</a:t>
            </a:r>
            <a:r>
              <a:rPr lang="ja-JP" altLang="en-US" sz="3600" dirty="0"/>
              <a:t>二</a:t>
            </a:r>
            <a:r>
              <a:rPr kumimoji="1" lang="ja-JP" altLang="en-US" sz="3600" dirty="0"/>
              <a:t>期読書バリアフリー基本計画（案）と、スウェーデンの想定される</a:t>
            </a:r>
            <a:r>
              <a:rPr kumimoji="1" lang="en-US" altLang="ja-JP" sz="3600" dirty="0"/>
              <a:t>2030</a:t>
            </a:r>
            <a:r>
              <a:rPr kumimoji="1" lang="ja-JP" altLang="en-US" sz="3600" dirty="0"/>
              <a:t>年の到達目標とを比較すると、以下の相違に気づく</a:t>
            </a:r>
            <a:r>
              <a:rPr kumimoji="1" lang="ja-JP" altLang="en-US" dirty="0"/>
              <a:t>。</a:t>
            </a:r>
          </a:p>
        </p:txBody>
      </p:sp>
      <p:sp>
        <p:nvSpPr>
          <p:cNvPr id="3" name="テキスト ボックス 2">
            <a:extLst>
              <a:ext uri="{FF2B5EF4-FFF2-40B4-BE49-F238E27FC236}">
                <a16:creationId xmlns:a16="http://schemas.microsoft.com/office/drawing/2014/main" id="{8166F6BA-7342-BCD0-D147-AAFA69C29EF3}"/>
              </a:ext>
            </a:extLst>
          </p:cNvPr>
          <p:cNvSpPr txBox="1"/>
          <p:nvPr/>
        </p:nvSpPr>
        <p:spPr>
          <a:xfrm>
            <a:off x="436880" y="2025908"/>
            <a:ext cx="11430000" cy="4462760"/>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ja-JP" altLang="en-US" sz="2400" dirty="0"/>
              <a:t>日本の場合、ボランティアにより著作権を制限して製作された障害者のみが使えるアクセシブルなコンテンツのコレクションを増加させることが計画の到達目標になっているが、スウェーデン等の欧州アクセシビリティ法に沿った読書バリアフリーの実現戦略は、出版社自身が「ボーン・アクセシブル」な出版物をアクセシブルな著作権管理システムである</a:t>
            </a:r>
            <a:r>
              <a:rPr lang="en-US" altLang="ja-JP" sz="2400" dirty="0"/>
              <a:t>LCP</a:t>
            </a:r>
            <a:r>
              <a:rPr lang="ja-JP" altLang="en-US" sz="2400" dirty="0"/>
              <a:t>を用いて販売することを到達目標にしている。また、図書館も</a:t>
            </a:r>
            <a:r>
              <a:rPr lang="en-US" altLang="ja-JP" sz="2400" dirty="0"/>
              <a:t>LCP</a:t>
            </a:r>
            <a:r>
              <a:rPr lang="ja-JP" altLang="en-US" sz="2400" dirty="0"/>
              <a:t>を導入して貸し出しを管理することなども想定している。</a:t>
            </a:r>
          </a:p>
          <a:p>
            <a:pPr marL="285750" indent="-285750">
              <a:spcBef>
                <a:spcPts val="600"/>
              </a:spcBef>
              <a:spcAft>
                <a:spcPts val="600"/>
              </a:spcAft>
              <a:buFont typeface="Arial" panose="020B0604020202020204" pitchFamily="34" charset="0"/>
              <a:buChar char="•"/>
            </a:pPr>
            <a:r>
              <a:rPr lang="ja-JP" altLang="en-US" sz="2400" dirty="0"/>
              <a:t>出版物の</a:t>
            </a:r>
            <a:r>
              <a:rPr kumimoji="1" lang="ja-JP" altLang="en-US" sz="2400" dirty="0"/>
              <a:t>アクセシビリティを客観的に評価し認証する機関が日本の計画には無い。</a:t>
            </a:r>
            <a:endParaRPr kumimoji="1" lang="en-US" altLang="ja-JP" sz="2400" dirty="0"/>
          </a:p>
          <a:p>
            <a:pPr marL="285750" indent="-285750">
              <a:spcBef>
                <a:spcPts val="600"/>
              </a:spcBef>
              <a:spcAft>
                <a:spcPts val="600"/>
              </a:spcAft>
              <a:buFont typeface="Arial" panose="020B0604020202020204" pitchFamily="34" charset="0"/>
              <a:buChar char="•"/>
            </a:pPr>
            <a:r>
              <a:rPr lang="ja-JP" altLang="en-US" sz="2400" dirty="0"/>
              <a:t>上記の認証の結果、出版社にアクセシビリティを是正するための支援が想定されていない。</a:t>
            </a:r>
            <a:endParaRPr lang="en-US" altLang="ja-JP" sz="2400" dirty="0"/>
          </a:p>
        </p:txBody>
      </p:sp>
    </p:spTree>
    <p:extLst>
      <p:ext uri="{BB962C8B-B14F-4D97-AF65-F5344CB8AC3E}">
        <p14:creationId xmlns:p14="http://schemas.microsoft.com/office/powerpoint/2010/main" val="3802585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972F3855-A5E5-0E8D-B239-3F16020136E3}"/>
              </a:ext>
            </a:extLst>
          </p:cNvPr>
          <p:cNvSpPr/>
          <p:nvPr/>
        </p:nvSpPr>
        <p:spPr>
          <a:xfrm>
            <a:off x="132081" y="1117600"/>
            <a:ext cx="3067202" cy="5537200"/>
          </a:xfrm>
          <a:prstGeom prst="round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CDD39E02-0E27-BCD5-8848-B13E4DA9D8A6}"/>
              </a:ext>
            </a:extLst>
          </p:cNvPr>
          <p:cNvSpPr/>
          <p:nvPr/>
        </p:nvSpPr>
        <p:spPr>
          <a:xfrm>
            <a:off x="4289946" y="4516326"/>
            <a:ext cx="2249226" cy="20266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FF00"/>
                </a:solidFill>
                <a:latin typeface="Arial" panose="020B0604020202020204" pitchFamily="34" charset="0"/>
                <a:cs typeface="Arial" panose="020B0604020202020204" pitchFamily="34" charset="0"/>
              </a:rPr>
              <a:t>図書館等</a:t>
            </a:r>
          </a:p>
        </p:txBody>
      </p:sp>
      <p:sp>
        <p:nvSpPr>
          <p:cNvPr id="12" name="楕円 11">
            <a:extLst>
              <a:ext uri="{FF2B5EF4-FFF2-40B4-BE49-F238E27FC236}">
                <a16:creationId xmlns:a16="http://schemas.microsoft.com/office/drawing/2014/main" id="{8BF4265A-0C3B-0BBD-BF38-FE2BC156EBF4}"/>
              </a:ext>
            </a:extLst>
          </p:cNvPr>
          <p:cNvSpPr/>
          <p:nvPr/>
        </p:nvSpPr>
        <p:spPr>
          <a:xfrm>
            <a:off x="9039302" y="4485081"/>
            <a:ext cx="2249227" cy="20266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FF00"/>
                </a:solidFill>
                <a:latin typeface="Arial" panose="020B0604020202020204" pitchFamily="34" charset="0"/>
                <a:cs typeface="Arial" panose="020B0604020202020204" pitchFamily="34" charset="0"/>
              </a:rPr>
              <a:t>出版者</a:t>
            </a:r>
            <a:endParaRPr kumimoji="1" lang="en-US" altLang="ja-JP" sz="2000" b="1" dirty="0">
              <a:solidFill>
                <a:srgbClr val="FFFF00"/>
              </a:solidFill>
              <a:latin typeface="Arial" panose="020B0604020202020204" pitchFamily="34" charset="0"/>
              <a:cs typeface="Arial" panose="020B0604020202020204" pitchFamily="34" charset="0"/>
            </a:endParaRPr>
          </a:p>
          <a:p>
            <a:pPr algn="ctr"/>
            <a:r>
              <a:rPr lang="ja-JP" altLang="en-US" sz="2000" b="1" dirty="0">
                <a:solidFill>
                  <a:srgbClr val="FFFF00"/>
                </a:solidFill>
                <a:latin typeface="Arial" panose="020B0604020202020204" pitchFamily="34" charset="0"/>
                <a:cs typeface="Arial" panose="020B0604020202020204" pitchFamily="34" charset="0"/>
              </a:rPr>
              <a:t>著作権者</a:t>
            </a:r>
            <a:endParaRPr kumimoji="1" lang="ja-JP" altLang="en-US" sz="2000" b="1" dirty="0">
              <a:solidFill>
                <a:srgbClr val="FFFF00"/>
              </a:solidFill>
              <a:latin typeface="Arial" panose="020B0604020202020204" pitchFamily="34" charset="0"/>
              <a:cs typeface="Arial" panose="020B0604020202020204" pitchFamily="34" charset="0"/>
            </a:endParaRPr>
          </a:p>
        </p:txBody>
      </p:sp>
      <p:sp>
        <p:nvSpPr>
          <p:cNvPr id="32" name="矢印: 右 31">
            <a:extLst>
              <a:ext uri="{FF2B5EF4-FFF2-40B4-BE49-F238E27FC236}">
                <a16:creationId xmlns:a16="http://schemas.microsoft.com/office/drawing/2014/main" id="{C145783C-35C8-471F-B45B-11CDC062F2C7}"/>
              </a:ext>
            </a:extLst>
          </p:cNvPr>
          <p:cNvSpPr/>
          <p:nvPr/>
        </p:nvSpPr>
        <p:spPr>
          <a:xfrm rot="10800000">
            <a:off x="6148045" y="5429936"/>
            <a:ext cx="3352486" cy="589811"/>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CE353F8F-5BDF-D0E5-B221-B8F5AFBF3B70}"/>
              </a:ext>
            </a:extLst>
          </p:cNvPr>
          <p:cNvSpPr/>
          <p:nvPr/>
        </p:nvSpPr>
        <p:spPr>
          <a:xfrm>
            <a:off x="221811" y="3485508"/>
            <a:ext cx="2669656" cy="1723892"/>
          </a:xfrm>
          <a:prstGeom prst="ellipse">
            <a:avLst/>
          </a:prstGeom>
          <a:solidFill>
            <a:srgbClr val="FFFF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Arial" panose="020B0604020202020204" pitchFamily="34" charset="0"/>
                <a:cs typeface="Arial" panose="020B0604020202020204" pitchFamily="34" charset="0"/>
              </a:rPr>
              <a:t>ABC/WIPO</a:t>
            </a:r>
          </a:p>
        </p:txBody>
      </p:sp>
      <p:sp>
        <p:nvSpPr>
          <p:cNvPr id="18" name="矢印: 上下 17">
            <a:extLst>
              <a:ext uri="{FF2B5EF4-FFF2-40B4-BE49-F238E27FC236}">
                <a16:creationId xmlns:a16="http://schemas.microsoft.com/office/drawing/2014/main" id="{24576A93-4681-CA33-B5B7-16FF387D5086}"/>
              </a:ext>
            </a:extLst>
          </p:cNvPr>
          <p:cNvSpPr/>
          <p:nvPr/>
        </p:nvSpPr>
        <p:spPr>
          <a:xfrm rot="16654289">
            <a:off x="2901409" y="3523197"/>
            <a:ext cx="821655" cy="2636076"/>
          </a:xfrm>
          <a:prstGeom prst="up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F9EA84F1-B682-29BE-9AFB-60216B5DAB44}"/>
              </a:ext>
            </a:extLst>
          </p:cNvPr>
          <p:cNvSpPr txBox="1"/>
          <p:nvPr/>
        </p:nvSpPr>
        <p:spPr>
          <a:xfrm>
            <a:off x="443882" y="1370620"/>
            <a:ext cx="2357306" cy="646331"/>
          </a:xfrm>
          <a:prstGeom prst="rect">
            <a:avLst/>
          </a:prstGeom>
          <a:noFill/>
          <a:ln w="25400">
            <a:solidFill>
              <a:schemeClr val="tx1"/>
            </a:solidFill>
          </a:ln>
        </p:spPr>
        <p:txBody>
          <a:bodyPr wrap="square" rtlCol="0">
            <a:spAutoFit/>
          </a:bodyPr>
          <a:lstStyle/>
          <a:p>
            <a:pPr algn="ctr"/>
            <a:r>
              <a:rPr kumimoji="1" lang="en-US" altLang="ja-JP" dirty="0"/>
              <a:t>SDGs: </a:t>
            </a:r>
            <a:r>
              <a:rPr kumimoji="1" lang="ja-JP" altLang="en-US" dirty="0"/>
              <a:t>ユニバーサルリテラシー</a:t>
            </a:r>
          </a:p>
        </p:txBody>
      </p:sp>
      <p:sp>
        <p:nvSpPr>
          <p:cNvPr id="3" name="テキスト ボックス 2">
            <a:extLst>
              <a:ext uri="{FF2B5EF4-FFF2-40B4-BE49-F238E27FC236}">
                <a16:creationId xmlns:a16="http://schemas.microsoft.com/office/drawing/2014/main" id="{B6F523B0-6C17-7618-9A2E-63F2AF22269F}"/>
              </a:ext>
            </a:extLst>
          </p:cNvPr>
          <p:cNvSpPr txBox="1"/>
          <p:nvPr/>
        </p:nvSpPr>
        <p:spPr>
          <a:xfrm>
            <a:off x="443882" y="2067680"/>
            <a:ext cx="2357306" cy="646331"/>
          </a:xfrm>
          <a:prstGeom prst="rect">
            <a:avLst/>
          </a:prstGeom>
          <a:noFill/>
          <a:ln w="25400">
            <a:solidFill>
              <a:schemeClr val="tx1"/>
            </a:solidFill>
          </a:ln>
        </p:spPr>
        <p:txBody>
          <a:bodyPr wrap="square" rtlCol="0">
            <a:spAutoFit/>
          </a:bodyPr>
          <a:lstStyle/>
          <a:p>
            <a:pPr algn="ctr"/>
            <a:r>
              <a:rPr lang="ja-JP" altLang="en-US" dirty="0"/>
              <a:t>障害者権利条約</a:t>
            </a:r>
            <a:endParaRPr lang="en-US" altLang="ja-JP" dirty="0"/>
          </a:p>
          <a:p>
            <a:pPr algn="ctr"/>
            <a:r>
              <a:rPr lang="ja-JP" altLang="en-US" dirty="0"/>
              <a:t>第</a:t>
            </a:r>
            <a:r>
              <a:rPr lang="en-US" altLang="ja-JP" dirty="0"/>
              <a:t>9</a:t>
            </a:r>
            <a:r>
              <a:rPr lang="ja-JP" altLang="en-US" dirty="0"/>
              <a:t>条、</a:t>
            </a:r>
            <a:r>
              <a:rPr kumimoji="1" lang="en-US" altLang="ja-JP" dirty="0"/>
              <a:t>30</a:t>
            </a:r>
            <a:r>
              <a:rPr kumimoji="1" lang="ja-JP" altLang="en-US" dirty="0"/>
              <a:t>条</a:t>
            </a:r>
          </a:p>
        </p:txBody>
      </p:sp>
      <p:sp>
        <p:nvSpPr>
          <p:cNvPr id="4" name="テキスト ボックス 3">
            <a:extLst>
              <a:ext uri="{FF2B5EF4-FFF2-40B4-BE49-F238E27FC236}">
                <a16:creationId xmlns:a16="http://schemas.microsoft.com/office/drawing/2014/main" id="{40DE4671-7221-BEF6-0C8B-A7099BFCE3BE}"/>
              </a:ext>
            </a:extLst>
          </p:cNvPr>
          <p:cNvSpPr txBox="1"/>
          <p:nvPr/>
        </p:nvSpPr>
        <p:spPr>
          <a:xfrm>
            <a:off x="459975" y="2759872"/>
            <a:ext cx="2357306" cy="646331"/>
          </a:xfrm>
          <a:prstGeom prst="rect">
            <a:avLst/>
          </a:prstGeom>
          <a:solidFill>
            <a:srgbClr val="FFFF00"/>
          </a:solidFill>
          <a:ln w="25400">
            <a:solidFill>
              <a:schemeClr val="tx1"/>
            </a:solidFill>
          </a:ln>
        </p:spPr>
        <p:txBody>
          <a:bodyPr wrap="square" rtlCol="0">
            <a:spAutoFit/>
          </a:bodyPr>
          <a:lstStyle/>
          <a:p>
            <a:pPr algn="ctr"/>
            <a:r>
              <a:rPr lang="en-US" altLang="ja-JP" dirty="0"/>
              <a:t>WIPO </a:t>
            </a:r>
          </a:p>
          <a:p>
            <a:pPr algn="ctr"/>
            <a:r>
              <a:rPr lang="ja-JP" altLang="en-US" dirty="0"/>
              <a:t>マラケシュ条約</a:t>
            </a:r>
            <a:endParaRPr kumimoji="1" lang="ja-JP" altLang="en-US" dirty="0"/>
          </a:p>
        </p:txBody>
      </p:sp>
      <p:sp>
        <p:nvSpPr>
          <p:cNvPr id="5" name="テキスト ボックス 4">
            <a:extLst>
              <a:ext uri="{FF2B5EF4-FFF2-40B4-BE49-F238E27FC236}">
                <a16:creationId xmlns:a16="http://schemas.microsoft.com/office/drawing/2014/main" id="{FCA4792E-5E5F-6441-5214-310CDD985577}"/>
              </a:ext>
            </a:extLst>
          </p:cNvPr>
          <p:cNvSpPr txBox="1"/>
          <p:nvPr/>
        </p:nvSpPr>
        <p:spPr>
          <a:xfrm>
            <a:off x="10241186" y="1033611"/>
            <a:ext cx="1295447" cy="369332"/>
          </a:xfrm>
          <a:prstGeom prst="rect">
            <a:avLst/>
          </a:prstGeom>
          <a:noFill/>
          <a:ln w="25400">
            <a:solidFill>
              <a:schemeClr val="tx1"/>
            </a:solidFill>
          </a:ln>
        </p:spPr>
        <p:txBody>
          <a:bodyPr wrap="square" rtlCol="0">
            <a:spAutoFit/>
          </a:bodyPr>
          <a:lstStyle/>
          <a:p>
            <a:pPr algn="ctr"/>
            <a:r>
              <a:rPr kumimoji="1" lang="en-US" altLang="ja-JP" dirty="0"/>
              <a:t>WCAG</a:t>
            </a:r>
            <a:endParaRPr kumimoji="1" lang="ja-JP" altLang="en-US" dirty="0"/>
          </a:p>
        </p:txBody>
      </p:sp>
      <p:sp>
        <p:nvSpPr>
          <p:cNvPr id="6" name="テキスト ボックス 5">
            <a:extLst>
              <a:ext uri="{FF2B5EF4-FFF2-40B4-BE49-F238E27FC236}">
                <a16:creationId xmlns:a16="http://schemas.microsoft.com/office/drawing/2014/main" id="{49600039-EF2D-902C-8429-01FED5387F83}"/>
              </a:ext>
            </a:extLst>
          </p:cNvPr>
          <p:cNvSpPr txBox="1"/>
          <p:nvPr/>
        </p:nvSpPr>
        <p:spPr>
          <a:xfrm>
            <a:off x="9241704" y="1459361"/>
            <a:ext cx="2669655" cy="369332"/>
          </a:xfrm>
          <a:prstGeom prst="rect">
            <a:avLst/>
          </a:prstGeom>
          <a:noFill/>
          <a:ln w="25400">
            <a:solidFill>
              <a:schemeClr val="tx1"/>
            </a:solidFill>
          </a:ln>
        </p:spPr>
        <p:txBody>
          <a:bodyPr wrap="square" rtlCol="0">
            <a:spAutoFit/>
          </a:bodyPr>
          <a:lstStyle/>
          <a:p>
            <a:pPr algn="ctr"/>
            <a:r>
              <a:rPr lang="en-US" altLang="ja-JP" dirty="0"/>
              <a:t>EPUB</a:t>
            </a:r>
            <a:r>
              <a:rPr lang="ja-JP" altLang="en-US" dirty="0"/>
              <a:t>アクセシビリティ</a:t>
            </a:r>
            <a:endParaRPr kumimoji="1" lang="ja-JP" altLang="en-US" dirty="0"/>
          </a:p>
        </p:txBody>
      </p:sp>
      <p:sp>
        <p:nvSpPr>
          <p:cNvPr id="7" name="テキスト ボックス 6">
            <a:extLst>
              <a:ext uri="{FF2B5EF4-FFF2-40B4-BE49-F238E27FC236}">
                <a16:creationId xmlns:a16="http://schemas.microsoft.com/office/drawing/2014/main" id="{B4A7B5A2-41D2-8A69-70C2-8FA64B8FE0AF}"/>
              </a:ext>
            </a:extLst>
          </p:cNvPr>
          <p:cNvSpPr txBox="1"/>
          <p:nvPr/>
        </p:nvSpPr>
        <p:spPr>
          <a:xfrm>
            <a:off x="10310071" y="1861431"/>
            <a:ext cx="1601288" cy="369332"/>
          </a:xfrm>
          <a:prstGeom prst="rect">
            <a:avLst/>
          </a:prstGeom>
          <a:noFill/>
          <a:ln w="25400">
            <a:solidFill>
              <a:schemeClr val="tx1"/>
            </a:solidFill>
          </a:ln>
        </p:spPr>
        <p:txBody>
          <a:bodyPr wrap="square" rtlCol="0">
            <a:spAutoFit/>
          </a:bodyPr>
          <a:lstStyle/>
          <a:p>
            <a:pPr algn="ctr"/>
            <a:r>
              <a:rPr lang="en-US" altLang="ja-JP" dirty="0"/>
              <a:t>EPUB/DAISY</a:t>
            </a:r>
            <a:endParaRPr kumimoji="1" lang="ja-JP" altLang="en-US" dirty="0"/>
          </a:p>
        </p:txBody>
      </p:sp>
      <p:sp>
        <p:nvSpPr>
          <p:cNvPr id="10" name="楕円 9">
            <a:extLst>
              <a:ext uri="{FF2B5EF4-FFF2-40B4-BE49-F238E27FC236}">
                <a16:creationId xmlns:a16="http://schemas.microsoft.com/office/drawing/2014/main" id="{D0D26968-76D1-C299-8600-D23D8B96DF49}"/>
              </a:ext>
            </a:extLst>
          </p:cNvPr>
          <p:cNvSpPr/>
          <p:nvPr/>
        </p:nvSpPr>
        <p:spPr>
          <a:xfrm>
            <a:off x="4300895" y="1995503"/>
            <a:ext cx="6942860" cy="1240371"/>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a:solidFill>
                <a:schemeClr val="tx1"/>
              </a:solidFill>
              <a:latin typeface="Arial" panose="020B0604020202020204" pitchFamily="34" charset="0"/>
              <a:cs typeface="Arial" panose="020B0604020202020204" pitchFamily="34" charset="0"/>
            </a:endParaRPr>
          </a:p>
          <a:p>
            <a:pPr algn="ctr"/>
            <a:r>
              <a:rPr kumimoji="1" lang="ja-JP" altLang="en-US" sz="2400" b="1" dirty="0">
                <a:solidFill>
                  <a:schemeClr val="tx1"/>
                </a:solidFill>
                <a:latin typeface="Arial" panose="020B0604020202020204" pitchFamily="34" charset="0"/>
                <a:cs typeface="Arial" panose="020B0604020202020204" pitchFamily="34" charset="0"/>
              </a:rPr>
              <a:t>読むことに障害がある人々</a:t>
            </a:r>
            <a:endParaRPr kumimoji="1" lang="en-US" altLang="ja-JP" sz="2400" b="1" dirty="0">
              <a:solidFill>
                <a:schemeClr val="tx1"/>
              </a:solidFill>
              <a:latin typeface="Arial" panose="020B0604020202020204" pitchFamily="34" charset="0"/>
              <a:cs typeface="Arial" panose="020B0604020202020204" pitchFamily="34" charset="0"/>
            </a:endParaRPr>
          </a:p>
          <a:p>
            <a:pPr algn="ctr"/>
            <a:endParaRPr kumimoji="1" lang="en-US" altLang="ja-JP" sz="1200" b="1" dirty="0">
              <a:solidFill>
                <a:schemeClr val="tx1"/>
              </a:solidFill>
              <a:latin typeface="Arial" panose="020B0604020202020204" pitchFamily="34" charset="0"/>
              <a:cs typeface="Arial" panose="020B0604020202020204" pitchFamily="34" charset="0"/>
            </a:endParaRPr>
          </a:p>
          <a:p>
            <a:pPr algn="ctr"/>
            <a:r>
              <a:rPr kumimoji="1" lang="ja-JP" altLang="en-US" sz="1600" b="1" dirty="0">
                <a:solidFill>
                  <a:schemeClr val="tx1"/>
                </a:solidFill>
                <a:latin typeface="Arial" panose="020B0604020202020204" pitchFamily="34" charset="0"/>
                <a:cs typeface="Arial" panose="020B0604020202020204" pitchFamily="34" charset="0"/>
              </a:rPr>
              <a:t>スクリーン・リーダー、</a:t>
            </a:r>
            <a:r>
              <a:rPr kumimoji="1" lang="en-US" altLang="ja-JP" sz="1600" b="1" dirty="0">
                <a:solidFill>
                  <a:schemeClr val="tx1"/>
                </a:solidFill>
                <a:latin typeface="Arial" panose="020B0604020202020204" pitchFamily="34" charset="0"/>
                <a:cs typeface="Arial" panose="020B0604020202020204" pitchFamily="34" charset="0"/>
              </a:rPr>
              <a:t>TTS</a:t>
            </a:r>
            <a:r>
              <a:rPr kumimoji="1" lang="ja-JP" altLang="en-US" sz="1600" b="1" dirty="0">
                <a:solidFill>
                  <a:schemeClr val="tx1"/>
                </a:solidFill>
                <a:latin typeface="Arial" panose="020B0604020202020204" pitchFamily="34" charset="0"/>
                <a:cs typeface="Arial" panose="020B0604020202020204" pitchFamily="34" charset="0"/>
              </a:rPr>
              <a:t>（音声合成エンジン）、点字ディスプレイ等の支援技術</a:t>
            </a:r>
          </a:p>
          <a:p>
            <a:pPr algn="ctr"/>
            <a:endParaRPr kumimoji="1" lang="ja-JP" altLang="en-US" b="1" dirty="0">
              <a:solidFill>
                <a:schemeClr val="tx1"/>
              </a:solidFill>
              <a:latin typeface="Arial" panose="020B0604020202020204" pitchFamily="34" charset="0"/>
              <a:cs typeface="Arial" panose="020B0604020202020204" pitchFamily="34" charset="0"/>
            </a:endParaRPr>
          </a:p>
        </p:txBody>
      </p:sp>
      <p:sp>
        <p:nvSpPr>
          <p:cNvPr id="15" name="四角形: 角を丸くする 14">
            <a:extLst>
              <a:ext uri="{FF2B5EF4-FFF2-40B4-BE49-F238E27FC236}">
                <a16:creationId xmlns:a16="http://schemas.microsoft.com/office/drawing/2014/main" id="{B70452C2-91B5-DC1B-A63B-5CFCF5989B29}"/>
              </a:ext>
            </a:extLst>
          </p:cNvPr>
          <p:cNvSpPr/>
          <p:nvPr/>
        </p:nvSpPr>
        <p:spPr>
          <a:xfrm>
            <a:off x="3718560" y="952072"/>
            <a:ext cx="8341359" cy="3061128"/>
          </a:xfrm>
          <a:prstGeom prst="round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145CF8B7-1EE0-0C6F-06BE-86F7EE8D7B58}"/>
              </a:ext>
            </a:extLst>
          </p:cNvPr>
          <p:cNvSpPr/>
          <p:nvPr/>
        </p:nvSpPr>
        <p:spPr>
          <a:xfrm rot="16200000">
            <a:off x="4401238" y="2566660"/>
            <a:ext cx="2026641" cy="2669656"/>
          </a:xfrm>
          <a:prstGeom prst="rightArrow">
            <a:avLst>
              <a:gd name="adj1" fmla="val 50000"/>
              <a:gd name="adj2"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1C211AA3-EC74-F517-F7CB-EBDEB1C89B74}"/>
              </a:ext>
            </a:extLst>
          </p:cNvPr>
          <p:cNvSpPr/>
          <p:nvPr/>
        </p:nvSpPr>
        <p:spPr>
          <a:xfrm rot="16200000">
            <a:off x="9290840" y="2719609"/>
            <a:ext cx="1820354" cy="2986481"/>
          </a:xfrm>
          <a:prstGeom prst="rightArrow">
            <a:avLst/>
          </a:prstGeom>
          <a:solidFill>
            <a:srgbClr val="FF00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矢印: 上下 18">
            <a:extLst>
              <a:ext uri="{FF2B5EF4-FFF2-40B4-BE49-F238E27FC236}">
                <a16:creationId xmlns:a16="http://schemas.microsoft.com/office/drawing/2014/main" id="{B7B38FFC-DB4D-9B79-646B-813BB200D240}"/>
              </a:ext>
            </a:extLst>
          </p:cNvPr>
          <p:cNvSpPr/>
          <p:nvPr/>
        </p:nvSpPr>
        <p:spPr>
          <a:xfrm rot="16200000">
            <a:off x="7496576" y="3731910"/>
            <a:ext cx="523221" cy="2857255"/>
          </a:xfrm>
          <a:prstGeom prst="upDownArrow">
            <a:avLst/>
          </a:prstGeom>
          <a:solidFill>
            <a:srgbClr val="FF00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242D7EEE-AE2C-5702-34DE-8B59769BA9B5}"/>
              </a:ext>
            </a:extLst>
          </p:cNvPr>
          <p:cNvSpPr txBox="1"/>
          <p:nvPr/>
        </p:nvSpPr>
        <p:spPr>
          <a:xfrm>
            <a:off x="27383" y="6214842"/>
            <a:ext cx="3238592" cy="400110"/>
          </a:xfrm>
          <a:prstGeom prst="rect">
            <a:avLst/>
          </a:prstGeom>
          <a:noFill/>
          <a:ln w="25400">
            <a:noFill/>
          </a:ln>
        </p:spPr>
        <p:txBody>
          <a:bodyPr wrap="square" rtlCol="0">
            <a:spAutoFit/>
          </a:bodyPr>
          <a:lstStyle/>
          <a:p>
            <a:pPr algn="ctr"/>
            <a:r>
              <a:rPr kumimoji="1" lang="ja-JP" altLang="en-US" sz="2000" dirty="0">
                <a:latin typeface="Arial" panose="020B0604020202020204" pitchFamily="34" charset="0"/>
                <a:cs typeface="Arial" panose="020B0604020202020204" pitchFamily="34" charset="0"/>
              </a:rPr>
              <a:t>資源共有</a:t>
            </a:r>
          </a:p>
        </p:txBody>
      </p:sp>
      <p:sp>
        <p:nvSpPr>
          <p:cNvPr id="8" name="テキスト ボックス 7">
            <a:extLst>
              <a:ext uri="{FF2B5EF4-FFF2-40B4-BE49-F238E27FC236}">
                <a16:creationId xmlns:a16="http://schemas.microsoft.com/office/drawing/2014/main" id="{97BE6378-D493-9C3E-4791-6AF6E213E5DB}"/>
              </a:ext>
            </a:extLst>
          </p:cNvPr>
          <p:cNvSpPr txBox="1"/>
          <p:nvPr/>
        </p:nvSpPr>
        <p:spPr>
          <a:xfrm>
            <a:off x="6601502" y="5598151"/>
            <a:ext cx="2386855" cy="307777"/>
          </a:xfrm>
          <a:prstGeom prst="rect">
            <a:avLst/>
          </a:prstGeom>
          <a:noFill/>
        </p:spPr>
        <p:txBody>
          <a:bodyPr wrap="square" rtlCol="0">
            <a:spAutoFit/>
          </a:bodyPr>
          <a:lstStyle/>
          <a:p>
            <a:pPr algn="ctr"/>
            <a:r>
              <a:rPr lang="ja-JP" altLang="en-US" sz="1400" b="1" dirty="0"/>
              <a:t>デジタルデータ提供</a:t>
            </a:r>
            <a:endParaRPr lang="en-US" altLang="ja-JP" sz="1400" b="1" dirty="0"/>
          </a:p>
        </p:txBody>
      </p:sp>
      <p:sp>
        <p:nvSpPr>
          <p:cNvPr id="22" name="テキスト ボックス 21">
            <a:extLst>
              <a:ext uri="{FF2B5EF4-FFF2-40B4-BE49-F238E27FC236}">
                <a16:creationId xmlns:a16="http://schemas.microsoft.com/office/drawing/2014/main" id="{1ACD7EE0-B7F3-3609-8F59-9771D274C2CB}"/>
              </a:ext>
            </a:extLst>
          </p:cNvPr>
          <p:cNvSpPr txBox="1"/>
          <p:nvPr/>
        </p:nvSpPr>
        <p:spPr>
          <a:xfrm rot="435572">
            <a:off x="2782761" y="4672559"/>
            <a:ext cx="1307585" cy="369332"/>
          </a:xfrm>
          <a:prstGeom prst="rect">
            <a:avLst/>
          </a:prstGeom>
          <a:noFill/>
        </p:spPr>
        <p:txBody>
          <a:bodyPr wrap="square" rtlCol="0">
            <a:spAutoFit/>
          </a:bodyPr>
          <a:lstStyle/>
          <a:p>
            <a:r>
              <a:rPr kumimoji="1" lang="ja-JP" altLang="en-US" dirty="0"/>
              <a:t>資源共有</a:t>
            </a:r>
          </a:p>
        </p:txBody>
      </p:sp>
      <p:sp>
        <p:nvSpPr>
          <p:cNvPr id="23" name="テキスト ボックス 22">
            <a:extLst>
              <a:ext uri="{FF2B5EF4-FFF2-40B4-BE49-F238E27FC236}">
                <a16:creationId xmlns:a16="http://schemas.microsoft.com/office/drawing/2014/main" id="{B499C526-F4EB-A385-5008-C9F91041A5AE}"/>
              </a:ext>
            </a:extLst>
          </p:cNvPr>
          <p:cNvSpPr txBox="1"/>
          <p:nvPr/>
        </p:nvSpPr>
        <p:spPr>
          <a:xfrm>
            <a:off x="9546252" y="3688111"/>
            <a:ext cx="1388379" cy="1200329"/>
          </a:xfrm>
          <a:prstGeom prst="rect">
            <a:avLst/>
          </a:prstGeom>
          <a:noFill/>
          <a:ln w="25400">
            <a:noFill/>
          </a:ln>
        </p:spPr>
        <p:txBody>
          <a:bodyPr wrap="square" rtlCol="0">
            <a:spAutoFit/>
          </a:bodyPr>
          <a:lstStyle/>
          <a:p>
            <a:pPr algn="ctr"/>
            <a:r>
              <a:rPr kumimoji="1" lang="ja-JP" altLang="en-US" b="1" dirty="0">
                <a:latin typeface="Arial" panose="020B0604020202020204" pitchFamily="34" charset="0"/>
                <a:cs typeface="Arial" panose="020B0604020202020204" pitchFamily="34" charset="0"/>
              </a:rPr>
              <a:t>ボーン・アクセシブル</a:t>
            </a:r>
            <a:r>
              <a:rPr kumimoji="1" lang="ja-JP" altLang="en-US" dirty="0">
                <a:latin typeface="Arial" panose="020B0604020202020204" pitchFamily="34" charset="0"/>
                <a:cs typeface="Arial" panose="020B0604020202020204" pitchFamily="34" charset="0"/>
              </a:rPr>
              <a:t>な電子図書の販売</a:t>
            </a:r>
          </a:p>
        </p:txBody>
      </p:sp>
      <p:sp>
        <p:nvSpPr>
          <p:cNvPr id="24" name="テキスト ボックス 23">
            <a:extLst>
              <a:ext uri="{FF2B5EF4-FFF2-40B4-BE49-F238E27FC236}">
                <a16:creationId xmlns:a16="http://schemas.microsoft.com/office/drawing/2014/main" id="{E98259E4-364C-08CB-E629-37FA3DAFEDF8}"/>
              </a:ext>
            </a:extLst>
          </p:cNvPr>
          <p:cNvSpPr txBox="1"/>
          <p:nvPr/>
        </p:nvSpPr>
        <p:spPr>
          <a:xfrm>
            <a:off x="4672915" y="3406203"/>
            <a:ext cx="1352057" cy="923330"/>
          </a:xfrm>
          <a:prstGeom prst="rect">
            <a:avLst/>
          </a:prstGeom>
          <a:noFill/>
        </p:spPr>
        <p:txBody>
          <a:bodyPr wrap="square" rtlCol="0">
            <a:spAutoFit/>
          </a:bodyPr>
          <a:lstStyle/>
          <a:p>
            <a:pPr algn="ctr"/>
            <a:r>
              <a:rPr kumimoji="1" lang="ja-JP" altLang="en-US" b="1" dirty="0"/>
              <a:t>アクセシブル</a:t>
            </a:r>
            <a:r>
              <a:rPr kumimoji="1" lang="ja-JP" altLang="en-US" dirty="0"/>
              <a:t>な電子図書の提供</a:t>
            </a:r>
          </a:p>
        </p:txBody>
      </p:sp>
      <p:sp>
        <p:nvSpPr>
          <p:cNvPr id="26" name="テキスト ボックス 25">
            <a:extLst>
              <a:ext uri="{FF2B5EF4-FFF2-40B4-BE49-F238E27FC236}">
                <a16:creationId xmlns:a16="http://schemas.microsoft.com/office/drawing/2014/main" id="{4CDA4200-A051-9F87-16ED-F9E88238D9B4}"/>
              </a:ext>
            </a:extLst>
          </p:cNvPr>
          <p:cNvSpPr txBox="1"/>
          <p:nvPr/>
        </p:nvSpPr>
        <p:spPr>
          <a:xfrm>
            <a:off x="4079730" y="1354416"/>
            <a:ext cx="3458990" cy="707886"/>
          </a:xfrm>
          <a:prstGeom prst="rect">
            <a:avLst/>
          </a:prstGeom>
          <a:noFill/>
          <a:ln w="25400">
            <a:noFill/>
          </a:ln>
        </p:spPr>
        <p:txBody>
          <a:bodyPr wrap="square" rtlCol="0">
            <a:spAutoFit/>
          </a:bodyPr>
          <a:lstStyle/>
          <a:p>
            <a:r>
              <a:rPr lang="ja-JP" altLang="en-US" sz="4000" dirty="0">
                <a:solidFill>
                  <a:schemeClr val="accent1"/>
                </a:solidFill>
                <a:latin typeface="Arial" panose="020B0604020202020204" pitchFamily="34" charset="0"/>
                <a:cs typeface="Arial" panose="020B0604020202020204" pitchFamily="34" charset="0"/>
              </a:rPr>
              <a:t>電子書籍読者</a:t>
            </a:r>
            <a:endParaRPr kumimoji="1" lang="ja-JP" altLang="en-US" sz="4000" dirty="0">
              <a:solidFill>
                <a:schemeClr val="accent1"/>
              </a:solidFill>
              <a:latin typeface="Arial" panose="020B0604020202020204" pitchFamily="34" charset="0"/>
              <a:cs typeface="Arial" panose="020B0604020202020204" pitchFamily="34" charset="0"/>
            </a:endParaRPr>
          </a:p>
        </p:txBody>
      </p:sp>
      <p:sp>
        <p:nvSpPr>
          <p:cNvPr id="29" name="テキスト ボックス 28">
            <a:extLst>
              <a:ext uri="{FF2B5EF4-FFF2-40B4-BE49-F238E27FC236}">
                <a16:creationId xmlns:a16="http://schemas.microsoft.com/office/drawing/2014/main" id="{56B49560-F1D4-ECB5-CCBE-7691065F6ABA}"/>
              </a:ext>
            </a:extLst>
          </p:cNvPr>
          <p:cNvSpPr txBox="1"/>
          <p:nvPr/>
        </p:nvSpPr>
        <p:spPr>
          <a:xfrm>
            <a:off x="6808705" y="5014690"/>
            <a:ext cx="1994889" cy="307777"/>
          </a:xfrm>
          <a:prstGeom prst="rect">
            <a:avLst/>
          </a:prstGeom>
          <a:noFill/>
        </p:spPr>
        <p:txBody>
          <a:bodyPr wrap="square" rtlCol="0">
            <a:spAutoFit/>
          </a:bodyPr>
          <a:lstStyle/>
          <a:p>
            <a:r>
              <a:rPr lang="ja-JP" altLang="en-US" sz="1400" b="1" dirty="0"/>
              <a:t>アクセシビリティ認証</a:t>
            </a:r>
            <a:endParaRPr lang="en-US" altLang="ja-JP" sz="1400" b="1" dirty="0"/>
          </a:p>
        </p:txBody>
      </p:sp>
      <p:sp>
        <p:nvSpPr>
          <p:cNvPr id="31" name="矢印: 右 30">
            <a:extLst>
              <a:ext uri="{FF2B5EF4-FFF2-40B4-BE49-F238E27FC236}">
                <a16:creationId xmlns:a16="http://schemas.microsoft.com/office/drawing/2014/main" id="{AC772ECD-E7DB-DAFB-4208-F0C078ABA08C}"/>
              </a:ext>
            </a:extLst>
          </p:cNvPr>
          <p:cNvSpPr/>
          <p:nvPr/>
        </p:nvSpPr>
        <p:spPr>
          <a:xfrm>
            <a:off x="6096000" y="5946825"/>
            <a:ext cx="3505199" cy="544804"/>
          </a:xfrm>
          <a:prstGeom prst="rightArrow">
            <a:avLst/>
          </a:prstGeom>
          <a:solidFill>
            <a:srgbClr val="FF00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0D194614-2BF1-1242-A56D-68E2C2E41E76}"/>
              </a:ext>
            </a:extLst>
          </p:cNvPr>
          <p:cNvSpPr txBox="1"/>
          <p:nvPr/>
        </p:nvSpPr>
        <p:spPr>
          <a:xfrm>
            <a:off x="6306778" y="6060645"/>
            <a:ext cx="2732524" cy="307777"/>
          </a:xfrm>
          <a:prstGeom prst="rect">
            <a:avLst/>
          </a:prstGeom>
          <a:noFill/>
        </p:spPr>
        <p:txBody>
          <a:bodyPr wrap="square" rtlCol="0">
            <a:spAutoFit/>
          </a:bodyPr>
          <a:lstStyle/>
          <a:p>
            <a:r>
              <a:rPr lang="ja-JP" altLang="en-US" sz="1400" b="1" dirty="0"/>
              <a:t>代替テキスト、数式等製作支援</a:t>
            </a:r>
            <a:endParaRPr lang="en-US" altLang="ja-JP" sz="1400" b="1" dirty="0"/>
          </a:p>
        </p:txBody>
      </p:sp>
      <p:sp>
        <p:nvSpPr>
          <p:cNvPr id="9" name="テキスト ボックス 8">
            <a:extLst>
              <a:ext uri="{FF2B5EF4-FFF2-40B4-BE49-F238E27FC236}">
                <a16:creationId xmlns:a16="http://schemas.microsoft.com/office/drawing/2014/main" id="{A6890542-5DC3-0B96-3F99-9C48A3E5D983}"/>
              </a:ext>
            </a:extLst>
          </p:cNvPr>
          <p:cNvSpPr txBox="1"/>
          <p:nvPr/>
        </p:nvSpPr>
        <p:spPr>
          <a:xfrm>
            <a:off x="6808705" y="3479651"/>
            <a:ext cx="1821907" cy="369332"/>
          </a:xfrm>
          <a:prstGeom prst="rect">
            <a:avLst/>
          </a:prstGeom>
          <a:noFill/>
          <a:ln w="25400">
            <a:solidFill>
              <a:srgbClr val="FF0000"/>
            </a:solidFill>
          </a:ln>
        </p:spPr>
        <p:txBody>
          <a:bodyPr wrap="square" rtlCol="0">
            <a:spAutoFit/>
          </a:bodyPr>
          <a:lstStyle/>
          <a:p>
            <a:pPr algn="ctr"/>
            <a:r>
              <a:rPr lang="en-US" altLang="ja-JP" dirty="0"/>
              <a:t>LCP</a:t>
            </a:r>
            <a:endParaRPr kumimoji="1" lang="ja-JP" altLang="en-US" dirty="0"/>
          </a:p>
        </p:txBody>
      </p:sp>
      <p:sp>
        <p:nvSpPr>
          <p:cNvPr id="25" name="テキスト ボックス 24">
            <a:extLst>
              <a:ext uri="{FF2B5EF4-FFF2-40B4-BE49-F238E27FC236}">
                <a16:creationId xmlns:a16="http://schemas.microsoft.com/office/drawing/2014/main" id="{598BE65F-6809-3B19-58E9-A02821C65541}"/>
              </a:ext>
            </a:extLst>
          </p:cNvPr>
          <p:cNvSpPr txBox="1"/>
          <p:nvPr/>
        </p:nvSpPr>
        <p:spPr>
          <a:xfrm>
            <a:off x="459975" y="356812"/>
            <a:ext cx="11551920" cy="461665"/>
          </a:xfrm>
          <a:prstGeom prst="rect">
            <a:avLst/>
          </a:prstGeom>
          <a:noFill/>
        </p:spPr>
        <p:txBody>
          <a:bodyPr wrap="square" rtlCol="0">
            <a:spAutoFit/>
          </a:bodyPr>
          <a:lstStyle/>
          <a:p>
            <a:r>
              <a:rPr kumimoji="1" lang="ja-JP" altLang="en-US" sz="2400" dirty="0"/>
              <a:t>欧州アクセシビリティ法施行後の図書館と出版の関係（スウェーデン等の想定図）</a:t>
            </a:r>
          </a:p>
        </p:txBody>
      </p:sp>
    </p:spTree>
    <p:extLst>
      <p:ext uri="{BB962C8B-B14F-4D97-AF65-F5344CB8AC3E}">
        <p14:creationId xmlns:p14="http://schemas.microsoft.com/office/powerpoint/2010/main" val="419163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2" grpId="0" animBg="1"/>
      <p:bldP spid="32" grpId="0" animBg="1"/>
      <p:bldP spid="27" grpId="0" animBg="1"/>
      <p:bldP spid="18" grpId="0" animBg="1"/>
      <p:bldP spid="2" grpId="0" animBg="1"/>
      <p:bldP spid="3" grpId="0" animBg="1"/>
      <p:bldP spid="4" grpId="0" animBg="1"/>
      <p:bldP spid="5" grpId="0" animBg="1"/>
      <p:bldP spid="6" grpId="0" animBg="1"/>
      <p:bldP spid="7" grpId="0" animBg="1"/>
      <p:bldP spid="10" grpId="0" animBg="1"/>
      <p:bldP spid="15" grpId="0" animBg="1"/>
      <p:bldP spid="16" grpId="0" animBg="1"/>
      <p:bldP spid="17" grpId="0" animBg="1"/>
      <p:bldP spid="19" grpId="0" animBg="1"/>
      <p:bldP spid="21" grpId="0"/>
      <p:bldP spid="8" grpId="0"/>
      <p:bldP spid="22" grpId="0"/>
      <p:bldP spid="23" grpId="0"/>
      <p:bldP spid="24" grpId="0"/>
      <p:bldP spid="26" grpId="0"/>
      <p:bldP spid="29" grpId="0"/>
      <p:bldP spid="31" grpId="0" animBg="1"/>
      <p:bldP spid="33"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B14699-B933-D1DF-FF3F-AE13B0AB6546}"/>
              </a:ext>
            </a:extLst>
          </p:cNvPr>
          <p:cNvSpPr>
            <a:spLocks noGrp="1"/>
          </p:cNvSpPr>
          <p:nvPr>
            <p:ph type="title"/>
          </p:nvPr>
        </p:nvSpPr>
        <p:spPr>
          <a:xfrm>
            <a:off x="838200" y="365126"/>
            <a:ext cx="10515600" cy="558240"/>
          </a:xfrm>
        </p:spPr>
        <p:txBody>
          <a:bodyPr>
            <a:normAutofit fontScale="90000"/>
          </a:bodyPr>
          <a:lstStyle/>
          <a:p>
            <a:r>
              <a:rPr kumimoji="1" lang="ja-JP" altLang="en-US" dirty="0">
                <a:latin typeface="Arial" panose="020B0604020202020204" pitchFamily="34" charset="0"/>
                <a:cs typeface="Arial" panose="020B0604020202020204" pitchFamily="34" charset="0"/>
              </a:rPr>
              <a:t>日本の著者と出版者の立場</a:t>
            </a:r>
          </a:p>
        </p:txBody>
      </p:sp>
      <p:sp>
        <p:nvSpPr>
          <p:cNvPr id="3" name="コンテンツ プレースホルダー 2">
            <a:extLst>
              <a:ext uri="{FF2B5EF4-FFF2-40B4-BE49-F238E27FC236}">
                <a16:creationId xmlns:a16="http://schemas.microsoft.com/office/drawing/2014/main" id="{B29C44D5-0109-703E-6DA8-09FB6D12EAB8}"/>
              </a:ext>
            </a:extLst>
          </p:cNvPr>
          <p:cNvSpPr>
            <a:spLocks noGrp="1"/>
          </p:cNvSpPr>
          <p:nvPr>
            <p:ph idx="1"/>
          </p:nvPr>
        </p:nvSpPr>
        <p:spPr>
          <a:xfrm>
            <a:off x="513127" y="1462480"/>
            <a:ext cx="11165746" cy="5273674"/>
          </a:xfrm>
        </p:spPr>
        <p:txBody>
          <a:bodyPr>
            <a:normAutofit/>
          </a:bodyPr>
          <a:lstStyle/>
          <a:p>
            <a:pPr>
              <a:lnSpc>
                <a:spcPct val="110000"/>
              </a:lnSpc>
              <a:spcBef>
                <a:spcPts val="600"/>
              </a:spcBef>
              <a:spcAft>
                <a:spcPts val="600"/>
              </a:spcAft>
            </a:pPr>
            <a:r>
              <a:rPr lang="ja-JP" altLang="en-US" b="1" dirty="0">
                <a:latin typeface="Arial" panose="020B0604020202020204" pitchFamily="34" charset="0"/>
                <a:cs typeface="Arial" panose="020B0604020202020204" pitchFamily="34" charset="0"/>
              </a:rPr>
              <a:t>文芸三団体の共同声明（</a:t>
            </a:r>
            <a:r>
              <a:rPr lang="en-US" altLang="ja-JP" b="1" dirty="0">
                <a:latin typeface="Arial" panose="020B0604020202020204" pitchFamily="34" charset="0"/>
                <a:cs typeface="Arial" panose="020B0604020202020204" pitchFamily="34" charset="0"/>
              </a:rPr>
              <a:t>2024</a:t>
            </a:r>
            <a:r>
              <a:rPr lang="ja-JP" altLang="en-US" b="1" dirty="0">
                <a:latin typeface="Arial" panose="020B0604020202020204" pitchFamily="34" charset="0"/>
                <a:cs typeface="Arial" panose="020B0604020202020204" pitchFamily="34" charset="0"/>
              </a:rPr>
              <a:t>年</a:t>
            </a:r>
            <a:r>
              <a:rPr lang="en-US" altLang="ja-JP" b="1" dirty="0">
                <a:latin typeface="Arial" panose="020B0604020202020204" pitchFamily="34" charset="0"/>
                <a:cs typeface="Arial" panose="020B0604020202020204" pitchFamily="34" charset="0"/>
              </a:rPr>
              <a:t>4</a:t>
            </a:r>
            <a:r>
              <a:rPr lang="ja-JP" altLang="en-US" b="1" dirty="0">
                <a:latin typeface="Arial" panose="020B0604020202020204" pitchFamily="34" charset="0"/>
                <a:cs typeface="Arial" panose="020B0604020202020204" pitchFamily="34" charset="0"/>
              </a:rPr>
              <a:t>月</a:t>
            </a:r>
            <a:r>
              <a:rPr lang="en-US" altLang="ja-JP" b="1" dirty="0">
                <a:latin typeface="Arial" panose="020B0604020202020204" pitchFamily="34" charset="0"/>
                <a:cs typeface="Arial" panose="020B0604020202020204" pitchFamily="34" charset="0"/>
              </a:rPr>
              <a:t>9</a:t>
            </a:r>
            <a:r>
              <a:rPr lang="ja-JP" altLang="en-US" b="1" dirty="0">
                <a:latin typeface="Arial" panose="020B0604020202020204" pitchFamily="34" charset="0"/>
                <a:cs typeface="Arial" panose="020B0604020202020204" pitchFamily="34" charset="0"/>
              </a:rPr>
              <a:t>日）</a:t>
            </a:r>
            <a:endParaRPr lang="en-US" altLang="ja-JP" b="1" dirty="0">
              <a:latin typeface="Arial" panose="020B0604020202020204" pitchFamily="34" charset="0"/>
              <a:cs typeface="Arial" panose="020B0604020202020204" pitchFamily="34" charset="0"/>
            </a:endParaRPr>
          </a:p>
          <a:p>
            <a:pPr marL="457200" lvl="1" indent="0">
              <a:lnSpc>
                <a:spcPct val="110000"/>
              </a:lnSpc>
              <a:spcBef>
                <a:spcPts val="600"/>
              </a:spcBef>
              <a:spcAft>
                <a:spcPts val="600"/>
              </a:spcAft>
              <a:buNone/>
            </a:pPr>
            <a:r>
              <a:rPr lang="ja-JP" altLang="en-US" dirty="0">
                <a:latin typeface="Arial" panose="020B0604020202020204" pitchFamily="34" charset="0"/>
                <a:cs typeface="Arial" panose="020B0604020202020204" pitchFamily="34" charset="0"/>
              </a:rPr>
              <a:t>「私たちは出版界、図書館界とも歩調をあわせ読書環境整備施策の推進に協力を惜しみません。」</a:t>
            </a:r>
            <a:endParaRPr lang="en-US" altLang="ja-JP" dirty="0">
              <a:latin typeface="Arial" panose="020B0604020202020204" pitchFamily="34" charset="0"/>
              <a:cs typeface="Arial" panose="020B0604020202020204" pitchFamily="34" charset="0"/>
            </a:endParaRPr>
          </a:p>
          <a:p>
            <a:pPr marL="457200" lvl="1" indent="0">
              <a:lnSpc>
                <a:spcPct val="110000"/>
              </a:lnSpc>
              <a:spcBef>
                <a:spcPts val="600"/>
              </a:spcBef>
              <a:spcAft>
                <a:spcPts val="600"/>
              </a:spcAft>
              <a:buNone/>
            </a:pPr>
            <a:endParaRPr lang="en-US" altLang="ja-JP" dirty="0">
              <a:latin typeface="Arial" panose="020B0604020202020204" pitchFamily="34" charset="0"/>
              <a:cs typeface="Arial" panose="020B0604020202020204" pitchFamily="34" charset="0"/>
            </a:endParaRPr>
          </a:p>
          <a:p>
            <a:pPr>
              <a:lnSpc>
                <a:spcPct val="110000"/>
              </a:lnSpc>
              <a:spcBef>
                <a:spcPts val="600"/>
              </a:spcBef>
              <a:spcAft>
                <a:spcPts val="600"/>
              </a:spcAft>
            </a:pPr>
            <a:r>
              <a:rPr lang="ja-JP" altLang="en-US" b="1" dirty="0">
                <a:latin typeface="Arial" panose="020B0604020202020204" pitchFamily="34" charset="0"/>
                <a:cs typeface="Arial" panose="020B0604020202020204" pitchFamily="34" charset="0"/>
              </a:rPr>
              <a:t>読書バリアフリーに関する出版５団体共同声明（</a:t>
            </a:r>
            <a:r>
              <a:rPr lang="en-US" altLang="ja-JP" b="1" dirty="0">
                <a:latin typeface="Arial" panose="020B0604020202020204" pitchFamily="34" charset="0"/>
                <a:cs typeface="Arial" panose="020B0604020202020204" pitchFamily="34" charset="0"/>
              </a:rPr>
              <a:t>2024</a:t>
            </a:r>
            <a:r>
              <a:rPr lang="ja-JP" altLang="en-US" b="1" dirty="0">
                <a:latin typeface="Arial" panose="020B0604020202020204" pitchFamily="34" charset="0"/>
                <a:cs typeface="Arial" panose="020B0604020202020204" pitchFamily="34" charset="0"/>
              </a:rPr>
              <a:t>年</a:t>
            </a:r>
            <a:r>
              <a:rPr lang="en-US" altLang="ja-JP" b="1" dirty="0">
                <a:latin typeface="Arial" panose="020B0604020202020204" pitchFamily="34" charset="0"/>
                <a:cs typeface="Arial" panose="020B0604020202020204" pitchFamily="34" charset="0"/>
              </a:rPr>
              <a:t>6</a:t>
            </a:r>
            <a:r>
              <a:rPr lang="ja-JP" altLang="en-US" b="1" dirty="0">
                <a:latin typeface="Arial" panose="020B0604020202020204" pitchFamily="34" charset="0"/>
                <a:cs typeface="Arial" panose="020B0604020202020204" pitchFamily="34" charset="0"/>
              </a:rPr>
              <a:t>月</a:t>
            </a:r>
            <a:r>
              <a:rPr lang="en-US" altLang="ja-JP" b="1" dirty="0">
                <a:latin typeface="Arial" panose="020B0604020202020204" pitchFamily="34" charset="0"/>
                <a:cs typeface="Arial" panose="020B0604020202020204" pitchFamily="34" charset="0"/>
              </a:rPr>
              <a:t>27</a:t>
            </a:r>
            <a:r>
              <a:rPr lang="ja-JP" altLang="en-US" b="1" dirty="0">
                <a:latin typeface="Arial" panose="020B0604020202020204" pitchFamily="34" charset="0"/>
                <a:cs typeface="Arial" panose="020B0604020202020204" pitchFamily="34" charset="0"/>
              </a:rPr>
              <a:t>日 ）</a:t>
            </a:r>
            <a:endParaRPr lang="en-US" altLang="ja-JP" b="1" dirty="0">
              <a:latin typeface="Arial" panose="020B0604020202020204" pitchFamily="34" charset="0"/>
              <a:cs typeface="Arial" panose="020B0604020202020204" pitchFamily="34" charset="0"/>
            </a:endParaRPr>
          </a:p>
          <a:p>
            <a:pPr marL="457200" lvl="1" indent="0">
              <a:lnSpc>
                <a:spcPct val="110000"/>
              </a:lnSpc>
              <a:spcBef>
                <a:spcPts val="600"/>
              </a:spcBef>
              <a:spcAft>
                <a:spcPts val="600"/>
              </a:spcAft>
              <a:buNone/>
            </a:pPr>
            <a:r>
              <a:rPr lang="ja-JP" altLang="en-US" dirty="0">
                <a:latin typeface="Arial" panose="020B0604020202020204" pitchFamily="34" charset="0"/>
                <a:cs typeface="Arial" panose="020B0604020202020204" pitchFamily="34" charset="0"/>
              </a:rPr>
              <a:t>「著作者の方々のお考えに寄り添い、その権利が損なわれないように十分に配慮しつつ、あらゆる読者の利便性を高め、長く未来に向けてバリアフリーな環境のもと出版文化をさらに発展させていくための努力を続けてまいります。」</a:t>
            </a:r>
            <a:endParaRPr lang="en-US" altLang="ja-JP"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38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74A1A3-D8A9-C56D-410E-BCBD9E47D714}"/>
              </a:ext>
            </a:extLst>
          </p:cNvPr>
          <p:cNvSpPr>
            <a:spLocks noGrp="1"/>
          </p:cNvSpPr>
          <p:nvPr>
            <p:ph type="title"/>
          </p:nvPr>
        </p:nvSpPr>
        <p:spPr>
          <a:xfrm>
            <a:off x="838200" y="365125"/>
            <a:ext cx="10515600" cy="681355"/>
          </a:xfrm>
        </p:spPr>
        <p:txBody>
          <a:bodyPr>
            <a:normAutofit fontScale="90000"/>
          </a:bodyPr>
          <a:lstStyle/>
          <a:p>
            <a:r>
              <a:rPr lang="ja-JP" altLang="en-US" dirty="0">
                <a:latin typeface="Arial" panose="020B0604020202020204" pitchFamily="34" charset="0"/>
                <a:cs typeface="Arial" panose="020B0604020202020204" pitchFamily="34" charset="0"/>
              </a:rPr>
              <a:t>まとめ</a:t>
            </a:r>
            <a:endParaRPr kumimoji="1" lang="ja-JP" altLang="en-US" dirty="0">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B4C34AA9-58F8-46BF-AC30-E1B19457305D}"/>
              </a:ext>
            </a:extLst>
          </p:cNvPr>
          <p:cNvSpPr txBox="1"/>
          <p:nvPr/>
        </p:nvSpPr>
        <p:spPr>
          <a:xfrm>
            <a:off x="838200" y="1198880"/>
            <a:ext cx="9921240" cy="4862870"/>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kumimoji="1" lang="ja-JP" altLang="en-US" sz="2800" dirty="0">
                <a:latin typeface="Arial" panose="020B0604020202020204" pitchFamily="34" charset="0"/>
                <a:cs typeface="Arial" panose="020B0604020202020204" pitchFamily="34" charset="0"/>
              </a:rPr>
              <a:t>読書バリアフリー法の第二期基本計画（</a:t>
            </a:r>
            <a:r>
              <a:rPr kumimoji="1" lang="en-US" altLang="ja-JP" sz="2800" dirty="0">
                <a:latin typeface="Arial" panose="020B0604020202020204" pitchFamily="34" charset="0"/>
                <a:cs typeface="Arial" panose="020B0604020202020204" pitchFamily="34" charset="0"/>
              </a:rPr>
              <a:t>2025-2030</a:t>
            </a:r>
            <a:r>
              <a:rPr kumimoji="1" lang="ja-JP" altLang="en-US" sz="2800" dirty="0">
                <a:latin typeface="Arial" panose="020B0604020202020204" pitchFamily="34" charset="0"/>
                <a:cs typeface="Arial" panose="020B0604020202020204" pitchFamily="34" charset="0"/>
              </a:rPr>
              <a:t>）の策定プロセスにおいて、出版者自身による「ボーン・アクセシブルな出版」による読書バリアの除去と、アクセシビリティを阻害しない</a:t>
            </a:r>
            <a:r>
              <a:rPr kumimoji="1" lang="en-US" altLang="ja-JP" sz="2800" dirty="0">
                <a:latin typeface="Arial" panose="020B0604020202020204" pitchFamily="34" charset="0"/>
                <a:cs typeface="Arial" panose="020B0604020202020204" pitchFamily="34" charset="0"/>
              </a:rPr>
              <a:t>LCP</a:t>
            </a:r>
            <a:r>
              <a:rPr kumimoji="1" lang="ja-JP" altLang="en-US" sz="2800" dirty="0">
                <a:latin typeface="Arial" panose="020B0604020202020204" pitchFamily="34" charset="0"/>
                <a:cs typeface="Arial" panose="020B0604020202020204" pitchFamily="34" charset="0"/>
              </a:rPr>
              <a:t>（</a:t>
            </a:r>
            <a:r>
              <a:rPr kumimoji="1" lang="en-US" altLang="ja-JP" sz="2800" dirty="0">
                <a:latin typeface="Arial" panose="020B0604020202020204" pitchFamily="34" charset="0"/>
                <a:cs typeface="Arial" panose="020B0604020202020204" pitchFamily="34" charset="0"/>
              </a:rPr>
              <a:t>Licensed</a:t>
            </a:r>
            <a:r>
              <a:rPr kumimoji="1" lang="ja-JP" altLang="en-US" sz="2800" dirty="0">
                <a:latin typeface="Arial" panose="020B0604020202020204" pitchFamily="34" charset="0"/>
                <a:cs typeface="Arial" panose="020B0604020202020204" pitchFamily="34" charset="0"/>
              </a:rPr>
              <a:t> </a:t>
            </a:r>
            <a:r>
              <a:rPr kumimoji="1" lang="en-US" altLang="ja-JP" sz="2800" dirty="0">
                <a:latin typeface="Arial" panose="020B0604020202020204" pitchFamily="34" charset="0"/>
                <a:cs typeface="Arial" panose="020B0604020202020204" pitchFamily="34" charset="0"/>
              </a:rPr>
              <a:t>Content</a:t>
            </a:r>
            <a:r>
              <a:rPr kumimoji="1" lang="ja-JP" altLang="en-US" sz="2800" dirty="0">
                <a:latin typeface="Arial" panose="020B0604020202020204" pitchFamily="34" charset="0"/>
                <a:cs typeface="Arial" panose="020B0604020202020204" pitchFamily="34" charset="0"/>
              </a:rPr>
              <a:t> </a:t>
            </a:r>
            <a:r>
              <a:rPr kumimoji="1" lang="en-US" altLang="ja-JP" sz="2800" dirty="0">
                <a:latin typeface="Arial" panose="020B0604020202020204" pitchFamily="34" charset="0"/>
                <a:cs typeface="Arial" panose="020B0604020202020204" pitchFamily="34" charset="0"/>
              </a:rPr>
              <a:t>Protection</a:t>
            </a:r>
            <a:r>
              <a:rPr kumimoji="1" lang="ja-JP" altLang="en-US" sz="2800" dirty="0">
                <a:latin typeface="Arial" panose="020B0604020202020204" pitchFamily="34" charset="0"/>
                <a:cs typeface="Arial" panose="020B0604020202020204" pitchFamily="34" charset="0"/>
              </a:rPr>
              <a:t>）による図書館等の著作権管理の日本への適用可能性を十分に調査研究し、その結果を第二期基本計画に反映することを提言する。</a:t>
            </a:r>
            <a:endParaRPr kumimoji="1" lang="en-US" altLang="ja-JP" sz="2800" dirty="0">
              <a:latin typeface="Arial" panose="020B0604020202020204" pitchFamily="34" charset="0"/>
              <a:cs typeface="Arial" panose="020B0604020202020204" pitchFamily="34" charset="0"/>
            </a:endParaRPr>
          </a:p>
          <a:p>
            <a:pPr>
              <a:spcBef>
                <a:spcPts val="600"/>
              </a:spcBef>
              <a:spcAft>
                <a:spcPts val="600"/>
              </a:spcAft>
            </a:pPr>
            <a:endParaRPr kumimoji="1" lang="en-US" altLang="ja-JP" sz="2800"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endParaRPr kumimoji="1" lang="en-US" altLang="ja-JP" sz="2800"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endParaRPr kumimoji="1" lang="ja-JP"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3573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1D72E9-3470-EEB9-06DF-BFEE16264A93}"/>
              </a:ext>
            </a:extLst>
          </p:cNvPr>
          <p:cNvSpPr>
            <a:spLocks noGrp="1"/>
          </p:cNvSpPr>
          <p:nvPr>
            <p:ph type="title"/>
          </p:nvPr>
        </p:nvSpPr>
        <p:spPr>
          <a:xfrm>
            <a:off x="838200" y="2453983"/>
            <a:ext cx="10515600" cy="1325563"/>
          </a:xfrm>
        </p:spPr>
        <p:txBody>
          <a:bodyPr/>
          <a:lstStyle/>
          <a:p>
            <a:pPr algn="ctr"/>
            <a:r>
              <a:rPr kumimoji="1" lang="ja-JP" altLang="en-US" dirty="0"/>
              <a:t>誰が読書バリア解消の「受益者」か</a:t>
            </a:r>
          </a:p>
        </p:txBody>
      </p:sp>
    </p:spTree>
    <p:extLst>
      <p:ext uri="{BB962C8B-B14F-4D97-AF65-F5344CB8AC3E}">
        <p14:creationId xmlns:p14="http://schemas.microsoft.com/office/powerpoint/2010/main" val="1102241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BC8843-746A-6967-C5F1-7AFB85B9AA6F}"/>
              </a:ext>
            </a:extLst>
          </p:cNvPr>
          <p:cNvSpPr>
            <a:spLocks noGrp="1"/>
          </p:cNvSpPr>
          <p:nvPr>
            <p:ph type="title"/>
          </p:nvPr>
        </p:nvSpPr>
        <p:spPr>
          <a:xfrm>
            <a:off x="838200" y="0"/>
            <a:ext cx="10515600" cy="1090875"/>
          </a:xfrm>
        </p:spPr>
        <p:txBody>
          <a:bodyPr/>
          <a:lstStyle/>
          <a:p>
            <a:pPr algn="ctr"/>
            <a:r>
              <a:rPr kumimoji="1" lang="ja-JP" altLang="en-US" dirty="0">
                <a:latin typeface="ＭＳ Ｐゴシック" panose="020B0600070205080204" pitchFamily="50" charset="-128"/>
                <a:ea typeface="ＭＳ Ｐゴシック" panose="020B0600070205080204" pitchFamily="50" charset="-128"/>
              </a:rPr>
              <a:t>ご清聴ありがとうございました！</a:t>
            </a:r>
          </a:p>
        </p:txBody>
      </p:sp>
      <p:sp>
        <p:nvSpPr>
          <p:cNvPr id="3" name="コンテンツ プレースホルダー 2">
            <a:extLst>
              <a:ext uri="{FF2B5EF4-FFF2-40B4-BE49-F238E27FC236}">
                <a16:creationId xmlns:a16="http://schemas.microsoft.com/office/drawing/2014/main" id="{2976EB2F-6169-BF3E-841A-1EF8C2C20765}"/>
              </a:ext>
            </a:extLst>
          </p:cNvPr>
          <p:cNvSpPr>
            <a:spLocks noGrp="1"/>
          </p:cNvSpPr>
          <p:nvPr>
            <p:ph idx="1"/>
          </p:nvPr>
        </p:nvSpPr>
        <p:spPr>
          <a:xfrm>
            <a:off x="838200" y="1090875"/>
            <a:ext cx="10515600" cy="5767125"/>
          </a:xfrm>
        </p:spPr>
        <p:txBody>
          <a:bodyPr>
            <a:normAutofit fontScale="47500" lnSpcReduction="20000"/>
          </a:bodyPr>
          <a:lstStyle/>
          <a:p>
            <a:pPr marL="0" indent="0" algn="ctr">
              <a:lnSpc>
                <a:spcPct val="120000"/>
              </a:lnSpc>
              <a:buNone/>
            </a:pPr>
            <a:r>
              <a:rPr kumimoji="1" lang="ja-JP" altLang="en-US" sz="4200" dirty="0">
                <a:latin typeface="ＭＳ Ｐゴシック" panose="020B0600070205080204" pitchFamily="50" charset="-128"/>
                <a:ea typeface="ＭＳ Ｐゴシック" panose="020B0600070205080204" pitchFamily="50" charset="-128"/>
              </a:rPr>
              <a:t>ご寄付のお願い</a:t>
            </a:r>
            <a:endParaRPr kumimoji="1" lang="en-US" altLang="ja-JP" sz="4200" dirty="0">
              <a:latin typeface="ＭＳ Ｐゴシック" panose="020B0600070205080204" pitchFamily="50" charset="-128"/>
              <a:ea typeface="ＭＳ Ｐゴシック" panose="020B0600070205080204" pitchFamily="50" charset="-128"/>
            </a:endParaRPr>
          </a:p>
          <a:p>
            <a:pPr marL="0" indent="0">
              <a:lnSpc>
                <a:spcPct val="120000"/>
              </a:lnSpc>
              <a:buNone/>
            </a:pPr>
            <a:r>
              <a:rPr kumimoji="1" lang="ja-JP" altLang="en-US" sz="3600" dirty="0">
                <a:latin typeface="ＭＳ Ｐゴシック" panose="020B0600070205080204" pitchFamily="50" charset="-128"/>
                <a:ea typeface="ＭＳ Ｐゴシック" panose="020B0600070205080204" pitchFamily="50" charset="-128"/>
              </a:rPr>
              <a:t>日本</a:t>
            </a:r>
            <a:r>
              <a:rPr kumimoji="1" lang="en-US" altLang="ja-JP" sz="3600" dirty="0">
                <a:latin typeface="ＭＳ Ｐゴシック" panose="020B0600070205080204" pitchFamily="50" charset="-128"/>
                <a:ea typeface="ＭＳ Ｐゴシック" panose="020B0600070205080204" pitchFamily="50" charset="-128"/>
              </a:rPr>
              <a:t>DAISY</a:t>
            </a:r>
            <a:r>
              <a:rPr kumimoji="1" lang="ja-JP" altLang="en-US" sz="3600" dirty="0">
                <a:latin typeface="ＭＳ Ｐゴシック" panose="020B0600070205080204" pitchFamily="50" charset="-128"/>
                <a:ea typeface="ＭＳ Ｐゴシック" panose="020B0600070205080204" pitchFamily="50" charset="-128"/>
              </a:rPr>
              <a:t>コンソーシアムは、国際</a:t>
            </a:r>
            <a:r>
              <a:rPr kumimoji="1" lang="en-US" altLang="ja-JP" sz="3600" dirty="0">
                <a:latin typeface="ＭＳ Ｐゴシック" panose="020B0600070205080204" pitchFamily="50" charset="-128"/>
                <a:ea typeface="ＭＳ Ｐゴシック" panose="020B0600070205080204" pitchFamily="50" charset="-128"/>
              </a:rPr>
              <a:t>DAISY</a:t>
            </a:r>
            <a:r>
              <a:rPr kumimoji="1" lang="ja-JP" altLang="en-US" sz="3600" dirty="0">
                <a:latin typeface="ＭＳ Ｐゴシック" panose="020B0600070205080204" pitchFamily="50" charset="-128"/>
                <a:ea typeface="ＭＳ Ｐゴシック" panose="020B0600070205080204" pitchFamily="50" charset="-128"/>
              </a:rPr>
              <a:t>コンソーシアムの正会員として、これまで、会員の皆様からの年会費を原資に活動してまいりました。しかし今般、大幅な円安のために、国際</a:t>
            </a:r>
            <a:r>
              <a:rPr kumimoji="1" lang="en-US" altLang="ja-JP" sz="3600" dirty="0">
                <a:latin typeface="ＭＳ Ｐゴシック" panose="020B0600070205080204" pitchFamily="50" charset="-128"/>
                <a:ea typeface="ＭＳ Ｐゴシック" panose="020B0600070205080204" pitchFamily="50" charset="-128"/>
              </a:rPr>
              <a:t>DAISY</a:t>
            </a:r>
            <a:r>
              <a:rPr kumimoji="1" lang="ja-JP" altLang="en-US" sz="3600" dirty="0">
                <a:latin typeface="ＭＳ Ｐゴシック" panose="020B0600070205080204" pitchFamily="50" charset="-128"/>
                <a:ea typeface="ＭＳ Ｐゴシック" panose="020B0600070205080204" pitchFamily="50" charset="-128"/>
              </a:rPr>
              <a:t>コンソーシアムへの年会費（</a:t>
            </a:r>
            <a:r>
              <a:rPr kumimoji="1" lang="en-US" altLang="ja-JP" sz="3600" dirty="0">
                <a:latin typeface="ＭＳ Ｐゴシック" panose="020B0600070205080204" pitchFamily="50" charset="-128"/>
                <a:ea typeface="ＭＳ Ｐゴシック" panose="020B0600070205080204" pitchFamily="50" charset="-128"/>
              </a:rPr>
              <a:t>35,062 USD</a:t>
            </a:r>
            <a:r>
              <a:rPr kumimoji="1" lang="ja-JP" altLang="en-US" sz="3600" dirty="0">
                <a:latin typeface="ＭＳ Ｐゴシック" panose="020B0600070205080204" pitchFamily="50" charset="-128"/>
                <a:ea typeface="ＭＳ Ｐゴシック" panose="020B0600070205080204" pitchFamily="50" charset="-128"/>
              </a:rPr>
              <a:t>＝</a:t>
            </a:r>
            <a:r>
              <a:rPr kumimoji="1" lang="en-US" altLang="ja-JP" sz="3600" dirty="0">
                <a:latin typeface="ＭＳ Ｐゴシック" panose="020B0600070205080204" pitchFamily="50" charset="-128"/>
                <a:ea typeface="ＭＳ Ｐゴシック" panose="020B0600070205080204" pitchFamily="50" charset="-128"/>
              </a:rPr>
              <a:t>5,467,918</a:t>
            </a:r>
            <a:r>
              <a:rPr kumimoji="1" lang="ja-JP" altLang="en-US" sz="3600" dirty="0">
                <a:latin typeface="ＭＳ Ｐゴシック" panose="020B0600070205080204" pitchFamily="50" charset="-128"/>
                <a:ea typeface="ＭＳ Ｐゴシック" panose="020B0600070205080204" pitchFamily="50" charset="-128"/>
              </a:rPr>
              <a:t>円）の支払が大変難しくなっております。今後も、</a:t>
            </a:r>
            <a:r>
              <a:rPr kumimoji="1" lang="en-US" altLang="ja-JP" sz="3600" dirty="0">
                <a:latin typeface="ＭＳ Ｐゴシック" panose="020B0600070205080204" pitchFamily="50" charset="-128"/>
                <a:ea typeface="ＭＳ Ｐゴシック" panose="020B0600070205080204" pitchFamily="50" charset="-128"/>
              </a:rPr>
              <a:t>DAISY</a:t>
            </a:r>
            <a:r>
              <a:rPr kumimoji="1" lang="ja-JP" altLang="en-US" sz="3600" dirty="0">
                <a:latin typeface="ＭＳ Ｐゴシック" panose="020B0600070205080204" pitchFamily="50" charset="-128"/>
                <a:ea typeface="ＭＳ Ｐゴシック" panose="020B0600070205080204" pitchFamily="50" charset="-128"/>
              </a:rPr>
              <a:t>規格やツールへ日本の要望を反映し、国際的な活動に関与するために、日本が国際</a:t>
            </a:r>
            <a:r>
              <a:rPr kumimoji="1" lang="en-US" altLang="ja-JP" sz="3600" dirty="0">
                <a:latin typeface="ＭＳ Ｐゴシック" panose="020B0600070205080204" pitchFamily="50" charset="-128"/>
                <a:ea typeface="ＭＳ Ｐゴシック" panose="020B0600070205080204" pitchFamily="50" charset="-128"/>
              </a:rPr>
              <a:t>DAISY</a:t>
            </a:r>
            <a:r>
              <a:rPr kumimoji="1" lang="ja-JP" altLang="en-US" sz="3600" dirty="0">
                <a:latin typeface="ＭＳ Ｐゴシック" panose="020B0600070205080204" pitchFamily="50" charset="-128"/>
                <a:ea typeface="ＭＳ Ｐゴシック" panose="020B0600070205080204" pitchFamily="50" charset="-128"/>
              </a:rPr>
              <a:t>コンソーシアムの正会員であることが大変重要です。是非、皆様からのご寄付をお願いいたします。</a:t>
            </a:r>
            <a:endParaRPr kumimoji="1" lang="en-US" altLang="ja-JP" sz="3600" dirty="0">
              <a:latin typeface="ＭＳ Ｐゴシック" panose="020B0600070205080204" pitchFamily="50" charset="-128"/>
              <a:ea typeface="ＭＳ Ｐゴシック" panose="020B0600070205080204" pitchFamily="50" charset="-128"/>
            </a:endParaRPr>
          </a:p>
          <a:p>
            <a:pPr marL="0" indent="0">
              <a:lnSpc>
                <a:spcPct val="120000"/>
              </a:lnSpc>
              <a:buNone/>
            </a:pPr>
            <a:r>
              <a:rPr kumimoji="1" lang="en-US" altLang="ja-JP" sz="3600" dirty="0">
                <a:latin typeface="ＭＳ Ｐゴシック" panose="020B0600070205080204" pitchFamily="50" charset="-128"/>
                <a:ea typeface="ＭＳ Ｐゴシック" panose="020B0600070205080204" pitchFamily="50" charset="-128"/>
              </a:rPr>
              <a:t>【</a:t>
            </a:r>
            <a:r>
              <a:rPr kumimoji="1" lang="ja-JP" altLang="en-US" sz="3600" dirty="0">
                <a:latin typeface="ＭＳ Ｐゴシック" panose="020B0600070205080204" pitchFamily="50" charset="-128"/>
                <a:ea typeface="ＭＳ Ｐゴシック" panose="020B0600070205080204" pitchFamily="50" charset="-128"/>
              </a:rPr>
              <a:t>寄付方法</a:t>
            </a:r>
            <a:r>
              <a:rPr kumimoji="1" lang="en-US" altLang="ja-JP" sz="3600" dirty="0">
                <a:latin typeface="ＭＳ Ｐゴシック" panose="020B0600070205080204" pitchFamily="50" charset="-128"/>
                <a:ea typeface="ＭＳ Ｐゴシック" panose="020B0600070205080204" pitchFamily="50" charset="-128"/>
              </a:rPr>
              <a:t>】</a:t>
            </a:r>
          </a:p>
          <a:p>
            <a:pPr marL="0" indent="0">
              <a:lnSpc>
                <a:spcPct val="120000"/>
              </a:lnSpc>
              <a:buNone/>
            </a:pPr>
            <a:r>
              <a:rPr kumimoji="1" lang="ja-JP" altLang="en-US" sz="3600" dirty="0">
                <a:latin typeface="ＭＳ Ｐゴシック" panose="020B0600070205080204" pitchFamily="50" charset="-128"/>
                <a:ea typeface="ＭＳ Ｐゴシック" panose="020B0600070205080204" pitchFamily="50" charset="-128"/>
              </a:rPr>
              <a:t>　ご寄付頂けます場合、 </a:t>
            </a:r>
            <a:r>
              <a:rPr kumimoji="1" lang="en-US" altLang="ja-JP" sz="3600" dirty="0">
                <a:latin typeface="ＭＳ Ｐゴシック" panose="020B0600070205080204" pitchFamily="50" charset="-128"/>
                <a:ea typeface="ＭＳ Ｐゴシック" panose="020B0600070205080204" pitchFamily="50" charset="-128"/>
                <a:hlinkClick r:id="rId2"/>
              </a:rPr>
              <a:t>jdc@atdo.jp</a:t>
            </a:r>
            <a:r>
              <a:rPr kumimoji="1" lang="en-US" altLang="ja-JP" sz="3600" dirty="0">
                <a:latin typeface="ＭＳ Ｐゴシック" panose="020B0600070205080204" pitchFamily="50" charset="-128"/>
                <a:ea typeface="ＭＳ Ｐゴシック" panose="020B0600070205080204" pitchFamily="50" charset="-128"/>
              </a:rPr>
              <a:t> </a:t>
            </a:r>
            <a:r>
              <a:rPr kumimoji="1" lang="ja-JP" altLang="en-US" sz="3600" dirty="0">
                <a:latin typeface="ＭＳ Ｐゴシック" panose="020B0600070205080204" pitchFamily="50" charset="-128"/>
                <a:ea typeface="ＭＳ Ｐゴシック" panose="020B0600070205080204" pitchFamily="50" charset="-128"/>
              </a:rPr>
              <a:t>までご氏名、ご連絡先、金額をメールでご一報の上、下記受付口座までお振り込み頂けますよう、よろしくお願い</a:t>
            </a:r>
            <a:r>
              <a:rPr lang="ja-JP" altLang="en-US" sz="3600" dirty="0">
                <a:latin typeface="ＭＳ Ｐゴシック" panose="020B0600070205080204" pitchFamily="50" charset="-128"/>
                <a:ea typeface="ＭＳ Ｐゴシック" panose="020B0600070205080204" pitchFamily="50" charset="-128"/>
              </a:rPr>
              <a:t>申し上げ</a:t>
            </a:r>
            <a:r>
              <a:rPr kumimoji="1" lang="ja-JP" altLang="en-US" sz="3600" dirty="0">
                <a:latin typeface="ＭＳ Ｐゴシック" panose="020B0600070205080204" pitchFamily="50" charset="-128"/>
                <a:ea typeface="ＭＳ Ｐゴシック" panose="020B0600070205080204" pitchFamily="50" charset="-128"/>
              </a:rPr>
              <a:t>ます。</a:t>
            </a:r>
          </a:p>
          <a:p>
            <a:pPr marL="0" indent="0">
              <a:lnSpc>
                <a:spcPct val="120000"/>
              </a:lnSpc>
              <a:buNone/>
            </a:pPr>
            <a:r>
              <a:rPr kumimoji="1" lang="en-US" altLang="ja-JP" sz="3600" dirty="0">
                <a:latin typeface="ＭＳ Ｐゴシック" panose="020B0600070205080204" pitchFamily="50" charset="-128"/>
                <a:ea typeface="ＭＳ Ｐゴシック" panose="020B0600070205080204" pitchFamily="50" charset="-128"/>
              </a:rPr>
              <a:t>【</a:t>
            </a:r>
            <a:r>
              <a:rPr kumimoji="1" lang="ja-JP" altLang="en-US" sz="3600" dirty="0">
                <a:latin typeface="ＭＳ Ｐゴシック" panose="020B0600070205080204" pitchFamily="50" charset="-128"/>
                <a:ea typeface="ＭＳ Ｐゴシック" panose="020B0600070205080204" pitchFamily="50" charset="-128"/>
              </a:rPr>
              <a:t>ご寄付受付先銀行口座</a:t>
            </a:r>
            <a:r>
              <a:rPr kumimoji="1" lang="en-US" altLang="ja-JP" sz="3600" dirty="0">
                <a:latin typeface="ＭＳ Ｐゴシック" panose="020B0600070205080204" pitchFamily="50" charset="-128"/>
                <a:ea typeface="ＭＳ Ｐゴシック" panose="020B0600070205080204" pitchFamily="50" charset="-128"/>
              </a:rPr>
              <a:t>】</a:t>
            </a:r>
          </a:p>
          <a:p>
            <a:pPr marL="0" indent="0">
              <a:lnSpc>
                <a:spcPct val="120000"/>
              </a:lnSpc>
              <a:buNone/>
            </a:pPr>
            <a:r>
              <a:rPr kumimoji="1" lang="ja-JP" altLang="en-US" sz="3600" dirty="0">
                <a:latin typeface="ＭＳ Ｐゴシック" panose="020B0600070205080204" pitchFamily="50" charset="-128"/>
                <a:ea typeface="ＭＳ Ｐゴシック" panose="020B0600070205080204" pitchFamily="50" charset="-128"/>
              </a:rPr>
              <a:t>銀行名：みずほ銀行、支店名：早稲田支店</a:t>
            </a:r>
          </a:p>
          <a:p>
            <a:pPr marL="0" indent="0">
              <a:lnSpc>
                <a:spcPct val="120000"/>
              </a:lnSpc>
              <a:buNone/>
            </a:pPr>
            <a:r>
              <a:rPr kumimoji="1" lang="ja-JP" altLang="en-US" sz="3600" dirty="0">
                <a:latin typeface="ＭＳ Ｐゴシック" panose="020B0600070205080204" pitchFamily="50" charset="-128"/>
                <a:ea typeface="ＭＳ Ｐゴシック" panose="020B0600070205080204" pitchFamily="50" charset="-128"/>
              </a:rPr>
              <a:t>種類：普通、口座番号：</a:t>
            </a:r>
            <a:r>
              <a:rPr kumimoji="1" lang="en-US" altLang="ja-JP" sz="3600" dirty="0">
                <a:latin typeface="ＭＳ Ｐゴシック" panose="020B0600070205080204" pitchFamily="50" charset="-128"/>
                <a:ea typeface="ＭＳ Ｐゴシック" panose="020B0600070205080204" pitchFamily="50" charset="-128"/>
              </a:rPr>
              <a:t>2243074</a:t>
            </a:r>
          </a:p>
          <a:p>
            <a:pPr marL="0" indent="0">
              <a:lnSpc>
                <a:spcPct val="120000"/>
              </a:lnSpc>
              <a:buNone/>
            </a:pPr>
            <a:r>
              <a:rPr kumimoji="1" lang="ja-JP" altLang="en-US" sz="3600" dirty="0">
                <a:latin typeface="ＭＳ Ｐゴシック" panose="020B0600070205080204" pitchFamily="50" charset="-128"/>
                <a:ea typeface="ＭＳ Ｐゴシック" panose="020B0600070205080204" pitchFamily="50" charset="-128"/>
              </a:rPr>
              <a:t>名義：ニホンデイジーコンソーシアム</a:t>
            </a:r>
          </a:p>
          <a:p>
            <a:pPr marL="0" indent="0">
              <a:lnSpc>
                <a:spcPct val="120000"/>
              </a:lnSpc>
              <a:buNone/>
            </a:pPr>
            <a:r>
              <a:rPr kumimoji="1" lang="ja-JP" altLang="en-US" sz="3600" dirty="0">
                <a:latin typeface="ＭＳ Ｐゴシック" panose="020B0600070205080204" pitchFamily="50" charset="-128"/>
                <a:ea typeface="ＭＳ Ｐゴシック" panose="020B0600070205080204" pitchFamily="50" charset="-128"/>
              </a:rPr>
              <a:t>（日本</a:t>
            </a:r>
            <a:r>
              <a:rPr kumimoji="1" lang="en-US" altLang="ja-JP" sz="3600" dirty="0">
                <a:latin typeface="ＭＳ Ｐゴシック" panose="020B0600070205080204" pitchFamily="50" charset="-128"/>
                <a:ea typeface="ＭＳ Ｐゴシック" panose="020B0600070205080204" pitchFamily="50" charset="-128"/>
              </a:rPr>
              <a:t>DAISY</a:t>
            </a:r>
            <a:r>
              <a:rPr kumimoji="1" lang="ja-JP" altLang="en-US" sz="3600" dirty="0">
                <a:latin typeface="ＭＳ Ｐゴシック" panose="020B0600070205080204" pitchFamily="50" charset="-128"/>
                <a:ea typeface="ＭＳ Ｐゴシック" panose="020B0600070205080204" pitchFamily="50" charset="-128"/>
              </a:rPr>
              <a:t>コンソーシアム）</a:t>
            </a:r>
          </a:p>
          <a:p>
            <a:pPr marL="0" indent="0">
              <a:lnSpc>
                <a:spcPct val="120000"/>
              </a:lnSpc>
              <a:buNone/>
            </a:pPr>
            <a:endParaRPr kumimoji="1" lang="en-US" altLang="ja-JP" sz="3600" dirty="0">
              <a:latin typeface="ＭＳ Ｐゴシック" panose="020B0600070205080204" pitchFamily="50" charset="-128"/>
              <a:ea typeface="ＭＳ Ｐゴシック" panose="020B0600070205080204" pitchFamily="50" charset="-128"/>
            </a:endParaRPr>
          </a:p>
          <a:p>
            <a:pPr marL="0" indent="0">
              <a:lnSpc>
                <a:spcPct val="120000"/>
              </a:lnSpc>
              <a:buNone/>
            </a:pPr>
            <a:r>
              <a:rPr kumimoji="1" lang="ja-JP" altLang="en-US" sz="3600" dirty="0">
                <a:latin typeface="ＭＳ Ｐゴシック" panose="020B0600070205080204" pitchFamily="50" charset="-128"/>
                <a:ea typeface="ＭＳ Ｐゴシック" panose="020B0600070205080204" pitchFamily="50" charset="-128"/>
              </a:rPr>
              <a:t>皆様からのご支援をお願い申し上げます。</a:t>
            </a:r>
            <a:endParaRPr kumimoji="1" lang="ja-JP" altLang="en-US" sz="3600" dirty="0"/>
          </a:p>
        </p:txBody>
      </p:sp>
    </p:spTree>
    <p:extLst>
      <p:ext uri="{BB962C8B-B14F-4D97-AF65-F5344CB8AC3E}">
        <p14:creationId xmlns:p14="http://schemas.microsoft.com/office/powerpoint/2010/main" val="2207616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B14699-B933-D1DF-FF3F-AE13B0AB6546}"/>
              </a:ext>
            </a:extLst>
          </p:cNvPr>
          <p:cNvSpPr>
            <a:spLocks noGrp="1"/>
          </p:cNvSpPr>
          <p:nvPr>
            <p:ph type="title"/>
          </p:nvPr>
        </p:nvSpPr>
        <p:spPr>
          <a:xfrm>
            <a:off x="838199" y="600017"/>
            <a:ext cx="10515600" cy="558240"/>
          </a:xfrm>
        </p:spPr>
        <p:txBody>
          <a:bodyPr>
            <a:normAutofit fontScale="90000"/>
          </a:bodyPr>
          <a:lstStyle/>
          <a:p>
            <a:r>
              <a:rPr kumimoji="1" lang="ja-JP" altLang="en-US" dirty="0">
                <a:latin typeface="Arial" panose="020B0604020202020204" pitchFamily="34" charset="0"/>
                <a:cs typeface="Arial" panose="020B0604020202020204" pitchFamily="34" charset="0"/>
              </a:rPr>
              <a:t>障害者の読む権利を保障するために著作権を制限する</a:t>
            </a:r>
            <a:r>
              <a:rPr kumimoji="1" lang="ja-JP" altLang="en-US" b="1" dirty="0">
                <a:latin typeface="Arial" panose="020B0604020202020204" pitchFamily="34" charset="0"/>
                <a:cs typeface="Arial" panose="020B0604020202020204" pitchFamily="34" charset="0"/>
              </a:rPr>
              <a:t>著作権法</a:t>
            </a:r>
            <a:r>
              <a:rPr kumimoji="1" lang="en-US" altLang="ja-JP" b="1" dirty="0">
                <a:latin typeface="Arial" panose="020B0604020202020204" pitchFamily="34" charset="0"/>
                <a:cs typeface="Arial" panose="020B0604020202020204" pitchFamily="34" charset="0"/>
              </a:rPr>
              <a:t>37</a:t>
            </a:r>
            <a:r>
              <a:rPr kumimoji="1" lang="ja-JP" altLang="en-US" b="1" dirty="0">
                <a:latin typeface="Arial" panose="020B0604020202020204" pitchFamily="34" charset="0"/>
                <a:cs typeface="Arial" panose="020B0604020202020204" pitchFamily="34" charset="0"/>
              </a:rPr>
              <a:t>条第</a:t>
            </a:r>
            <a:r>
              <a:rPr kumimoji="1" lang="en-US" altLang="ja-JP" b="1" dirty="0">
                <a:latin typeface="Arial" panose="020B0604020202020204" pitchFamily="34" charset="0"/>
                <a:cs typeface="Arial" panose="020B0604020202020204" pitchFamily="34" charset="0"/>
              </a:rPr>
              <a:t>3</a:t>
            </a:r>
            <a:r>
              <a:rPr kumimoji="1" lang="ja-JP" altLang="en-US" b="1" dirty="0">
                <a:latin typeface="Arial" panose="020B0604020202020204" pitchFamily="34" charset="0"/>
                <a:cs typeface="Arial" panose="020B0604020202020204" pitchFamily="34" charset="0"/>
              </a:rPr>
              <a:t>項</a:t>
            </a:r>
          </a:p>
        </p:txBody>
      </p:sp>
      <p:sp>
        <p:nvSpPr>
          <p:cNvPr id="3" name="コンテンツ プレースホルダー 2">
            <a:extLst>
              <a:ext uri="{FF2B5EF4-FFF2-40B4-BE49-F238E27FC236}">
                <a16:creationId xmlns:a16="http://schemas.microsoft.com/office/drawing/2014/main" id="{B29C44D5-0109-703E-6DA8-09FB6D12EAB8}"/>
              </a:ext>
            </a:extLst>
          </p:cNvPr>
          <p:cNvSpPr>
            <a:spLocks noGrp="1"/>
          </p:cNvSpPr>
          <p:nvPr>
            <p:ph idx="1"/>
          </p:nvPr>
        </p:nvSpPr>
        <p:spPr>
          <a:xfrm>
            <a:off x="838199" y="1770076"/>
            <a:ext cx="10627659" cy="4722797"/>
          </a:xfrm>
        </p:spPr>
        <p:txBody>
          <a:bodyPr>
            <a:normAutofit fontScale="92500"/>
          </a:bodyPr>
          <a:lstStyle/>
          <a:p>
            <a:pPr>
              <a:lnSpc>
                <a:spcPct val="110000"/>
              </a:lnSpc>
              <a:spcBef>
                <a:spcPts val="600"/>
              </a:spcBef>
              <a:spcAft>
                <a:spcPts val="600"/>
              </a:spcAft>
            </a:pPr>
            <a:r>
              <a:rPr lang="ja-JP" altLang="en-US" dirty="0">
                <a:latin typeface="Arial" panose="020B0604020202020204" pitchFamily="34" charset="0"/>
                <a:cs typeface="Arial" panose="020B0604020202020204" pitchFamily="34" charset="0"/>
              </a:rPr>
              <a:t>視覚に障害がある人々、および、</a:t>
            </a:r>
            <a:r>
              <a:rPr kumimoji="1" lang="ja-JP" altLang="en-US" dirty="0">
                <a:latin typeface="Arial" panose="020B0604020202020204" pitchFamily="34" charset="0"/>
                <a:cs typeface="Arial" panose="020B0604020202020204" pitchFamily="34" charset="0"/>
              </a:rPr>
              <a:t>視覚障害以外の障害で読書が困難な人々のために、図書館等がアクセシブルな代替図書を著者の許諾なく製作し提供できるようにするための著作権の制限規定。</a:t>
            </a:r>
            <a:endParaRPr kumimoji="1" lang="en-US" altLang="ja-JP" dirty="0">
              <a:latin typeface="Arial" panose="020B0604020202020204" pitchFamily="34" charset="0"/>
              <a:cs typeface="Arial" panose="020B0604020202020204" pitchFamily="34" charset="0"/>
            </a:endParaRPr>
          </a:p>
          <a:p>
            <a:pPr marL="0" indent="0">
              <a:lnSpc>
                <a:spcPct val="110000"/>
              </a:lnSpc>
              <a:spcBef>
                <a:spcPts val="600"/>
              </a:spcBef>
              <a:spcAft>
                <a:spcPts val="600"/>
              </a:spcAft>
              <a:buNone/>
            </a:pPr>
            <a:endParaRPr kumimoji="1" lang="en-US" altLang="ja-JP" sz="2400" dirty="0">
              <a:latin typeface="Arial" panose="020B0604020202020204" pitchFamily="34" charset="0"/>
              <a:cs typeface="Arial" panose="020B0604020202020204" pitchFamily="34" charset="0"/>
            </a:endParaRPr>
          </a:p>
          <a:p>
            <a:pPr marL="0" indent="0">
              <a:lnSpc>
                <a:spcPct val="110000"/>
              </a:lnSpc>
              <a:spcBef>
                <a:spcPts val="600"/>
              </a:spcBef>
              <a:spcAft>
                <a:spcPts val="600"/>
              </a:spcAft>
              <a:buNone/>
            </a:pPr>
            <a:r>
              <a:rPr kumimoji="1" lang="ja-JP" altLang="en-US" sz="2400" dirty="0">
                <a:latin typeface="Arial" panose="020B0604020202020204" pitchFamily="34" charset="0"/>
                <a:cs typeface="Arial" panose="020B0604020202020204" pitchFamily="34" charset="0"/>
              </a:rPr>
              <a:t>参考：　図書館関係</a:t>
            </a:r>
            <a:r>
              <a:rPr kumimoji="1" lang="en-US" altLang="ja-JP" sz="2400" dirty="0">
                <a:latin typeface="Arial" panose="020B0604020202020204" pitchFamily="34" charset="0"/>
                <a:cs typeface="Arial" panose="020B0604020202020204" pitchFamily="34" charset="0"/>
              </a:rPr>
              <a:t>5</a:t>
            </a:r>
            <a:r>
              <a:rPr kumimoji="1" lang="ja-JP" altLang="en-US" sz="2400" dirty="0">
                <a:latin typeface="Arial" panose="020B0604020202020204" pitchFamily="34" charset="0"/>
                <a:cs typeface="Arial" panose="020B0604020202020204" pitchFamily="34" charset="0"/>
              </a:rPr>
              <a:t>団体（</a:t>
            </a:r>
            <a:r>
              <a:rPr kumimoji="1" lang="zh-TW" altLang="en-US" sz="2400" dirty="0">
                <a:latin typeface="Arial" panose="020B0604020202020204" pitchFamily="34" charset="0"/>
                <a:cs typeface="Arial" panose="020B0604020202020204" pitchFamily="34" charset="0"/>
              </a:rPr>
              <a:t>国公私立大学図書館協力委員会</a:t>
            </a:r>
            <a:r>
              <a:rPr kumimoji="1" lang="ja-JP" altLang="en-US" sz="2400" dirty="0">
                <a:latin typeface="Arial" panose="020B0604020202020204" pitchFamily="34" charset="0"/>
                <a:cs typeface="Arial" panose="020B0604020202020204" pitchFamily="34" charset="0"/>
              </a:rPr>
              <a:t>、</a:t>
            </a:r>
            <a:r>
              <a:rPr kumimoji="1" lang="zh-TW" altLang="en-US" sz="2400" dirty="0">
                <a:latin typeface="Arial" panose="020B0604020202020204" pitchFamily="34" charset="0"/>
                <a:cs typeface="Arial" panose="020B0604020202020204" pitchFamily="34" charset="0"/>
              </a:rPr>
              <a:t>（公社）全国学校図書館協議会</a:t>
            </a:r>
            <a:r>
              <a:rPr kumimoji="1" lang="ja-JP" altLang="en-US" sz="2400" dirty="0">
                <a:latin typeface="Arial" panose="020B0604020202020204" pitchFamily="34" charset="0"/>
                <a:cs typeface="Arial" panose="020B0604020202020204" pitchFamily="34" charset="0"/>
              </a:rPr>
              <a:t>、</a:t>
            </a:r>
            <a:r>
              <a:rPr kumimoji="1" lang="zh-TW" altLang="en-US" sz="2400" dirty="0">
                <a:latin typeface="Arial" panose="020B0604020202020204" pitchFamily="34" charset="0"/>
                <a:cs typeface="Arial" panose="020B0604020202020204" pitchFamily="34" charset="0"/>
              </a:rPr>
              <a:t>全国公共図書館協議会</a:t>
            </a:r>
            <a:r>
              <a:rPr kumimoji="1" lang="ja-JP" altLang="en-US" sz="2400" dirty="0">
                <a:latin typeface="Arial" panose="020B0604020202020204" pitchFamily="34" charset="0"/>
                <a:cs typeface="Arial" panose="020B0604020202020204" pitchFamily="34" charset="0"/>
              </a:rPr>
              <a:t>、</a:t>
            </a:r>
            <a:r>
              <a:rPr kumimoji="1" lang="zh-TW" altLang="en-US" sz="2400" dirty="0">
                <a:latin typeface="Arial" panose="020B0604020202020204" pitchFamily="34" charset="0"/>
                <a:cs typeface="Arial" panose="020B0604020202020204" pitchFamily="34" charset="0"/>
              </a:rPr>
              <a:t>専門図書館協議会</a:t>
            </a:r>
            <a:r>
              <a:rPr kumimoji="1" lang="ja-JP" altLang="en-US" sz="2400" dirty="0">
                <a:latin typeface="Arial" panose="020B0604020202020204" pitchFamily="34" charset="0"/>
                <a:cs typeface="Arial" panose="020B0604020202020204" pitchFamily="34" charset="0"/>
              </a:rPr>
              <a:t>、</a:t>
            </a:r>
            <a:r>
              <a:rPr kumimoji="1" lang="zh-TW" altLang="en-US" sz="2400" dirty="0">
                <a:latin typeface="Arial" panose="020B0604020202020204" pitchFamily="34" charset="0"/>
                <a:cs typeface="Arial" panose="020B0604020202020204" pitchFamily="34" charset="0"/>
              </a:rPr>
              <a:t>（公社）日本図書館協会</a:t>
            </a:r>
            <a:r>
              <a:rPr kumimoji="1" lang="ja-JP" altLang="en-US" sz="2400" dirty="0">
                <a:latin typeface="Arial" panose="020B0604020202020204" pitchFamily="34" charset="0"/>
                <a:cs typeface="Arial" panose="020B0604020202020204" pitchFamily="34" charset="0"/>
              </a:rPr>
              <a:t>）が、権利者団体の理解のもとに</a:t>
            </a:r>
            <a:r>
              <a:rPr kumimoji="1" lang="en-US" altLang="ja-JP" sz="2400" dirty="0">
                <a:latin typeface="Arial" panose="020B0604020202020204" pitchFamily="34" charset="0"/>
                <a:cs typeface="Arial" panose="020B0604020202020204" pitchFamily="34" charset="0"/>
              </a:rPr>
              <a:t>2010</a:t>
            </a:r>
            <a:r>
              <a:rPr kumimoji="1" lang="ja-JP" altLang="en-US" sz="2400" dirty="0">
                <a:latin typeface="Arial" panose="020B0604020202020204" pitchFamily="34" charset="0"/>
                <a:cs typeface="Arial" panose="020B0604020202020204" pitchFamily="34" charset="0"/>
              </a:rPr>
              <a:t>年に策定した</a:t>
            </a:r>
            <a:r>
              <a:rPr kumimoji="1" lang="ja-JP" altLang="en-US" sz="2400" b="1" dirty="0">
                <a:latin typeface="Arial" panose="020B0604020202020204" pitchFamily="34" charset="0"/>
                <a:cs typeface="Arial" panose="020B0604020202020204" pitchFamily="34" charset="0"/>
              </a:rPr>
              <a:t>「図書館の障害者サービスにおける著作権法第</a:t>
            </a:r>
            <a:r>
              <a:rPr kumimoji="1" lang="en-US" altLang="ja-JP" sz="2400" b="1" dirty="0">
                <a:latin typeface="Arial" panose="020B0604020202020204" pitchFamily="34" charset="0"/>
                <a:cs typeface="Arial" panose="020B0604020202020204" pitchFamily="34" charset="0"/>
              </a:rPr>
              <a:t>37</a:t>
            </a:r>
            <a:r>
              <a:rPr kumimoji="1" lang="ja-JP" altLang="en-US" sz="2400" b="1" dirty="0">
                <a:latin typeface="Arial" panose="020B0604020202020204" pitchFamily="34" charset="0"/>
                <a:cs typeface="Arial" panose="020B0604020202020204" pitchFamily="34" charset="0"/>
              </a:rPr>
              <a:t>条第</a:t>
            </a:r>
            <a:r>
              <a:rPr kumimoji="1" lang="en-US" altLang="ja-JP" sz="2400" b="1" dirty="0">
                <a:latin typeface="Arial" panose="020B0604020202020204" pitchFamily="34" charset="0"/>
                <a:cs typeface="Arial" panose="020B0604020202020204" pitchFamily="34" charset="0"/>
              </a:rPr>
              <a:t>3</a:t>
            </a:r>
            <a:r>
              <a:rPr kumimoji="1" lang="ja-JP" altLang="en-US" sz="2400" b="1" dirty="0">
                <a:latin typeface="Arial" panose="020B0604020202020204" pitchFamily="34" charset="0"/>
                <a:cs typeface="Arial" panose="020B0604020202020204" pitchFamily="34" charset="0"/>
              </a:rPr>
              <a:t>項に基づく著作物の複製等に関するガイドライン」</a:t>
            </a:r>
            <a:r>
              <a:rPr kumimoji="1" lang="ja-JP" altLang="en-US" sz="2400" dirty="0">
                <a:latin typeface="Arial" panose="020B0604020202020204" pitchFamily="34" charset="0"/>
                <a:cs typeface="Arial" panose="020B0604020202020204" pitchFamily="34" charset="0"/>
              </a:rPr>
              <a:t>（</a:t>
            </a:r>
            <a:r>
              <a:rPr kumimoji="1" lang="en-US" altLang="ja-JP" sz="2400" dirty="0">
                <a:latin typeface="Arial" panose="020B0604020202020204" pitchFamily="34" charset="0"/>
                <a:cs typeface="Arial" panose="020B0604020202020204" pitchFamily="34" charset="0"/>
              </a:rPr>
              <a:t>2010</a:t>
            </a:r>
            <a:r>
              <a:rPr kumimoji="1" lang="ja-JP" altLang="en-US" sz="2400" dirty="0">
                <a:latin typeface="Arial" panose="020B0604020202020204" pitchFamily="34" charset="0"/>
                <a:cs typeface="Arial" panose="020B0604020202020204" pitchFamily="34" charset="0"/>
              </a:rPr>
              <a:t>年</a:t>
            </a:r>
            <a:r>
              <a:rPr kumimoji="1" lang="en-US" altLang="ja-JP" sz="2400" dirty="0">
                <a:latin typeface="Arial" panose="020B0604020202020204" pitchFamily="34" charset="0"/>
                <a:cs typeface="Arial" panose="020B0604020202020204" pitchFamily="34" charset="0"/>
              </a:rPr>
              <a:t>2</a:t>
            </a:r>
            <a:r>
              <a:rPr kumimoji="1" lang="ja-JP" altLang="en-US" sz="2400" dirty="0">
                <a:latin typeface="Arial" panose="020B0604020202020204" pitchFamily="34" charset="0"/>
                <a:cs typeface="Arial" panose="020B0604020202020204" pitchFamily="34" charset="0"/>
              </a:rPr>
              <a:t>月</a:t>
            </a:r>
            <a:r>
              <a:rPr kumimoji="1" lang="en-US" altLang="ja-JP" sz="2400" dirty="0">
                <a:latin typeface="Arial" panose="020B0604020202020204" pitchFamily="34" charset="0"/>
                <a:cs typeface="Arial" panose="020B0604020202020204" pitchFamily="34" charset="0"/>
              </a:rPr>
              <a:t>18</a:t>
            </a:r>
            <a:r>
              <a:rPr kumimoji="1" lang="ja-JP" altLang="en-US" sz="2400" dirty="0">
                <a:latin typeface="Arial" panose="020B0604020202020204" pitchFamily="34" charset="0"/>
                <a:cs typeface="Arial" panose="020B0604020202020204" pitchFamily="34" charset="0"/>
              </a:rPr>
              <a:t>日制定、</a:t>
            </a:r>
            <a:r>
              <a:rPr kumimoji="1" lang="en-US" altLang="ja-JP" sz="2400" dirty="0">
                <a:latin typeface="Arial" panose="020B0604020202020204" pitchFamily="34" charset="0"/>
                <a:cs typeface="Arial" panose="020B0604020202020204" pitchFamily="34" charset="0"/>
              </a:rPr>
              <a:t>2019</a:t>
            </a:r>
            <a:r>
              <a:rPr kumimoji="1" lang="ja-JP" altLang="en-US" sz="2400" dirty="0">
                <a:latin typeface="Arial" panose="020B0604020202020204" pitchFamily="34" charset="0"/>
                <a:cs typeface="Arial" panose="020B0604020202020204" pitchFamily="34" charset="0"/>
              </a:rPr>
              <a:t>年</a:t>
            </a:r>
            <a:r>
              <a:rPr kumimoji="1" lang="en-US" altLang="ja-JP" sz="2400" dirty="0">
                <a:latin typeface="Arial" panose="020B0604020202020204" pitchFamily="34" charset="0"/>
                <a:cs typeface="Arial" panose="020B0604020202020204" pitchFamily="34" charset="0"/>
              </a:rPr>
              <a:t>11</a:t>
            </a:r>
            <a:r>
              <a:rPr kumimoji="1" lang="ja-JP" altLang="en-US" sz="2400" dirty="0">
                <a:latin typeface="Arial" panose="020B0604020202020204" pitchFamily="34" charset="0"/>
                <a:cs typeface="Arial" panose="020B0604020202020204" pitchFamily="34" charset="0"/>
              </a:rPr>
              <a:t>月</a:t>
            </a:r>
            <a:r>
              <a:rPr kumimoji="1" lang="en-US" altLang="ja-JP" sz="2400" dirty="0">
                <a:latin typeface="Arial" panose="020B0604020202020204" pitchFamily="34" charset="0"/>
                <a:cs typeface="Arial" panose="020B0604020202020204" pitchFamily="34" charset="0"/>
              </a:rPr>
              <a:t>1</a:t>
            </a:r>
            <a:r>
              <a:rPr kumimoji="1" lang="ja-JP" altLang="en-US" sz="2400" dirty="0">
                <a:latin typeface="Arial" panose="020B0604020202020204" pitchFamily="34" charset="0"/>
                <a:cs typeface="Arial" panose="020B0604020202020204" pitchFamily="34" charset="0"/>
              </a:rPr>
              <a:t>日一部改定</a:t>
            </a:r>
            <a:r>
              <a:rPr kumimoji="1" lang="ja-JP" altLang="en-US" dirty="0">
                <a:latin typeface="Arial" panose="020B0604020202020204" pitchFamily="34" charset="0"/>
                <a:cs typeface="Arial" panose="020B0604020202020204" pitchFamily="34" charset="0"/>
              </a:rPr>
              <a:t>）</a:t>
            </a:r>
            <a:r>
              <a:rPr kumimoji="1" lang="en-US" altLang="ja-JP" dirty="0">
                <a:latin typeface="Arial" panose="020B0604020202020204" pitchFamily="34" charset="0"/>
                <a:cs typeface="Arial" panose="020B0604020202020204" pitchFamily="34" charset="0"/>
              </a:rPr>
              <a:t>https://www.jla.or.jp/library/gudeline/tabid/865/Default.aspx</a:t>
            </a:r>
          </a:p>
          <a:p>
            <a:pPr marL="0" indent="0">
              <a:lnSpc>
                <a:spcPct val="110000"/>
              </a:lnSpc>
              <a:spcBef>
                <a:spcPts val="600"/>
              </a:spcBef>
              <a:spcAft>
                <a:spcPts val="600"/>
              </a:spcAft>
              <a:buNone/>
            </a:pPr>
            <a:endParaRPr kumimoji="1" lang="en-US" altLang="ja-JP"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9123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9E0B83-075A-5439-50F9-7D34F6AAFAFF}"/>
              </a:ext>
            </a:extLst>
          </p:cNvPr>
          <p:cNvSpPr>
            <a:spLocks noGrp="1"/>
          </p:cNvSpPr>
          <p:nvPr>
            <p:ph type="title"/>
          </p:nvPr>
        </p:nvSpPr>
        <p:spPr>
          <a:xfrm>
            <a:off x="385894" y="365126"/>
            <a:ext cx="11618751" cy="423440"/>
          </a:xfrm>
        </p:spPr>
        <p:txBody>
          <a:bodyPr>
            <a:noAutofit/>
          </a:bodyPr>
          <a:lstStyle/>
          <a:p>
            <a:pPr algn="ctr"/>
            <a:r>
              <a:rPr kumimoji="1" lang="ja-JP" altLang="en-US" sz="3200" dirty="0"/>
              <a:t>「利用登録確認項目リスト」で図書館員が利用資格を確認</a:t>
            </a:r>
          </a:p>
        </p:txBody>
      </p:sp>
      <p:sp>
        <p:nvSpPr>
          <p:cNvPr id="3" name="コンテンツ プレースホルダー 2">
            <a:extLst>
              <a:ext uri="{FF2B5EF4-FFF2-40B4-BE49-F238E27FC236}">
                <a16:creationId xmlns:a16="http://schemas.microsoft.com/office/drawing/2014/main" id="{85240BB7-7F54-ECC2-EA7B-88C012992AB8}"/>
              </a:ext>
            </a:extLst>
          </p:cNvPr>
          <p:cNvSpPr>
            <a:spLocks noGrp="1"/>
          </p:cNvSpPr>
          <p:nvPr>
            <p:ph idx="1"/>
          </p:nvPr>
        </p:nvSpPr>
        <p:spPr>
          <a:xfrm>
            <a:off x="838199" y="1065402"/>
            <a:ext cx="10805719" cy="5620624"/>
          </a:xfrm>
        </p:spPr>
        <p:txBody>
          <a:bodyPr>
            <a:normAutofit fontScale="77500" lnSpcReduction="20000"/>
          </a:bodyPr>
          <a:lstStyle/>
          <a:p>
            <a:pPr>
              <a:lnSpc>
                <a:spcPct val="120000"/>
              </a:lnSpc>
            </a:pPr>
            <a:r>
              <a:rPr kumimoji="1" lang="ja-JP" altLang="en-US" dirty="0"/>
              <a:t>身体障害者手帳、精神障害者保健福祉手帳、あるいは療育手帳の所持 </a:t>
            </a:r>
          </a:p>
          <a:p>
            <a:pPr>
              <a:lnSpc>
                <a:spcPct val="120000"/>
              </a:lnSpc>
            </a:pPr>
            <a:r>
              <a:rPr kumimoji="1" lang="ja-JP" altLang="en-US" dirty="0"/>
              <a:t>医療機関・医療従事者からの証明書</a:t>
            </a:r>
          </a:p>
          <a:p>
            <a:pPr>
              <a:lnSpc>
                <a:spcPct val="120000"/>
              </a:lnSpc>
            </a:pPr>
            <a:r>
              <a:rPr kumimoji="1" lang="ja-JP" altLang="en-US" dirty="0"/>
              <a:t>福祉窓口、学校・教員、あるいは職場からの障害の状態を示す文書がある</a:t>
            </a:r>
          </a:p>
          <a:p>
            <a:pPr>
              <a:lnSpc>
                <a:spcPct val="120000"/>
              </a:lnSpc>
            </a:pPr>
            <a:r>
              <a:rPr kumimoji="1" lang="ja-JP" altLang="en-US" dirty="0"/>
              <a:t>学校における特別支援を現在受けているか、過去に受けていた</a:t>
            </a:r>
          </a:p>
          <a:p>
            <a:pPr>
              <a:lnSpc>
                <a:spcPct val="120000"/>
              </a:lnSpc>
            </a:pPr>
            <a:r>
              <a:rPr kumimoji="1" lang="ja-JP" altLang="en-US" dirty="0"/>
              <a:t>福祉サービスを受けている</a:t>
            </a:r>
          </a:p>
          <a:p>
            <a:pPr>
              <a:lnSpc>
                <a:spcPct val="120000"/>
              </a:lnSpc>
            </a:pPr>
            <a:r>
              <a:rPr kumimoji="1" lang="ja-JP" altLang="en-US" dirty="0"/>
              <a:t>ボランティアのサポートを受けている</a:t>
            </a:r>
          </a:p>
          <a:p>
            <a:pPr>
              <a:lnSpc>
                <a:spcPct val="120000"/>
              </a:lnSpc>
            </a:pPr>
            <a:r>
              <a:rPr kumimoji="1" lang="ja-JP" altLang="en-US" dirty="0"/>
              <a:t>家族やヘルパーに文書類を読んでもらっている</a:t>
            </a:r>
          </a:p>
          <a:p>
            <a:pPr>
              <a:lnSpc>
                <a:spcPct val="120000"/>
              </a:lnSpc>
            </a:pPr>
            <a:r>
              <a:rPr kumimoji="1" lang="ja-JP" altLang="en-US" dirty="0"/>
              <a:t>活字をそのままの大きさでは読めない</a:t>
            </a:r>
          </a:p>
          <a:p>
            <a:pPr>
              <a:lnSpc>
                <a:spcPct val="120000"/>
              </a:lnSpc>
            </a:pPr>
            <a:r>
              <a:rPr kumimoji="1" lang="ja-JP" altLang="en-US" dirty="0"/>
              <a:t>活字を長時間集中して読むことができない</a:t>
            </a:r>
          </a:p>
          <a:p>
            <a:pPr>
              <a:lnSpc>
                <a:spcPct val="120000"/>
              </a:lnSpc>
            </a:pPr>
            <a:r>
              <a:rPr kumimoji="1" lang="ja-JP" altLang="en-US" dirty="0"/>
              <a:t>目で読んでも内容が分からない，あるいは内容を記憶できない</a:t>
            </a:r>
          </a:p>
          <a:p>
            <a:pPr>
              <a:lnSpc>
                <a:spcPct val="120000"/>
              </a:lnSpc>
            </a:pPr>
            <a:r>
              <a:rPr kumimoji="1" lang="ja-JP" altLang="en-US" dirty="0"/>
              <a:t>身体の病臥状態やまひ等により，資料を持ったりページをめくったりできない</a:t>
            </a:r>
          </a:p>
          <a:p>
            <a:pPr>
              <a:lnSpc>
                <a:spcPct val="120000"/>
              </a:lnSpc>
            </a:pPr>
            <a:r>
              <a:rPr kumimoji="1" lang="ja-JP" altLang="en-US" dirty="0"/>
              <a:t>その他，原本をそのままの形では利用できない</a:t>
            </a: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1273743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5770B1-E2E5-1E31-CAAD-B797F392ECD6}"/>
              </a:ext>
            </a:extLst>
          </p:cNvPr>
          <p:cNvSpPr>
            <a:spLocks noGrp="1"/>
          </p:cNvSpPr>
          <p:nvPr>
            <p:ph type="title"/>
          </p:nvPr>
        </p:nvSpPr>
        <p:spPr>
          <a:xfrm>
            <a:off x="838200" y="365126"/>
            <a:ext cx="10515600" cy="1035836"/>
          </a:xfrm>
        </p:spPr>
        <p:txBody>
          <a:bodyPr>
            <a:normAutofit/>
          </a:bodyPr>
          <a:lstStyle/>
          <a:p>
            <a:r>
              <a:rPr kumimoji="1" lang="ja-JP" altLang="en-US" sz="3800" dirty="0"/>
              <a:t>教科書バリアフリー法一部改正</a:t>
            </a:r>
            <a:r>
              <a:rPr kumimoji="1" lang="en-US" altLang="ja-JP" sz="3800" dirty="0"/>
              <a:t>(2024</a:t>
            </a:r>
            <a:r>
              <a:rPr kumimoji="1" lang="ja-JP" altLang="en-US" sz="3800" dirty="0"/>
              <a:t>年</a:t>
            </a:r>
            <a:r>
              <a:rPr kumimoji="1" lang="en-US" altLang="ja-JP" sz="3800" dirty="0"/>
              <a:t>7</a:t>
            </a:r>
            <a:r>
              <a:rPr kumimoji="1" lang="ja-JP" altLang="en-US" sz="3800" dirty="0"/>
              <a:t>月施行</a:t>
            </a:r>
            <a:r>
              <a:rPr kumimoji="1" lang="en-US" altLang="ja-JP" sz="3800" dirty="0"/>
              <a:t>)</a:t>
            </a:r>
            <a:endParaRPr kumimoji="1" lang="ja-JP" altLang="en-US" sz="3800" dirty="0"/>
          </a:p>
        </p:txBody>
      </p:sp>
      <p:sp>
        <p:nvSpPr>
          <p:cNvPr id="3" name="コンテンツ プレースホルダー 2">
            <a:extLst>
              <a:ext uri="{FF2B5EF4-FFF2-40B4-BE49-F238E27FC236}">
                <a16:creationId xmlns:a16="http://schemas.microsoft.com/office/drawing/2014/main" id="{EAF55892-0C90-1F3C-6B53-871AE80939E6}"/>
              </a:ext>
            </a:extLst>
          </p:cNvPr>
          <p:cNvSpPr>
            <a:spLocks noGrp="1"/>
          </p:cNvSpPr>
          <p:nvPr>
            <p:ph idx="1"/>
          </p:nvPr>
        </p:nvSpPr>
        <p:spPr>
          <a:xfrm>
            <a:off x="838200" y="1493240"/>
            <a:ext cx="10515600" cy="4683723"/>
          </a:xfrm>
        </p:spPr>
        <p:txBody>
          <a:bodyPr>
            <a:normAutofit fontScale="85000" lnSpcReduction="20000"/>
          </a:bodyPr>
          <a:lstStyle/>
          <a:p>
            <a:pPr>
              <a:lnSpc>
                <a:spcPct val="120000"/>
              </a:lnSpc>
              <a:spcAft>
                <a:spcPts val="1200"/>
              </a:spcAft>
            </a:pPr>
            <a:r>
              <a:rPr kumimoji="1" lang="ja-JP" altLang="en-US" dirty="0"/>
              <a:t>これまで：障害のある児童生徒だけが使うために著作権法</a:t>
            </a:r>
            <a:r>
              <a:rPr kumimoji="1" lang="en-US" altLang="ja-JP" dirty="0"/>
              <a:t>33</a:t>
            </a:r>
            <a:r>
              <a:rPr kumimoji="1" lang="ja-JP" altLang="en-US" dirty="0"/>
              <a:t>条で著作権を制限して作られているデイジー教科書（</a:t>
            </a:r>
            <a:r>
              <a:rPr kumimoji="1" lang="en-US" altLang="ja-JP" dirty="0"/>
              <a:t>EPUB3</a:t>
            </a:r>
            <a:r>
              <a:rPr kumimoji="1" lang="ja-JP" altLang="en-US" dirty="0"/>
              <a:t>フォーマット）を現在</a:t>
            </a:r>
            <a:r>
              <a:rPr kumimoji="1" lang="en-US" altLang="ja-JP" dirty="0"/>
              <a:t>2</a:t>
            </a:r>
            <a:r>
              <a:rPr kumimoji="1" lang="ja-JP" altLang="en-US" dirty="0"/>
              <a:t>万人以上の小中学生が利用している。教科書バリアフリー法を根拠に教科書会社から提供される教科書のデジタルデータを、東大先端研が文科省の委託を受けて収集し、日本障害者リハビリテーション協会がコーディネートするデイジー教科書製作団体のネットワークに提供し、ボランティアがアクセシブルな</a:t>
            </a:r>
            <a:r>
              <a:rPr kumimoji="1" lang="en-US" altLang="ja-JP" dirty="0"/>
              <a:t>EPUB</a:t>
            </a:r>
            <a:r>
              <a:rPr kumimoji="1" lang="ja-JP" altLang="en-US" dirty="0"/>
              <a:t>に変換して、オンラインで提供している。</a:t>
            </a:r>
            <a:endParaRPr kumimoji="1" lang="en-US" altLang="ja-JP" dirty="0"/>
          </a:p>
          <a:p>
            <a:pPr>
              <a:lnSpc>
                <a:spcPct val="120000"/>
              </a:lnSpc>
              <a:spcAft>
                <a:spcPts val="1200"/>
              </a:spcAft>
            </a:pPr>
            <a:r>
              <a:rPr lang="en-US" altLang="ja-JP" dirty="0"/>
              <a:t>2024</a:t>
            </a:r>
            <a:r>
              <a:rPr lang="ja-JP" altLang="en-US" dirty="0"/>
              <a:t>年</a:t>
            </a:r>
            <a:r>
              <a:rPr lang="en-US" altLang="ja-JP" dirty="0"/>
              <a:t>7</a:t>
            </a:r>
            <a:r>
              <a:rPr lang="ja-JP" altLang="en-US" dirty="0"/>
              <a:t>月</a:t>
            </a:r>
            <a:r>
              <a:rPr lang="en-US" altLang="ja-JP" dirty="0"/>
              <a:t>19</a:t>
            </a:r>
            <a:r>
              <a:rPr lang="ja-JP" altLang="en-US" dirty="0"/>
              <a:t>日以後：法改正により、障害は無くても</a:t>
            </a:r>
            <a:r>
              <a:rPr lang="ja-JP" altLang="en-US" b="1" dirty="0"/>
              <a:t>「日本語に通じない児童生徒」</a:t>
            </a:r>
            <a:r>
              <a:rPr lang="ja-JP" altLang="en-US" dirty="0"/>
              <a:t>は、デイジー教科書を使えるようになる。ただし、これらの生徒がアクセスできるのは教科書のみで、障害がある人々のために</a:t>
            </a:r>
            <a:r>
              <a:rPr lang="en-US" altLang="ja-JP" dirty="0"/>
              <a:t>37</a:t>
            </a:r>
            <a:r>
              <a:rPr lang="ja-JP" altLang="en-US" dirty="0"/>
              <a:t>条第</a:t>
            </a:r>
            <a:r>
              <a:rPr lang="en-US" altLang="ja-JP" dirty="0"/>
              <a:t>3</a:t>
            </a:r>
            <a:r>
              <a:rPr lang="ja-JP" altLang="en-US" dirty="0"/>
              <a:t>項を根拠に作られたアクセシブルな出版物を使うことはできない。</a:t>
            </a:r>
            <a:endParaRPr kumimoji="1" lang="ja-JP" altLang="en-US" dirty="0"/>
          </a:p>
        </p:txBody>
      </p:sp>
    </p:spTree>
    <p:extLst>
      <p:ext uri="{BB962C8B-B14F-4D97-AF65-F5344CB8AC3E}">
        <p14:creationId xmlns:p14="http://schemas.microsoft.com/office/powerpoint/2010/main" val="2007102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1D72E9-3470-EEB9-06DF-BFEE16264A93}"/>
              </a:ext>
            </a:extLst>
          </p:cNvPr>
          <p:cNvSpPr>
            <a:spLocks noGrp="1"/>
          </p:cNvSpPr>
          <p:nvPr>
            <p:ph type="title"/>
          </p:nvPr>
        </p:nvSpPr>
        <p:spPr>
          <a:xfrm>
            <a:off x="838200" y="2453983"/>
            <a:ext cx="10515600" cy="1325563"/>
          </a:xfrm>
        </p:spPr>
        <p:txBody>
          <a:bodyPr/>
          <a:lstStyle/>
          <a:p>
            <a:pPr algn="ctr"/>
            <a:r>
              <a:rPr kumimoji="1" lang="ja-JP" altLang="en-US" dirty="0"/>
              <a:t>著作権法</a:t>
            </a:r>
            <a:r>
              <a:rPr kumimoji="1" lang="en-US" altLang="ja-JP" dirty="0"/>
              <a:t>37</a:t>
            </a:r>
            <a:r>
              <a:rPr kumimoji="1" lang="ja-JP" altLang="en-US" dirty="0"/>
              <a:t>条を根拠に、アクセシブルな図書を製作し提供できるのは誰か</a:t>
            </a:r>
          </a:p>
        </p:txBody>
      </p:sp>
    </p:spTree>
    <p:extLst>
      <p:ext uri="{BB962C8B-B14F-4D97-AF65-F5344CB8AC3E}">
        <p14:creationId xmlns:p14="http://schemas.microsoft.com/office/powerpoint/2010/main" val="34611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FD8F9C-374D-61C6-E5C6-7A0505E72313}"/>
              </a:ext>
            </a:extLst>
          </p:cNvPr>
          <p:cNvSpPr>
            <a:spLocks noGrp="1"/>
          </p:cNvSpPr>
          <p:nvPr>
            <p:ph type="title"/>
          </p:nvPr>
        </p:nvSpPr>
        <p:spPr>
          <a:xfrm>
            <a:off x="654341" y="365125"/>
            <a:ext cx="11115413" cy="1325563"/>
          </a:xfrm>
        </p:spPr>
        <p:txBody>
          <a:bodyPr>
            <a:normAutofit fontScale="90000"/>
          </a:bodyPr>
          <a:lstStyle/>
          <a:p>
            <a:r>
              <a:rPr kumimoji="1" lang="ja-JP" altLang="en-US" sz="3600" dirty="0"/>
              <a:t>著作権法第</a:t>
            </a:r>
            <a:r>
              <a:rPr kumimoji="1" lang="en-US" altLang="ja-JP" sz="3600" dirty="0"/>
              <a:t>37</a:t>
            </a:r>
            <a:r>
              <a:rPr kumimoji="1" lang="ja-JP" altLang="en-US" sz="3600" dirty="0"/>
              <a:t>条第</a:t>
            </a:r>
            <a:r>
              <a:rPr kumimoji="1" lang="en-US" altLang="ja-JP" sz="3600" dirty="0"/>
              <a:t>3</a:t>
            </a:r>
            <a:r>
              <a:rPr kumimoji="1" lang="ja-JP" altLang="en-US" sz="3600" dirty="0"/>
              <a:t>項に基づく視覚障害者等のための</a:t>
            </a:r>
            <a:r>
              <a:rPr kumimoji="1" lang="ja-JP" altLang="en-US" sz="3600" u="sng" dirty="0"/>
              <a:t>複製・公衆送信が認められる団体</a:t>
            </a:r>
            <a:r>
              <a:rPr kumimoji="1" lang="ja-JP" altLang="en-US" sz="3600" dirty="0"/>
              <a:t>を著作権法施行令第</a:t>
            </a:r>
            <a:r>
              <a:rPr kumimoji="1" lang="en-US" altLang="ja-JP" sz="3600" dirty="0"/>
              <a:t>2</a:t>
            </a:r>
            <a:r>
              <a:rPr kumimoji="1" lang="ja-JP" altLang="en-US" sz="3600" dirty="0"/>
              <a:t>条で規定</a:t>
            </a:r>
            <a:endParaRPr kumimoji="1" lang="ja-JP" altLang="en-US" dirty="0"/>
          </a:p>
        </p:txBody>
      </p:sp>
      <p:sp>
        <p:nvSpPr>
          <p:cNvPr id="3" name="コンテンツ プレースホルダー 2">
            <a:extLst>
              <a:ext uri="{FF2B5EF4-FFF2-40B4-BE49-F238E27FC236}">
                <a16:creationId xmlns:a16="http://schemas.microsoft.com/office/drawing/2014/main" id="{D3F87F5A-1B44-6AE1-6178-887CDEBD63B5}"/>
              </a:ext>
            </a:extLst>
          </p:cNvPr>
          <p:cNvSpPr>
            <a:spLocks noGrp="1"/>
          </p:cNvSpPr>
          <p:nvPr>
            <p:ph idx="1"/>
          </p:nvPr>
        </p:nvSpPr>
        <p:spPr/>
        <p:txBody>
          <a:bodyPr/>
          <a:lstStyle/>
          <a:p>
            <a:pPr marL="0" indent="0">
              <a:lnSpc>
                <a:spcPct val="100000"/>
              </a:lnSpc>
              <a:buNone/>
            </a:pPr>
            <a:endParaRPr kumimoji="1" lang="en-US" altLang="ja-JP" dirty="0"/>
          </a:p>
          <a:p>
            <a:pPr marL="514350" indent="-514350">
              <a:lnSpc>
                <a:spcPct val="100000"/>
              </a:lnSpc>
              <a:buFont typeface="+mj-lt"/>
              <a:buAutoNum type="arabicPeriod"/>
            </a:pPr>
            <a:r>
              <a:rPr kumimoji="1" lang="ja-JP" altLang="en-US" dirty="0"/>
              <a:t>視覚障害者等の入所施設や図書館等の公共施設の設置者</a:t>
            </a:r>
            <a:endParaRPr kumimoji="1" lang="en-US" altLang="ja-JP" dirty="0"/>
          </a:p>
          <a:p>
            <a:pPr marL="514350" indent="-514350">
              <a:lnSpc>
                <a:spcPct val="100000"/>
              </a:lnSpc>
              <a:buFont typeface="+mj-lt"/>
              <a:buAutoNum type="arabicPeriod"/>
            </a:pPr>
            <a:r>
              <a:rPr kumimoji="1" lang="ja-JP" altLang="en-US" dirty="0">
                <a:highlight>
                  <a:srgbClr val="FFFF00"/>
                </a:highlight>
              </a:rPr>
              <a:t>視覚障害者等の読書を支援するボランティア等</a:t>
            </a:r>
            <a:r>
              <a:rPr lang="ja-JP" altLang="en-US" dirty="0">
                <a:highlight>
                  <a:srgbClr val="FFFF00"/>
                </a:highlight>
              </a:rPr>
              <a:t>で一定の条件を満たす者 </a:t>
            </a:r>
            <a:r>
              <a:rPr lang="en-US" altLang="ja-JP" dirty="0">
                <a:highlight>
                  <a:srgbClr val="FFFF00"/>
                </a:highlight>
              </a:rPr>
              <a:t>[SARTRAS(</a:t>
            </a:r>
            <a:r>
              <a:rPr lang="zh-TW" altLang="en-US" dirty="0">
                <a:highlight>
                  <a:srgbClr val="FFFF00"/>
                </a:highlight>
              </a:rPr>
              <a:t>一般社団法人授業目的公衆補償金等管理協会</a:t>
            </a:r>
            <a:r>
              <a:rPr lang="en-US" altLang="ja-JP" dirty="0">
                <a:highlight>
                  <a:srgbClr val="FFFF00"/>
                </a:highlight>
              </a:rPr>
              <a:t>)</a:t>
            </a:r>
            <a:r>
              <a:rPr lang="ja-JP" altLang="en-US" dirty="0">
                <a:highlight>
                  <a:srgbClr val="FFFF00"/>
                </a:highlight>
              </a:rPr>
              <a:t>の</a:t>
            </a:r>
            <a:r>
              <a:rPr lang="en-US" altLang="ja-JP" dirty="0">
                <a:highlight>
                  <a:srgbClr val="FFFF00"/>
                </a:highlight>
              </a:rPr>
              <a:t>Web</a:t>
            </a:r>
            <a:r>
              <a:rPr lang="ja-JP" altLang="en-US" dirty="0">
                <a:highlight>
                  <a:srgbClr val="FFFF00"/>
                </a:highlight>
              </a:rPr>
              <a:t>に掲示</a:t>
            </a:r>
            <a:r>
              <a:rPr lang="en-US" altLang="ja-JP" dirty="0">
                <a:highlight>
                  <a:srgbClr val="FFFF00"/>
                </a:highlight>
              </a:rPr>
              <a:t>]</a:t>
            </a:r>
            <a:r>
              <a:rPr lang="ja-JP" altLang="en-US" dirty="0">
                <a:highlight>
                  <a:srgbClr val="FFFF00"/>
                </a:highlight>
              </a:rPr>
              <a:t>（この部分は</a:t>
            </a:r>
            <a:r>
              <a:rPr lang="en-US" altLang="ja-JP" dirty="0">
                <a:highlight>
                  <a:srgbClr val="FFFF00"/>
                </a:highlight>
              </a:rPr>
              <a:t>2019</a:t>
            </a:r>
            <a:r>
              <a:rPr lang="ja-JP" altLang="en-US" dirty="0">
                <a:highlight>
                  <a:srgbClr val="FFFF00"/>
                </a:highlight>
              </a:rPr>
              <a:t>年に追加された）</a:t>
            </a:r>
            <a:endParaRPr lang="en-US" altLang="ja-JP" dirty="0">
              <a:highlight>
                <a:srgbClr val="FFFF00"/>
              </a:highlight>
            </a:endParaRPr>
          </a:p>
          <a:p>
            <a:pPr marL="0" indent="0">
              <a:lnSpc>
                <a:spcPct val="100000"/>
              </a:lnSpc>
              <a:buNone/>
            </a:pPr>
            <a:r>
              <a:rPr kumimoji="1" lang="en-US" altLang="ja-JP" dirty="0">
                <a:highlight>
                  <a:srgbClr val="FFFF00"/>
                </a:highlight>
              </a:rPr>
              <a:t>     </a:t>
            </a:r>
            <a:r>
              <a:rPr kumimoji="1" lang="en-US" altLang="ja-JP" dirty="0">
                <a:highlight>
                  <a:srgbClr val="FFFF00"/>
                </a:highlight>
                <a:hlinkClick r:id="rId2"/>
              </a:rPr>
              <a:t>https://sartras.or.jp/dai37jyo/</a:t>
            </a:r>
            <a:endParaRPr kumimoji="1" lang="en-US" altLang="ja-JP" dirty="0">
              <a:highlight>
                <a:srgbClr val="FFFF00"/>
              </a:highlight>
            </a:endParaRPr>
          </a:p>
          <a:p>
            <a:pPr marL="0" indent="0">
              <a:lnSpc>
                <a:spcPct val="100000"/>
              </a:lnSpc>
              <a:buNone/>
            </a:pPr>
            <a:r>
              <a:rPr lang="en-US" altLang="ja-JP" dirty="0"/>
              <a:t>3.  </a:t>
            </a:r>
            <a:r>
              <a:rPr lang="ja-JP" altLang="en-US" dirty="0"/>
              <a:t>文化庁長官が個別に指定する者</a:t>
            </a:r>
          </a:p>
          <a:p>
            <a:pPr marL="0" indent="0">
              <a:lnSpc>
                <a:spcPct val="100000"/>
              </a:lnSpc>
              <a:buNone/>
            </a:pPr>
            <a:endParaRPr kumimoji="1" lang="en-US" altLang="ja-JP" dirty="0"/>
          </a:p>
        </p:txBody>
      </p:sp>
    </p:spTree>
    <p:extLst>
      <p:ext uri="{BB962C8B-B14F-4D97-AF65-F5344CB8AC3E}">
        <p14:creationId xmlns:p14="http://schemas.microsoft.com/office/powerpoint/2010/main" val="2125624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1D72E9-3470-EEB9-06DF-BFEE16264A93}"/>
              </a:ext>
            </a:extLst>
          </p:cNvPr>
          <p:cNvSpPr>
            <a:spLocks noGrp="1"/>
          </p:cNvSpPr>
          <p:nvPr>
            <p:ph type="title"/>
          </p:nvPr>
        </p:nvSpPr>
        <p:spPr>
          <a:xfrm>
            <a:off x="838200" y="2453983"/>
            <a:ext cx="10515600" cy="1325563"/>
          </a:xfrm>
        </p:spPr>
        <p:txBody>
          <a:bodyPr>
            <a:normAutofit/>
          </a:bodyPr>
          <a:lstStyle/>
          <a:p>
            <a:pPr algn="ctr"/>
            <a:r>
              <a:rPr kumimoji="1" lang="ja-JP" altLang="en-US" dirty="0"/>
              <a:t>日本におけるアクセシブルな</a:t>
            </a:r>
            <a:br>
              <a:rPr kumimoji="1" lang="en-US" altLang="ja-JP" dirty="0"/>
            </a:br>
            <a:r>
              <a:rPr kumimoji="1" lang="ja-JP" altLang="en-US" dirty="0"/>
              <a:t>代替電子図書の製作者の変遷</a:t>
            </a:r>
          </a:p>
        </p:txBody>
      </p:sp>
    </p:spTree>
    <p:extLst>
      <p:ext uri="{BB962C8B-B14F-4D97-AF65-F5344CB8AC3E}">
        <p14:creationId xmlns:p14="http://schemas.microsoft.com/office/powerpoint/2010/main" val="108640810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13532</TotalTime>
  <Words>2564</Words>
  <Application>Microsoft Office PowerPoint</Application>
  <PresentationFormat>ワイド画面</PresentationFormat>
  <Paragraphs>216</Paragraphs>
  <Slides>30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30</vt:i4>
      </vt:variant>
    </vt:vector>
  </HeadingPairs>
  <TitlesOfParts>
    <vt:vector size="36" baseType="lpstr">
      <vt:lpstr>ＭＳ Ｐゴシック</vt:lpstr>
      <vt:lpstr>游ゴシック</vt:lpstr>
      <vt:lpstr>游ゴシック Light</vt:lpstr>
      <vt:lpstr>Arial</vt:lpstr>
      <vt:lpstr>Calibri</vt:lpstr>
      <vt:lpstr>Office テーマ</vt:lpstr>
      <vt:lpstr>PowerPoint プレゼンテーション</vt:lpstr>
      <vt:lpstr>日本の状況の確認</vt:lpstr>
      <vt:lpstr>誰が読書バリア解消の「受益者」か</vt:lpstr>
      <vt:lpstr>障害者の読む権利を保障するために著作権を制限する著作権法37条第3項</vt:lpstr>
      <vt:lpstr>「利用登録確認項目リスト」で図書館員が利用資格を確認</vt:lpstr>
      <vt:lpstr>教科書バリアフリー法一部改正(2024年7月施行)</vt:lpstr>
      <vt:lpstr>著作権法37条を根拠に、アクセシブルな図書を製作し提供できるのは誰か</vt:lpstr>
      <vt:lpstr>著作権法第37条第3項に基づく視覚障害者等のための複製・公衆送信が認められる団体を著作権法施行令第2条で規定</vt:lpstr>
      <vt:lpstr>日本におけるアクセシブルな 代替電子図書の製作者の変遷</vt:lpstr>
      <vt:lpstr>PowerPoint プレゼンテーション</vt:lpstr>
      <vt:lpstr>2010年の著作権法37条抜本改正により、製作団体がネットワークを組んでDAISY図書等の蔵書を増やしてオンライン図書館サービスを行う道が開けた。 </vt:lpstr>
      <vt:lpstr>PowerPoint プレゼンテーション</vt:lpstr>
      <vt:lpstr>マラケシュ条約（2013）とABCの発足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マラケシュ条約の成立（2013）で著作権を制限して製作したアクセシブルな電子書籍等の国際的な共有が可能になった </vt:lpstr>
      <vt:lpstr>PowerPoint プレゼンテーション</vt:lpstr>
      <vt:lpstr>マラケシュ条約と欧州アクセシビリティ法</vt:lpstr>
      <vt:lpstr>図書館とLCP</vt:lpstr>
      <vt:lpstr>PowerPoint プレゼンテーション</vt:lpstr>
      <vt:lpstr>欧州アクセシビリティ法と同様の強制力を持つ日本の法律は無い</vt:lpstr>
      <vt:lpstr>PowerPoint プレゼンテーション</vt:lpstr>
      <vt:lpstr>日本政府の第二期読書バリアフリー基本計画（案）と、スウェーデンの想定される2030年の到達目標とを比較すると、以下の相違に気づく。</vt:lpstr>
      <vt:lpstr>PowerPoint プレゼンテーション</vt:lpstr>
      <vt:lpstr>日本の著者と出版者の立場</vt:lpstr>
      <vt:lpstr>まとめ</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distribution of flat text or accessible EPUB</dc:title>
  <dc:creator>Makoto Murata</dc:creator>
  <cp:lastModifiedBy>宏 河村</cp:lastModifiedBy>
  <cp:revision>10</cp:revision>
  <dcterms:created xsi:type="dcterms:W3CDTF">2023-11-02T20:59:40Z</dcterms:created>
  <dcterms:modified xsi:type="dcterms:W3CDTF">2024-06-29T03:12:23Z</dcterms:modified>
</cp:coreProperties>
</file>